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24" r:id="rId1"/>
  </p:sldMasterIdLst>
  <p:notesMasterIdLst>
    <p:notesMasterId r:id="rId79"/>
  </p:notesMasterIdLst>
  <p:handoutMasterIdLst>
    <p:handoutMasterId r:id="rId80"/>
  </p:handoutMasterIdLst>
  <p:sldIdLst>
    <p:sldId id="796" r:id="rId2"/>
    <p:sldId id="797" r:id="rId3"/>
    <p:sldId id="789" r:id="rId4"/>
    <p:sldId id="697" r:id="rId5"/>
    <p:sldId id="757" r:id="rId6"/>
    <p:sldId id="784" r:id="rId7"/>
    <p:sldId id="791" r:id="rId8"/>
    <p:sldId id="795" r:id="rId9"/>
    <p:sldId id="782" r:id="rId10"/>
    <p:sldId id="888" r:id="rId11"/>
    <p:sldId id="889" r:id="rId12"/>
    <p:sldId id="890" r:id="rId13"/>
    <p:sldId id="800" r:id="rId14"/>
    <p:sldId id="798" r:id="rId15"/>
    <p:sldId id="803" r:id="rId16"/>
    <p:sldId id="805" r:id="rId17"/>
    <p:sldId id="806" r:id="rId18"/>
    <p:sldId id="807" r:id="rId19"/>
    <p:sldId id="808" r:id="rId20"/>
    <p:sldId id="809" r:id="rId21"/>
    <p:sldId id="810" r:id="rId22"/>
    <p:sldId id="812" r:id="rId23"/>
    <p:sldId id="813" r:id="rId24"/>
    <p:sldId id="814" r:id="rId25"/>
    <p:sldId id="815" r:id="rId26"/>
    <p:sldId id="816" r:id="rId27"/>
    <p:sldId id="817" r:id="rId28"/>
    <p:sldId id="818" r:id="rId29"/>
    <p:sldId id="819" r:id="rId30"/>
    <p:sldId id="820" r:id="rId31"/>
    <p:sldId id="821" r:id="rId32"/>
    <p:sldId id="822" r:id="rId33"/>
    <p:sldId id="873" r:id="rId34"/>
    <p:sldId id="824" r:id="rId35"/>
    <p:sldId id="825" r:id="rId36"/>
    <p:sldId id="826" r:id="rId37"/>
    <p:sldId id="827" r:id="rId38"/>
    <p:sldId id="828" r:id="rId39"/>
    <p:sldId id="829" r:id="rId40"/>
    <p:sldId id="831" r:id="rId41"/>
    <p:sldId id="832" r:id="rId42"/>
    <p:sldId id="833" r:id="rId43"/>
    <p:sldId id="834" r:id="rId44"/>
    <p:sldId id="846" r:id="rId45"/>
    <p:sldId id="836" r:id="rId46"/>
    <p:sldId id="874" r:id="rId47"/>
    <p:sldId id="840" r:id="rId48"/>
    <p:sldId id="841" r:id="rId49"/>
    <p:sldId id="842" r:id="rId50"/>
    <p:sldId id="875" r:id="rId51"/>
    <p:sldId id="876" r:id="rId52"/>
    <p:sldId id="877" r:id="rId53"/>
    <p:sldId id="872" r:id="rId54"/>
    <p:sldId id="847" r:id="rId55"/>
    <p:sldId id="849" r:id="rId56"/>
    <p:sldId id="882" r:id="rId57"/>
    <p:sldId id="851" r:id="rId58"/>
    <p:sldId id="863" r:id="rId59"/>
    <p:sldId id="854" r:id="rId60"/>
    <p:sldId id="864" r:id="rId61"/>
    <p:sldId id="871" r:id="rId62"/>
    <p:sldId id="856" r:id="rId63"/>
    <p:sldId id="870" r:id="rId64"/>
    <p:sldId id="869" r:id="rId65"/>
    <p:sldId id="865" r:id="rId66"/>
    <p:sldId id="867" r:id="rId67"/>
    <p:sldId id="859" r:id="rId68"/>
    <p:sldId id="860" r:id="rId69"/>
    <p:sldId id="861" r:id="rId70"/>
    <p:sldId id="881" r:id="rId71"/>
    <p:sldId id="862" r:id="rId72"/>
    <p:sldId id="886" r:id="rId73"/>
    <p:sldId id="887" r:id="rId74"/>
    <p:sldId id="883" r:id="rId75"/>
    <p:sldId id="885" r:id="rId76"/>
    <p:sldId id="884" r:id="rId77"/>
    <p:sldId id="880" r:id="rId78"/>
  </p:sldIdLst>
  <p:sldSz cx="9144000" cy="6858000" type="screen4x3"/>
  <p:notesSz cx="6645275" cy="9777413"/>
  <p:defaultTextStyle>
    <a:defPPr>
      <a:defRPr lang="en-US"/>
    </a:defPPr>
    <a:lvl1pPr algn="l" rtl="0" eaLnBrk="0" fontAlgn="base" hangingPunct="0">
      <a:spcBef>
        <a:spcPct val="0"/>
      </a:spcBef>
      <a:spcAft>
        <a:spcPct val="0"/>
      </a:spcAft>
      <a:defRPr sz="2000" kern="1200">
        <a:solidFill>
          <a:schemeClr val="tx1"/>
        </a:solidFill>
        <a:latin typeface="Arial" charset="0"/>
        <a:ea typeface="+mn-ea"/>
        <a:cs typeface="+mn-cs"/>
      </a:defRPr>
    </a:lvl1pPr>
    <a:lvl2pPr marL="457200" algn="l" rtl="0" eaLnBrk="0" fontAlgn="base" hangingPunct="0">
      <a:spcBef>
        <a:spcPct val="0"/>
      </a:spcBef>
      <a:spcAft>
        <a:spcPct val="0"/>
      </a:spcAft>
      <a:defRPr sz="2000" kern="1200">
        <a:solidFill>
          <a:schemeClr val="tx1"/>
        </a:solidFill>
        <a:latin typeface="Arial" charset="0"/>
        <a:ea typeface="+mn-ea"/>
        <a:cs typeface="+mn-cs"/>
      </a:defRPr>
    </a:lvl2pPr>
    <a:lvl3pPr marL="914400" algn="l" rtl="0" eaLnBrk="0" fontAlgn="base" hangingPunct="0">
      <a:spcBef>
        <a:spcPct val="0"/>
      </a:spcBef>
      <a:spcAft>
        <a:spcPct val="0"/>
      </a:spcAft>
      <a:defRPr sz="2000" kern="1200">
        <a:solidFill>
          <a:schemeClr val="tx1"/>
        </a:solidFill>
        <a:latin typeface="Arial" charset="0"/>
        <a:ea typeface="+mn-ea"/>
        <a:cs typeface="+mn-cs"/>
      </a:defRPr>
    </a:lvl3pPr>
    <a:lvl4pPr marL="1371600" algn="l" rtl="0" eaLnBrk="0" fontAlgn="base" hangingPunct="0">
      <a:spcBef>
        <a:spcPct val="0"/>
      </a:spcBef>
      <a:spcAft>
        <a:spcPct val="0"/>
      </a:spcAft>
      <a:defRPr sz="2000" kern="1200">
        <a:solidFill>
          <a:schemeClr val="tx1"/>
        </a:solidFill>
        <a:latin typeface="Arial" charset="0"/>
        <a:ea typeface="+mn-ea"/>
        <a:cs typeface="+mn-cs"/>
      </a:defRPr>
    </a:lvl4pPr>
    <a:lvl5pPr marL="1828800" algn="l" rtl="0" eaLnBrk="0" fontAlgn="base" hangingPunct="0">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E4D56A"/>
    <a:srgbClr val="4D4D4D"/>
    <a:srgbClr val="5F5F5F"/>
    <a:srgbClr val="99FFCC"/>
    <a:srgbClr val="009900"/>
    <a:srgbClr val="00FF00"/>
    <a:srgbClr val="BC4242"/>
    <a:srgbClr val="CC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horzBarState="maximized">
    <p:restoredLeft sz="34587" autoAdjust="0"/>
    <p:restoredTop sz="90606" autoAdjust="0"/>
  </p:normalViewPr>
  <p:slideViewPr>
    <p:cSldViewPr>
      <p:cViewPr>
        <p:scale>
          <a:sx n="100" d="100"/>
          <a:sy n="100" d="100"/>
        </p:scale>
        <p:origin x="-900" y="144"/>
      </p:cViewPr>
      <p:guideLst>
        <p:guide orient="horz" pos="720"/>
        <p:guide pos="480"/>
      </p:guideLst>
    </p:cSldViewPr>
  </p:slideViewPr>
  <p:outlineViewPr>
    <p:cViewPr>
      <p:scale>
        <a:sx n="33" d="100"/>
        <a:sy n="33" d="100"/>
      </p:scale>
      <p:origin x="12" y="8850"/>
    </p:cViewPr>
  </p:outlineViewPr>
  <p:notesTextViewPr>
    <p:cViewPr>
      <p:scale>
        <a:sx n="100" d="100"/>
        <a:sy n="100" d="100"/>
      </p:scale>
      <p:origin x="0" y="0"/>
    </p:cViewPr>
  </p:notesTextViewPr>
  <p:sorterViewPr>
    <p:cViewPr>
      <p:scale>
        <a:sx n="75" d="100"/>
        <a:sy n="75" d="100"/>
      </p:scale>
      <p:origin x="0" y="22080"/>
    </p:cViewPr>
  </p:sorterViewPr>
  <p:notesViewPr>
    <p:cSldViewPr>
      <p:cViewPr varScale="1">
        <p:scale>
          <a:sx n="51" d="100"/>
          <a:sy n="51" d="100"/>
        </p:scale>
        <p:origin x="-2004" y="-102"/>
      </p:cViewPr>
      <p:guideLst>
        <p:guide orient="horz" pos="3080"/>
        <p:guide pos="2093"/>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304800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defTabSz="931863">
              <a:defRPr sz="1300"/>
            </a:lvl1pPr>
          </a:lstStyle>
          <a:p>
            <a:pPr>
              <a:defRPr/>
            </a:pPr>
            <a:r>
              <a:rPr lang="en-US"/>
              <a:t>Cours EJB/J2EE</a:t>
            </a:r>
          </a:p>
          <a:p>
            <a:pPr>
              <a:defRPr/>
            </a:pPr>
            <a:r>
              <a:rPr lang="en-US"/>
              <a:t>Copyright Michel Buffa</a:t>
            </a:r>
          </a:p>
        </p:txBody>
      </p:sp>
      <p:sp>
        <p:nvSpPr>
          <p:cNvPr id="38915" name="Rectangle 3"/>
          <p:cNvSpPr>
            <a:spLocks noGrp="1" noChangeArrowheads="1"/>
          </p:cNvSpPr>
          <p:nvPr>
            <p:ph type="dt" sz="quarter" idx="1"/>
          </p:nvPr>
        </p:nvSpPr>
        <p:spPr bwMode="auto">
          <a:xfrm>
            <a:off x="3765550" y="0"/>
            <a:ext cx="2879725" cy="488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algn="r" defTabSz="931863">
              <a:defRPr sz="1300"/>
            </a:lvl1pPr>
          </a:lstStyle>
          <a:p>
            <a:pPr>
              <a:defRPr/>
            </a:pPr>
            <a:fld id="{F8FB9C2D-237E-4BF1-9D7A-3AEFBA1EC5CD}" type="datetime1">
              <a:rPr lang="fr-FR"/>
              <a:pPr>
                <a:defRPr/>
              </a:pPr>
              <a:t>16/01/2013</a:t>
            </a:fld>
            <a:endParaRPr lang="en-US"/>
          </a:p>
        </p:txBody>
      </p:sp>
      <p:sp>
        <p:nvSpPr>
          <p:cNvPr id="38918" name="Rectangle 6"/>
          <p:cNvSpPr>
            <a:spLocks noGrp="1" noChangeArrowheads="1"/>
          </p:cNvSpPr>
          <p:nvPr>
            <p:ph type="sldNum" sz="quarter" idx="3"/>
          </p:nvPr>
        </p:nvSpPr>
        <p:spPr bwMode="auto">
          <a:xfrm>
            <a:off x="3733800" y="9296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409C5CBC-8910-4D70-9C32-29B43C0FFE02}" type="slidenum">
              <a:rPr lang="fr-FR"/>
              <a:pPr>
                <a:defRPr/>
              </a:pPr>
              <a:t>‹N°›</a:t>
            </a:fld>
            <a:endParaRPr lang="fr-FR"/>
          </a:p>
        </p:txBody>
      </p:sp>
    </p:spTree>
    <p:extLst>
      <p:ext uri="{BB962C8B-B14F-4D97-AF65-F5344CB8AC3E}">
        <p14:creationId xmlns="" xmlns:p14="http://schemas.microsoft.com/office/powerpoint/2010/main" val="40067143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879725" cy="488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defTabSz="931863">
              <a:defRPr sz="1300"/>
            </a:lvl1pPr>
          </a:lstStyle>
          <a:p>
            <a:pPr>
              <a:defRPr/>
            </a:pPr>
            <a:endParaRPr lang="en-US"/>
          </a:p>
        </p:txBody>
      </p:sp>
      <p:sp>
        <p:nvSpPr>
          <p:cNvPr id="7171" name="Rectangle 3"/>
          <p:cNvSpPr>
            <a:spLocks noGrp="1" noChangeArrowheads="1"/>
          </p:cNvSpPr>
          <p:nvPr>
            <p:ph type="dt" idx="1"/>
          </p:nvPr>
        </p:nvSpPr>
        <p:spPr bwMode="auto">
          <a:xfrm>
            <a:off x="3765550" y="0"/>
            <a:ext cx="2879725" cy="488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algn="r" defTabSz="931863">
              <a:defRPr sz="1300"/>
            </a:lvl1pPr>
          </a:lstStyle>
          <a:p>
            <a:pPr>
              <a:defRPr/>
            </a:pPr>
            <a:fld id="{DF9A80F0-9891-4C20-AC6D-6E67264AE2F5}" type="datetime1">
              <a:rPr lang="fr-FR"/>
              <a:pPr>
                <a:defRPr/>
              </a:pPr>
              <a:t>16/01/2013</a:t>
            </a:fld>
            <a:endParaRPr lang="en-US"/>
          </a:p>
        </p:txBody>
      </p:sp>
      <p:sp>
        <p:nvSpPr>
          <p:cNvPr id="380932" name="Rectangle 4"/>
          <p:cNvSpPr>
            <a:spLocks noGrp="1" noRot="1" noChangeAspect="1" noChangeArrowheads="1" noTextEdit="1"/>
          </p:cNvSpPr>
          <p:nvPr>
            <p:ph type="sldImg" idx="2"/>
          </p:nvPr>
        </p:nvSpPr>
        <p:spPr bwMode="auto">
          <a:xfrm>
            <a:off x="879475" y="733425"/>
            <a:ext cx="4889500" cy="3667125"/>
          </a:xfrm>
          <a:prstGeom prst="rect">
            <a:avLst/>
          </a:prstGeom>
          <a:noFill/>
          <a:ln w="9525">
            <a:solidFill>
              <a:srgbClr val="000000"/>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7173" name="Rectangle 5"/>
          <p:cNvSpPr>
            <a:spLocks noGrp="1" noChangeArrowheads="1"/>
          </p:cNvSpPr>
          <p:nvPr>
            <p:ph type="body" sz="quarter" idx="3"/>
          </p:nvPr>
        </p:nvSpPr>
        <p:spPr bwMode="auto">
          <a:xfrm>
            <a:off x="885825" y="4645025"/>
            <a:ext cx="4873625" cy="4398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288463"/>
            <a:ext cx="2879725" cy="488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b" anchorCtr="0" compatLnSpc="1">
            <a:prstTxWarp prst="textNoShape">
              <a:avLst/>
            </a:prstTxWarp>
          </a:bodyPr>
          <a:lstStyle>
            <a:lvl1pPr defTabSz="931863">
              <a:defRPr sz="1300"/>
            </a:lvl1pPr>
          </a:lstStyle>
          <a:p>
            <a:pPr>
              <a:defRPr/>
            </a:pPr>
            <a:endParaRPr lang="en-US"/>
          </a:p>
        </p:txBody>
      </p:sp>
      <p:sp>
        <p:nvSpPr>
          <p:cNvPr id="7175" name="Rectangle 7"/>
          <p:cNvSpPr>
            <a:spLocks noGrp="1" noChangeArrowheads="1"/>
          </p:cNvSpPr>
          <p:nvPr>
            <p:ph type="sldNum" sz="quarter" idx="5"/>
          </p:nvPr>
        </p:nvSpPr>
        <p:spPr bwMode="auto">
          <a:xfrm>
            <a:off x="3765550" y="9288463"/>
            <a:ext cx="2879725" cy="488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b" anchorCtr="0" compatLnSpc="1">
            <a:prstTxWarp prst="textNoShape">
              <a:avLst/>
            </a:prstTxWarp>
          </a:bodyPr>
          <a:lstStyle>
            <a:lvl1pPr algn="r" defTabSz="931863">
              <a:defRPr sz="1300"/>
            </a:lvl1pPr>
          </a:lstStyle>
          <a:p>
            <a:pPr>
              <a:defRPr/>
            </a:pPr>
            <a:fld id="{E6F0F5D4-14C9-4969-AD40-58FB11921C76}" type="slidenum">
              <a:rPr lang="en-US"/>
              <a:pPr>
                <a:defRPr/>
              </a:pPr>
              <a:t>‹N°›</a:t>
            </a:fld>
            <a:endParaRPr lang="en-US"/>
          </a:p>
        </p:txBody>
      </p:sp>
    </p:spTree>
    <p:extLst>
      <p:ext uri="{BB962C8B-B14F-4D97-AF65-F5344CB8AC3E}">
        <p14:creationId xmlns="" xmlns:p14="http://schemas.microsoft.com/office/powerpoint/2010/main" val="1315048807"/>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3"/>
          <p:cNvSpPr>
            <a:spLocks noGrp="1" noChangeArrowheads="1"/>
          </p:cNvSpPr>
          <p:nvPr>
            <p:ph type="dt" sz="quarter" idx="1"/>
          </p:nvPr>
        </p:nvSpPr>
        <p:spPr>
          <a:noFill/>
        </p:spPr>
        <p:txBody>
          <a:bodyPr/>
          <a:lstStyle>
            <a:lvl1pPr defTabSz="931863">
              <a:defRPr sz="2000">
                <a:solidFill>
                  <a:schemeClr val="tx1"/>
                </a:solidFill>
                <a:latin typeface="Arial" charset="0"/>
              </a:defRPr>
            </a:lvl1pPr>
            <a:lvl2pPr marL="742950" indent="-285750" defTabSz="931863">
              <a:defRPr sz="2000">
                <a:solidFill>
                  <a:schemeClr val="tx1"/>
                </a:solidFill>
                <a:latin typeface="Arial" charset="0"/>
              </a:defRPr>
            </a:lvl2pPr>
            <a:lvl3pPr marL="1143000" indent="-228600" defTabSz="931863">
              <a:defRPr sz="2000">
                <a:solidFill>
                  <a:schemeClr val="tx1"/>
                </a:solidFill>
                <a:latin typeface="Arial" charset="0"/>
              </a:defRPr>
            </a:lvl3pPr>
            <a:lvl4pPr marL="1600200" indent="-228600" defTabSz="931863">
              <a:defRPr sz="2000">
                <a:solidFill>
                  <a:schemeClr val="tx1"/>
                </a:solidFill>
                <a:latin typeface="Arial" charset="0"/>
              </a:defRPr>
            </a:lvl4pPr>
            <a:lvl5pPr marL="2057400" indent="-228600" defTabSz="931863">
              <a:defRPr sz="2000">
                <a:solidFill>
                  <a:schemeClr val="tx1"/>
                </a:solidFill>
                <a:latin typeface="Arial" charset="0"/>
              </a:defRPr>
            </a:lvl5pPr>
            <a:lvl6pPr marL="2514600" indent="-228600" defTabSz="931863" eaLnBrk="0" fontAlgn="base" hangingPunct="0">
              <a:spcBef>
                <a:spcPct val="0"/>
              </a:spcBef>
              <a:spcAft>
                <a:spcPct val="0"/>
              </a:spcAft>
              <a:defRPr sz="2000">
                <a:solidFill>
                  <a:schemeClr val="tx1"/>
                </a:solidFill>
                <a:latin typeface="Arial" charset="0"/>
              </a:defRPr>
            </a:lvl6pPr>
            <a:lvl7pPr marL="2971800" indent="-228600" defTabSz="931863" eaLnBrk="0" fontAlgn="base" hangingPunct="0">
              <a:spcBef>
                <a:spcPct val="0"/>
              </a:spcBef>
              <a:spcAft>
                <a:spcPct val="0"/>
              </a:spcAft>
              <a:defRPr sz="2000">
                <a:solidFill>
                  <a:schemeClr val="tx1"/>
                </a:solidFill>
                <a:latin typeface="Arial" charset="0"/>
              </a:defRPr>
            </a:lvl7pPr>
            <a:lvl8pPr marL="3429000" indent="-228600" defTabSz="931863" eaLnBrk="0" fontAlgn="base" hangingPunct="0">
              <a:spcBef>
                <a:spcPct val="0"/>
              </a:spcBef>
              <a:spcAft>
                <a:spcPct val="0"/>
              </a:spcAft>
              <a:defRPr sz="2000">
                <a:solidFill>
                  <a:schemeClr val="tx1"/>
                </a:solidFill>
                <a:latin typeface="Arial" charset="0"/>
              </a:defRPr>
            </a:lvl8pPr>
            <a:lvl9pPr marL="3886200" indent="-228600" defTabSz="931863" eaLnBrk="0" fontAlgn="base" hangingPunct="0">
              <a:spcBef>
                <a:spcPct val="0"/>
              </a:spcBef>
              <a:spcAft>
                <a:spcPct val="0"/>
              </a:spcAft>
              <a:defRPr sz="2000">
                <a:solidFill>
                  <a:schemeClr val="tx1"/>
                </a:solidFill>
                <a:latin typeface="Arial" charset="0"/>
              </a:defRPr>
            </a:lvl9pPr>
          </a:lstStyle>
          <a:p>
            <a:fld id="{BA8A98C8-3833-4A6B-8B30-4D4172725E85}" type="datetime1">
              <a:rPr lang="fr-FR" sz="1300" smtClean="0"/>
              <a:pPr/>
              <a:t>16/01/2013</a:t>
            </a:fld>
            <a:endParaRPr lang="en-US" sz="1300" smtClean="0"/>
          </a:p>
        </p:txBody>
      </p:sp>
      <p:sp>
        <p:nvSpPr>
          <p:cNvPr id="382979" name="Rectangle 7"/>
          <p:cNvSpPr>
            <a:spLocks noGrp="1" noChangeArrowheads="1"/>
          </p:cNvSpPr>
          <p:nvPr>
            <p:ph type="sldNum" sz="quarter" idx="5"/>
          </p:nvPr>
        </p:nvSpPr>
        <p:spPr>
          <a:noFill/>
        </p:spPr>
        <p:txBody>
          <a:bodyPr/>
          <a:lstStyle>
            <a:lvl1pPr defTabSz="931863">
              <a:defRPr sz="2000">
                <a:solidFill>
                  <a:schemeClr val="tx1"/>
                </a:solidFill>
                <a:latin typeface="Arial" charset="0"/>
              </a:defRPr>
            </a:lvl1pPr>
            <a:lvl2pPr marL="742950" indent="-285750" defTabSz="931863">
              <a:defRPr sz="2000">
                <a:solidFill>
                  <a:schemeClr val="tx1"/>
                </a:solidFill>
                <a:latin typeface="Arial" charset="0"/>
              </a:defRPr>
            </a:lvl2pPr>
            <a:lvl3pPr marL="1143000" indent="-228600" defTabSz="931863">
              <a:defRPr sz="2000">
                <a:solidFill>
                  <a:schemeClr val="tx1"/>
                </a:solidFill>
                <a:latin typeface="Arial" charset="0"/>
              </a:defRPr>
            </a:lvl3pPr>
            <a:lvl4pPr marL="1600200" indent="-228600" defTabSz="931863">
              <a:defRPr sz="2000">
                <a:solidFill>
                  <a:schemeClr val="tx1"/>
                </a:solidFill>
                <a:latin typeface="Arial" charset="0"/>
              </a:defRPr>
            </a:lvl4pPr>
            <a:lvl5pPr marL="2057400" indent="-228600" defTabSz="931863">
              <a:defRPr sz="2000">
                <a:solidFill>
                  <a:schemeClr val="tx1"/>
                </a:solidFill>
                <a:latin typeface="Arial" charset="0"/>
              </a:defRPr>
            </a:lvl5pPr>
            <a:lvl6pPr marL="2514600" indent="-228600" defTabSz="931863" eaLnBrk="0" fontAlgn="base" hangingPunct="0">
              <a:spcBef>
                <a:spcPct val="0"/>
              </a:spcBef>
              <a:spcAft>
                <a:spcPct val="0"/>
              </a:spcAft>
              <a:defRPr sz="2000">
                <a:solidFill>
                  <a:schemeClr val="tx1"/>
                </a:solidFill>
                <a:latin typeface="Arial" charset="0"/>
              </a:defRPr>
            </a:lvl6pPr>
            <a:lvl7pPr marL="2971800" indent="-228600" defTabSz="931863" eaLnBrk="0" fontAlgn="base" hangingPunct="0">
              <a:spcBef>
                <a:spcPct val="0"/>
              </a:spcBef>
              <a:spcAft>
                <a:spcPct val="0"/>
              </a:spcAft>
              <a:defRPr sz="2000">
                <a:solidFill>
                  <a:schemeClr val="tx1"/>
                </a:solidFill>
                <a:latin typeface="Arial" charset="0"/>
              </a:defRPr>
            </a:lvl7pPr>
            <a:lvl8pPr marL="3429000" indent="-228600" defTabSz="931863" eaLnBrk="0" fontAlgn="base" hangingPunct="0">
              <a:spcBef>
                <a:spcPct val="0"/>
              </a:spcBef>
              <a:spcAft>
                <a:spcPct val="0"/>
              </a:spcAft>
              <a:defRPr sz="2000">
                <a:solidFill>
                  <a:schemeClr val="tx1"/>
                </a:solidFill>
                <a:latin typeface="Arial" charset="0"/>
              </a:defRPr>
            </a:lvl8pPr>
            <a:lvl9pPr marL="3886200" indent="-228600" defTabSz="931863" eaLnBrk="0" fontAlgn="base" hangingPunct="0">
              <a:spcBef>
                <a:spcPct val="0"/>
              </a:spcBef>
              <a:spcAft>
                <a:spcPct val="0"/>
              </a:spcAft>
              <a:defRPr sz="2000">
                <a:solidFill>
                  <a:schemeClr val="tx1"/>
                </a:solidFill>
                <a:latin typeface="Arial" charset="0"/>
              </a:defRPr>
            </a:lvl9pPr>
          </a:lstStyle>
          <a:p>
            <a:fld id="{2BC45C07-C4F7-481A-8BDC-133D2CDEB905}" type="slidenum">
              <a:rPr lang="en-US" sz="1300" smtClean="0"/>
              <a:pPr/>
              <a:t>6</a:t>
            </a:fld>
            <a:endParaRPr lang="en-US" sz="1300" smtClean="0"/>
          </a:p>
        </p:txBody>
      </p:sp>
      <p:sp>
        <p:nvSpPr>
          <p:cNvPr id="382980" name="Rectangle 2"/>
          <p:cNvSpPr>
            <a:spLocks noGrp="1" noRot="1" noChangeAspect="1" noChangeArrowheads="1" noTextEdit="1"/>
          </p:cNvSpPr>
          <p:nvPr>
            <p:ph type="sldImg"/>
          </p:nvPr>
        </p:nvSpPr>
        <p:spPr>
          <a:xfrm>
            <a:off x="879475" y="731838"/>
            <a:ext cx="4891088" cy="3668712"/>
          </a:xfrm>
          <a:solidFill>
            <a:srgbClr val="FFFFFF"/>
          </a:solidFill>
          <a:ln/>
        </p:spPr>
      </p:sp>
      <p:sp>
        <p:nvSpPr>
          <p:cNvPr id="382981" name="Rectangle 3"/>
          <p:cNvSpPr>
            <a:spLocks noGrp="1" noChangeArrowheads="1"/>
          </p:cNvSpPr>
          <p:nvPr>
            <p:ph type="body" idx="1"/>
          </p:nvPr>
        </p:nvSpPr>
        <p:spPr>
          <a:xfrm>
            <a:off x="885825" y="4645025"/>
            <a:ext cx="4873625" cy="4400550"/>
          </a:xfrm>
          <a:solidFill>
            <a:srgbClr val="FFFFFF"/>
          </a:solidFill>
          <a:ln>
            <a:solidFill>
              <a:srgbClr val="000000"/>
            </a:solidFill>
            <a:miter lim="800000"/>
            <a:headEnd/>
            <a:tailEnd/>
          </a:ln>
        </p:spPr>
        <p:txBody>
          <a:bodyPr/>
          <a:lstStyle/>
          <a:p>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6038" y="920750"/>
            <a:ext cx="4198937" cy="3151188"/>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041769" y="4378186"/>
            <a:ext cx="4753160" cy="3416560"/>
          </a:xfrm>
        </p:spPr>
        <p:txBody>
          <a:bodyPr/>
          <a:lstStyle/>
          <a:p>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JDBC java </a:t>
            </a:r>
            <a:r>
              <a:rPr lang="fr-FR" dirty="0" err="1" smtClean="0"/>
              <a:t>database</a:t>
            </a:r>
            <a:r>
              <a:rPr lang="fr-FR" dirty="0" smtClean="0"/>
              <a:t> </a:t>
            </a:r>
            <a:r>
              <a:rPr lang="fr-FR" dirty="0" err="1" smtClean="0"/>
              <a:t>connectivity</a:t>
            </a:r>
            <a:endParaRPr lang="fr-FR" dirty="0"/>
          </a:p>
        </p:txBody>
      </p:sp>
      <p:sp>
        <p:nvSpPr>
          <p:cNvPr id="4" name="Espace réservé de la date 3"/>
          <p:cNvSpPr>
            <a:spLocks noGrp="1"/>
          </p:cNvSpPr>
          <p:nvPr>
            <p:ph type="dt" idx="10"/>
          </p:nvPr>
        </p:nvSpPr>
        <p:spPr/>
        <p:txBody>
          <a:bodyPr/>
          <a:lstStyle/>
          <a:p>
            <a:pPr>
              <a:defRPr/>
            </a:pPr>
            <a:fld id="{DF9A80F0-9891-4C20-AC6D-6E67264AE2F5}" type="datetime1">
              <a:rPr lang="fr-FR" smtClean="0"/>
              <a:pPr>
                <a:defRPr/>
              </a:pPr>
              <a:t>16/01/2013</a:t>
            </a:fld>
            <a:endParaRPr lang="en-US"/>
          </a:p>
        </p:txBody>
      </p:sp>
      <p:sp>
        <p:nvSpPr>
          <p:cNvPr id="5" name="Espace réservé du numéro de diapositive 4"/>
          <p:cNvSpPr>
            <a:spLocks noGrp="1"/>
          </p:cNvSpPr>
          <p:nvPr>
            <p:ph type="sldNum" sz="quarter" idx="11"/>
          </p:nvPr>
        </p:nvSpPr>
        <p:spPr/>
        <p:txBody>
          <a:bodyPr/>
          <a:lstStyle/>
          <a:p>
            <a:pPr>
              <a:defRPr/>
            </a:pPr>
            <a:fld id="{E6F0F5D4-14C9-4969-AD40-58FB11921C76}" type="slidenum">
              <a:rPr lang="en-US" smtClean="0"/>
              <a:pPr>
                <a:defRPr/>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3"/>
          <p:cNvSpPr>
            <a:spLocks noGrp="1" noChangeArrowheads="1"/>
          </p:cNvSpPr>
          <p:nvPr>
            <p:ph type="dt" sz="quarter" idx="1"/>
          </p:nvPr>
        </p:nvSpPr>
        <p:spPr>
          <a:noFill/>
        </p:spPr>
        <p:txBody>
          <a:bodyPr/>
          <a:lstStyle>
            <a:lvl1pPr defTabSz="931863">
              <a:defRPr sz="2000">
                <a:solidFill>
                  <a:schemeClr val="tx1"/>
                </a:solidFill>
                <a:latin typeface="Arial" charset="0"/>
              </a:defRPr>
            </a:lvl1pPr>
            <a:lvl2pPr marL="742950" indent="-285750" defTabSz="931863">
              <a:defRPr sz="2000">
                <a:solidFill>
                  <a:schemeClr val="tx1"/>
                </a:solidFill>
                <a:latin typeface="Arial" charset="0"/>
              </a:defRPr>
            </a:lvl2pPr>
            <a:lvl3pPr marL="1143000" indent="-228600" defTabSz="931863">
              <a:defRPr sz="2000">
                <a:solidFill>
                  <a:schemeClr val="tx1"/>
                </a:solidFill>
                <a:latin typeface="Arial" charset="0"/>
              </a:defRPr>
            </a:lvl3pPr>
            <a:lvl4pPr marL="1600200" indent="-228600" defTabSz="931863">
              <a:defRPr sz="2000">
                <a:solidFill>
                  <a:schemeClr val="tx1"/>
                </a:solidFill>
                <a:latin typeface="Arial" charset="0"/>
              </a:defRPr>
            </a:lvl4pPr>
            <a:lvl5pPr marL="2057400" indent="-228600" defTabSz="931863">
              <a:defRPr sz="2000">
                <a:solidFill>
                  <a:schemeClr val="tx1"/>
                </a:solidFill>
                <a:latin typeface="Arial" charset="0"/>
              </a:defRPr>
            </a:lvl5pPr>
            <a:lvl6pPr marL="2514600" indent="-228600" defTabSz="931863" eaLnBrk="0" fontAlgn="base" hangingPunct="0">
              <a:spcBef>
                <a:spcPct val="0"/>
              </a:spcBef>
              <a:spcAft>
                <a:spcPct val="0"/>
              </a:spcAft>
              <a:defRPr sz="2000">
                <a:solidFill>
                  <a:schemeClr val="tx1"/>
                </a:solidFill>
                <a:latin typeface="Arial" charset="0"/>
              </a:defRPr>
            </a:lvl6pPr>
            <a:lvl7pPr marL="2971800" indent="-228600" defTabSz="931863" eaLnBrk="0" fontAlgn="base" hangingPunct="0">
              <a:spcBef>
                <a:spcPct val="0"/>
              </a:spcBef>
              <a:spcAft>
                <a:spcPct val="0"/>
              </a:spcAft>
              <a:defRPr sz="2000">
                <a:solidFill>
                  <a:schemeClr val="tx1"/>
                </a:solidFill>
                <a:latin typeface="Arial" charset="0"/>
              </a:defRPr>
            </a:lvl7pPr>
            <a:lvl8pPr marL="3429000" indent="-228600" defTabSz="931863" eaLnBrk="0" fontAlgn="base" hangingPunct="0">
              <a:spcBef>
                <a:spcPct val="0"/>
              </a:spcBef>
              <a:spcAft>
                <a:spcPct val="0"/>
              </a:spcAft>
              <a:defRPr sz="2000">
                <a:solidFill>
                  <a:schemeClr val="tx1"/>
                </a:solidFill>
                <a:latin typeface="Arial" charset="0"/>
              </a:defRPr>
            </a:lvl8pPr>
            <a:lvl9pPr marL="3886200" indent="-228600" defTabSz="931863" eaLnBrk="0" fontAlgn="base" hangingPunct="0">
              <a:spcBef>
                <a:spcPct val="0"/>
              </a:spcBef>
              <a:spcAft>
                <a:spcPct val="0"/>
              </a:spcAft>
              <a:defRPr sz="2000">
                <a:solidFill>
                  <a:schemeClr val="tx1"/>
                </a:solidFill>
                <a:latin typeface="Arial" charset="0"/>
              </a:defRPr>
            </a:lvl9pPr>
          </a:lstStyle>
          <a:p>
            <a:fld id="{82813281-1347-4DD7-8EDC-45D9756189FC}" type="datetime1">
              <a:rPr lang="fr-FR" sz="1300" smtClean="0"/>
              <a:pPr/>
              <a:t>16/01/2013</a:t>
            </a:fld>
            <a:endParaRPr lang="en-US" sz="1300" smtClean="0"/>
          </a:p>
        </p:txBody>
      </p:sp>
      <p:sp>
        <p:nvSpPr>
          <p:cNvPr id="384003" name="Rectangle 7"/>
          <p:cNvSpPr>
            <a:spLocks noGrp="1" noChangeArrowheads="1"/>
          </p:cNvSpPr>
          <p:nvPr>
            <p:ph type="sldNum" sz="quarter" idx="5"/>
          </p:nvPr>
        </p:nvSpPr>
        <p:spPr>
          <a:noFill/>
        </p:spPr>
        <p:txBody>
          <a:bodyPr/>
          <a:lstStyle>
            <a:lvl1pPr defTabSz="931863">
              <a:defRPr sz="2000">
                <a:solidFill>
                  <a:schemeClr val="tx1"/>
                </a:solidFill>
                <a:latin typeface="Arial" charset="0"/>
              </a:defRPr>
            </a:lvl1pPr>
            <a:lvl2pPr marL="742950" indent="-285750" defTabSz="931863">
              <a:defRPr sz="2000">
                <a:solidFill>
                  <a:schemeClr val="tx1"/>
                </a:solidFill>
                <a:latin typeface="Arial" charset="0"/>
              </a:defRPr>
            </a:lvl2pPr>
            <a:lvl3pPr marL="1143000" indent="-228600" defTabSz="931863">
              <a:defRPr sz="2000">
                <a:solidFill>
                  <a:schemeClr val="tx1"/>
                </a:solidFill>
                <a:latin typeface="Arial" charset="0"/>
              </a:defRPr>
            </a:lvl3pPr>
            <a:lvl4pPr marL="1600200" indent="-228600" defTabSz="931863">
              <a:defRPr sz="2000">
                <a:solidFill>
                  <a:schemeClr val="tx1"/>
                </a:solidFill>
                <a:latin typeface="Arial" charset="0"/>
              </a:defRPr>
            </a:lvl4pPr>
            <a:lvl5pPr marL="2057400" indent="-228600" defTabSz="931863">
              <a:defRPr sz="2000">
                <a:solidFill>
                  <a:schemeClr val="tx1"/>
                </a:solidFill>
                <a:latin typeface="Arial" charset="0"/>
              </a:defRPr>
            </a:lvl5pPr>
            <a:lvl6pPr marL="2514600" indent="-228600" defTabSz="931863" eaLnBrk="0" fontAlgn="base" hangingPunct="0">
              <a:spcBef>
                <a:spcPct val="0"/>
              </a:spcBef>
              <a:spcAft>
                <a:spcPct val="0"/>
              </a:spcAft>
              <a:defRPr sz="2000">
                <a:solidFill>
                  <a:schemeClr val="tx1"/>
                </a:solidFill>
                <a:latin typeface="Arial" charset="0"/>
              </a:defRPr>
            </a:lvl6pPr>
            <a:lvl7pPr marL="2971800" indent="-228600" defTabSz="931863" eaLnBrk="0" fontAlgn="base" hangingPunct="0">
              <a:spcBef>
                <a:spcPct val="0"/>
              </a:spcBef>
              <a:spcAft>
                <a:spcPct val="0"/>
              </a:spcAft>
              <a:defRPr sz="2000">
                <a:solidFill>
                  <a:schemeClr val="tx1"/>
                </a:solidFill>
                <a:latin typeface="Arial" charset="0"/>
              </a:defRPr>
            </a:lvl7pPr>
            <a:lvl8pPr marL="3429000" indent="-228600" defTabSz="931863" eaLnBrk="0" fontAlgn="base" hangingPunct="0">
              <a:spcBef>
                <a:spcPct val="0"/>
              </a:spcBef>
              <a:spcAft>
                <a:spcPct val="0"/>
              </a:spcAft>
              <a:defRPr sz="2000">
                <a:solidFill>
                  <a:schemeClr val="tx1"/>
                </a:solidFill>
                <a:latin typeface="Arial" charset="0"/>
              </a:defRPr>
            </a:lvl8pPr>
            <a:lvl9pPr marL="3886200" indent="-228600" defTabSz="931863" eaLnBrk="0" fontAlgn="base" hangingPunct="0">
              <a:spcBef>
                <a:spcPct val="0"/>
              </a:spcBef>
              <a:spcAft>
                <a:spcPct val="0"/>
              </a:spcAft>
              <a:defRPr sz="2000">
                <a:solidFill>
                  <a:schemeClr val="tx1"/>
                </a:solidFill>
                <a:latin typeface="Arial" charset="0"/>
              </a:defRPr>
            </a:lvl9pPr>
          </a:lstStyle>
          <a:p>
            <a:fld id="{1655DF17-6B88-452E-8468-2C7CB284DE24}" type="slidenum">
              <a:rPr lang="en-US" sz="1300" smtClean="0"/>
              <a:pPr/>
              <a:t>38</a:t>
            </a:fld>
            <a:endParaRPr lang="en-US" sz="1300" smtClean="0"/>
          </a:p>
        </p:txBody>
      </p:sp>
      <p:sp>
        <p:nvSpPr>
          <p:cNvPr id="384004" name="Rectangle 2"/>
          <p:cNvSpPr>
            <a:spLocks noGrp="1" noRot="1" noChangeAspect="1" noChangeArrowheads="1" noTextEdit="1"/>
          </p:cNvSpPr>
          <p:nvPr>
            <p:ph type="sldImg"/>
          </p:nvPr>
        </p:nvSpPr>
        <p:spPr>
          <a:solidFill>
            <a:srgbClr val="FFFFFF"/>
          </a:solidFill>
          <a:ln/>
        </p:spPr>
      </p:sp>
      <p:sp>
        <p:nvSpPr>
          <p:cNvPr id="384005" name="Rectangle 3"/>
          <p:cNvSpPr>
            <a:spLocks noGrp="1" noChangeArrowheads="1"/>
          </p:cNvSpPr>
          <p:nvPr>
            <p:ph type="body" idx="1"/>
          </p:nvPr>
        </p:nvSpPr>
        <p:spPr>
          <a:xfrm>
            <a:off x="887413" y="4645025"/>
            <a:ext cx="4870450" cy="4398963"/>
          </a:xfrm>
          <a:solidFill>
            <a:srgbClr val="FFFFFF"/>
          </a:solidFill>
          <a:ln>
            <a:solidFill>
              <a:srgbClr val="000000"/>
            </a:solidFill>
            <a:miter lim="800000"/>
            <a:headEnd/>
            <a:tailEnd/>
          </a:ln>
        </p:spPr>
        <p:txBody>
          <a:bodyPr lIns="89950" tIns="44975" rIns="89950" bIns="44975"/>
          <a:lstStyle/>
          <a:p>
            <a:endParaRPr lang="fr-F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application.xml : fichier EAR</a:t>
            </a:r>
          </a:p>
          <a:p>
            <a:r>
              <a:rPr lang="fr-FR" dirty="0" smtClean="0"/>
              <a:t>web.xml : fichier WAR</a:t>
            </a:r>
          </a:p>
          <a:p>
            <a:r>
              <a:rPr lang="fr-FR" dirty="0" smtClean="0"/>
              <a:t>ejb-jar.xml : fichier jar qui contient des EJB</a:t>
            </a:r>
          </a:p>
          <a:p>
            <a:r>
              <a:rPr lang="fr-FR" dirty="0" smtClean="0"/>
              <a:t>faces-config.xml : configuration de JSF</a:t>
            </a:r>
            <a:endParaRPr lang="fr-FR" dirty="0"/>
          </a:p>
        </p:txBody>
      </p:sp>
      <p:sp>
        <p:nvSpPr>
          <p:cNvPr id="4" name="Espace réservé de la date 3"/>
          <p:cNvSpPr>
            <a:spLocks noGrp="1"/>
          </p:cNvSpPr>
          <p:nvPr>
            <p:ph type="dt" idx="10"/>
          </p:nvPr>
        </p:nvSpPr>
        <p:spPr/>
        <p:txBody>
          <a:bodyPr/>
          <a:lstStyle/>
          <a:p>
            <a:pPr>
              <a:defRPr/>
            </a:pPr>
            <a:fld id="{8E6AD6F7-5DA2-469A-8DC0-CE824DB08593}" type="datetime1">
              <a:rPr lang="fr-FR" smtClean="0"/>
              <a:pPr>
                <a:defRPr/>
              </a:pPr>
              <a:t>16/01/2013</a:t>
            </a:fld>
            <a:endParaRPr lang="en-US"/>
          </a:p>
        </p:txBody>
      </p:sp>
      <p:sp>
        <p:nvSpPr>
          <p:cNvPr id="5" name="Espace réservé du numéro de diapositive 4"/>
          <p:cNvSpPr>
            <a:spLocks noGrp="1"/>
          </p:cNvSpPr>
          <p:nvPr>
            <p:ph type="sldNum" sz="quarter" idx="11"/>
          </p:nvPr>
        </p:nvSpPr>
        <p:spPr/>
        <p:txBody>
          <a:bodyPr/>
          <a:lstStyle/>
          <a:p>
            <a:pPr>
              <a:defRPr/>
            </a:pPr>
            <a:fld id="{5116826F-E829-46D0-9E02-031576FF9D17}" type="slidenum">
              <a:rPr lang="en-US" smtClean="0"/>
              <a:pPr>
                <a:defRPr/>
              </a:pPr>
              <a:t>50</a:t>
            </a:fld>
            <a:endParaRPr lang="en-US"/>
          </a:p>
        </p:txBody>
      </p:sp>
    </p:spTree>
    <p:extLst>
      <p:ext uri="{BB962C8B-B14F-4D97-AF65-F5344CB8AC3E}">
        <p14:creationId xmlns="" xmlns:p14="http://schemas.microsoft.com/office/powerpoint/2010/main" val="2557908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on pourrait annoter l’interface par @</a:t>
            </a:r>
          </a:p>
          <a:p>
            <a:r>
              <a:rPr lang="fr-FR" dirty="0" smtClean="0"/>
              <a:t>Certaines méthodes</a:t>
            </a:r>
            <a:r>
              <a:rPr lang="fr-FR" baseline="0" dirty="0" smtClean="0"/>
              <a:t> publiques peuvent n’être utilisé que pour rendre le service lorsque le service est rendu par plusieurs classes qui ne sont pas dans le même paquetage mais c’est très rarement le cas. Le plus souvent une interface locale est donc superflue.</a:t>
            </a:r>
            <a:endParaRPr lang="fr-FR" dirty="0"/>
          </a:p>
        </p:txBody>
      </p:sp>
      <p:sp>
        <p:nvSpPr>
          <p:cNvPr id="4" name="Espace réservé de la date 3"/>
          <p:cNvSpPr>
            <a:spLocks noGrp="1"/>
          </p:cNvSpPr>
          <p:nvPr>
            <p:ph type="dt" idx="10"/>
          </p:nvPr>
        </p:nvSpPr>
        <p:spPr/>
        <p:txBody>
          <a:bodyPr/>
          <a:lstStyle/>
          <a:p>
            <a:pPr>
              <a:defRPr/>
            </a:pPr>
            <a:fld id="{8E6AD6F7-5DA2-469A-8DC0-CE824DB08593}" type="datetime1">
              <a:rPr lang="fr-FR" smtClean="0"/>
              <a:pPr>
                <a:defRPr/>
              </a:pPr>
              <a:t>16/01/2013</a:t>
            </a:fld>
            <a:endParaRPr lang="en-US"/>
          </a:p>
        </p:txBody>
      </p:sp>
      <p:sp>
        <p:nvSpPr>
          <p:cNvPr id="5" name="Espace réservé du numéro de diapositive 4"/>
          <p:cNvSpPr>
            <a:spLocks noGrp="1"/>
          </p:cNvSpPr>
          <p:nvPr>
            <p:ph type="sldNum" sz="quarter" idx="11"/>
          </p:nvPr>
        </p:nvSpPr>
        <p:spPr/>
        <p:txBody>
          <a:bodyPr/>
          <a:lstStyle/>
          <a:p>
            <a:pPr>
              <a:defRPr/>
            </a:pPr>
            <a:fld id="{5116826F-E829-46D0-9E02-031576FF9D17}" type="slidenum">
              <a:rPr lang="en-US" smtClean="0"/>
              <a:pPr>
                <a:defRPr/>
              </a:pPr>
              <a:t>59</a:t>
            </a:fld>
            <a:endParaRPr lang="en-US"/>
          </a:p>
        </p:txBody>
      </p:sp>
    </p:spTree>
    <p:extLst>
      <p:ext uri="{BB962C8B-B14F-4D97-AF65-F5344CB8AC3E}">
        <p14:creationId xmlns:p14="http://schemas.microsoft.com/office/powerpoint/2010/main" xmlns="" val="2780687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a date 3"/>
          <p:cNvSpPr>
            <a:spLocks noGrp="1"/>
          </p:cNvSpPr>
          <p:nvPr>
            <p:ph type="dt" idx="10"/>
          </p:nvPr>
        </p:nvSpPr>
        <p:spPr/>
        <p:txBody>
          <a:bodyPr/>
          <a:lstStyle/>
          <a:p>
            <a:pPr>
              <a:defRPr/>
            </a:pPr>
            <a:fld id="{8E6AD6F7-5DA2-469A-8DC0-CE824DB08593}" type="datetime1">
              <a:rPr lang="fr-FR" smtClean="0"/>
              <a:pPr>
                <a:defRPr/>
              </a:pPr>
              <a:t>16/01/2013</a:t>
            </a:fld>
            <a:endParaRPr lang="en-US"/>
          </a:p>
        </p:txBody>
      </p:sp>
      <p:sp>
        <p:nvSpPr>
          <p:cNvPr id="5" name="Espace réservé du numéro de diapositive 4"/>
          <p:cNvSpPr>
            <a:spLocks noGrp="1"/>
          </p:cNvSpPr>
          <p:nvPr>
            <p:ph type="sldNum" sz="quarter" idx="11"/>
          </p:nvPr>
        </p:nvSpPr>
        <p:spPr/>
        <p:txBody>
          <a:bodyPr/>
          <a:lstStyle/>
          <a:p>
            <a:pPr>
              <a:defRPr/>
            </a:pPr>
            <a:fld id="{5116826F-E829-46D0-9E02-031576FF9D17}" type="slidenum">
              <a:rPr lang="en-US" smtClean="0"/>
              <a:pPr>
                <a:defRPr/>
              </a:pPr>
              <a:t>60</a:t>
            </a:fld>
            <a:endParaRPr lang="en-US"/>
          </a:p>
        </p:txBody>
      </p:sp>
    </p:spTree>
    <p:extLst>
      <p:ext uri="{BB962C8B-B14F-4D97-AF65-F5344CB8AC3E}">
        <p14:creationId xmlns:p14="http://schemas.microsoft.com/office/powerpoint/2010/main" xmlns="" val="2780687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r>
              <a:rPr lang="fr-FR" smtClean="0"/>
              <a:t>1/11/2013</a:t>
            </a:r>
            <a:endParaRPr lang="en-US" sz="1600" dirty="0"/>
          </a:p>
        </p:txBody>
      </p:sp>
      <p:sp>
        <p:nvSpPr>
          <p:cNvPr id="17" name="Espace réservé du pied de page 16"/>
          <p:cNvSpPr>
            <a:spLocks noGrp="1"/>
          </p:cNvSpPr>
          <p:nvPr>
            <p:ph type="ftr" sz="quarter" idx="11"/>
          </p:nvPr>
        </p:nvSpPr>
        <p:spPr>
          <a:xfrm>
            <a:off x="2898648" y="6355080"/>
            <a:ext cx="3474720" cy="365760"/>
          </a:xfrm>
        </p:spPr>
        <p:txBody>
          <a:bodyPr/>
          <a:lstStyle/>
          <a:p>
            <a:endParaRPr kumimoji="0" lang="en-US" dirty="0"/>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EA7C8D44-3667-46F6-9772-CC52308E2A7F}" type="slidenum">
              <a:rPr kumimoji="0" lang="en-US" smtClean="0"/>
              <a:pPr/>
              <a:t>‹N°›</a:t>
            </a:fld>
            <a:endParaRPr kumimoji="0"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r>
              <a:rPr lang="fr-FR" smtClean="0"/>
              <a:t>1/11/2013</a:t>
            </a:r>
            <a:endParaRPr lang="en-US" dirty="0"/>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‹N°›</a:t>
            </a:fld>
            <a:endParaRPr kumimoji="0" lang="en-US" dirty="0"/>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r>
              <a:rPr lang="fr-FR" smtClean="0"/>
              <a:t>1/11/2013</a:t>
            </a:r>
            <a:endParaRPr lang="en-US" dirty="0"/>
          </a:p>
        </p:txBody>
      </p:sp>
      <p:sp>
        <p:nvSpPr>
          <p:cNvPr id="5" name="Espace réservé du pied de page 4"/>
          <p:cNvSpPr>
            <a:spLocks noGrp="1"/>
          </p:cNvSpPr>
          <p:nvPr>
            <p:ph type="ftr" sz="quarter" idx="11"/>
          </p:nvPr>
        </p:nvSpPr>
        <p:spPr>
          <a:xfrm>
            <a:off x="2898648" y="6355080"/>
            <a:ext cx="3474720" cy="365760"/>
          </a:xfrm>
        </p:spPr>
        <p:txBody>
          <a:bodyPr/>
          <a:lstStyle/>
          <a:p>
            <a:endParaRPr kumimoji="0" lang="en-US" dirty="0"/>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EA7C8D44-3667-46F6-9772-CC52308E2A7F}" type="slidenum">
              <a:rPr kumimoji="0" lang="en-US" smtClean="0"/>
              <a:pPr/>
              <a:t>‹N°›</a:t>
            </a:fld>
            <a:endParaRPr kumimoji="0"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r>
              <a:rPr lang="fr-FR" smtClean="0"/>
              <a:t>1/11/2013</a:t>
            </a:r>
            <a:endParaRPr lang="en-US"/>
          </a:p>
        </p:txBody>
      </p:sp>
      <p:sp>
        <p:nvSpPr>
          <p:cNvPr id="6" name="Espace réservé du pied de page 5"/>
          <p:cNvSpPr>
            <a:spLocks noGrp="1"/>
          </p:cNvSpPr>
          <p:nvPr>
            <p:ph type="ftr" sz="quarter" idx="11"/>
          </p:nvPr>
        </p:nvSpPr>
        <p:spPr/>
        <p:txBody>
          <a:bodyPr/>
          <a:lstStyle/>
          <a:p>
            <a:endParaRPr kumimoji="0" lang="en-US"/>
          </a:p>
        </p:txBody>
      </p:sp>
      <p:sp>
        <p:nvSpPr>
          <p:cNvPr id="7" name="Espace réservé du numéro de diapositive 6"/>
          <p:cNvSpPr>
            <a:spLocks noGrp="1"/>
          </p:cNvSpPr>
          <p:nvPr>
            <p:ph type="sldNum" sz="quarter" idx="12"/>
          </p:nvPr>
        </p:nvSpPr>
        <p:spPr/>
        <p:txBody>
          <a:bodyPr/>
          <a:lstStyle/>
          <a:p>
            <a:fld id="{EA7C8D44-3667-46F6-9772-CC52308E2A7F}" type="slidenum">
              <a:rPr kumimoji="0" lang="en-US" smtClean="0"/>
              <a:pPr/>
              <a:t>‹N°›</a:t>
            </a:fld>
            <a:endParaRPr kumimoji="0" lang="en-US"/>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r>
              <a:rPr lang="fr-FR" smtClean="0"/>
              <a:t>1/11/2013</a:t>
            </a:r>
            <a:endParaRPr lang="en-US"/>
          </a:p>
        </p:txBody>
      </p:sp>
      <p:sp>
        <p:nvSpPr>
          <p:cNvPr id="8" name="Espace réservé du pied de page 7"/>
          <p:cNvSpPr>
            <a:spLocks noGrp="1"/>
          </p:cNvSpPr>
          <p:nvPr>
            <p:ph type="ftr" sz="quarter" idx="11"/>
          </p:nvPr>
        </p:nvSpPr>
        <p:spPr/>
        <p:txBody>
          <a:bodyPr/>
          <a:lstStyle/>
          <a:p>
            <a:endParaRPr kumimoji="0" lang="en-US"/>
          </a:p>
        </p:txBody>
      </p:sp>
      <p:sp>
        <p:nvSpPr>
          <p:cNvPr id="9" name="Espace réservé du numéro de diapositive 8"/>
          <p:cNvSpPr>
            <a:spLocks noGrp="1"/>
          </p:cNvSpPr>
          <p:nvPr>
            <p:ph type="sldNum" sz="quarter" idx="12"/>
          </p:nvPr>
        </p:nvSpPr>
        <p:spPr/>
        <p:txBody>
          <a:bodyPr/>
          <a:lstStyle/>
          <a:p>
            <a:fld id="{EA7C8D44-3667-46F6-9772-CC52308E2A7F}" type="slidenum">
              <a:rPr kumimoji="0" lang="en-US" smtClean="0"/>
              <a:pPr/>
              <a:t>‹N°›</a:t>
            </a:fld>
            <a:endParaRPr kumimoji="0" lang="en-US"/>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r>
              <a:rPr lang="fr-FR" smtClean="0"/>
              <a:t>1/11/2013</a:t>
            </a:r>
            <a:endParaRPr lang="en-US"/>
          </a:p>
        </p:txBody>
      </p:sp>
      <p:sp>
        <p:nvSpPr>
          <p:cNvPr id="4" name="Espace réservé du pied de page 3"/>
          <p:cNvSpPr>
            <a:spLocks noGrp="1"/>
          </p:cNvSpPr>
          <p:nvPr>
            <p:ph type="ftr" sz="quarter" idx="11"/>
          </p:nvPr>
        </p:nvSpPr>
        <p:spPr/>
        <p:txBody>
          <a:bodyPr/>
          <a:lstStyle/>
          <a:p>
            <a:endParaRPr kumimoji="0" lang="en-US"/>
          </a:p>
        </p:txBody>
      </p:sp>
      <p:sp>
        <p:nvSpPr>
          <p:cNvPr id="5" name="Espace réservé du numéro de diapositive 4"/>
          <p:cNvSpPr>
            <a:spLocks noGrp="1"/>
          </p:cNvSpPr>
          <p:nvPr>
            <p:ph type="sldNum" sz="quarter" idx="12"/>
          </p:nvPr>
        </p:nvSpPr>
        <p:spPr/>
        <p:txBody>
          <a:bodyPr/>
          <a:lstStyle/>
          <a:p>
            <a:fld id="{EA7C8D44-3667-46F6-9772-CC52308E2A7F}" type="slidenum">
              <a:rPr kumimoji="0" lang="en-US" smtClean="0"/>
              <a:pPr/>
              <a:t>‹N°›</a:t>
            </a:fld>
            <a:endParaRPr kumimoji="0" lang="en-US"/>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1/11/2013</a:t>
            </a:r>
            <a:endParaRPr lang="en-US"/>
          </a:p>
        </p:txBody>
      </p:sp>
      <p:sp>
        <p:nvSpPr>
          <p:cNvPr id="3" name="Espace réservé du pied de page 2"/>
          <p:cNvSpPr>
            <a:spLocks noGrp="1"/>
          </p:cNvSpPr>
          <p:nvPr>
            <p:ph type="ftr" sz="quarter" idx="11"/>
          </p:nvPr>
        </p:nvSpPr>
        <p:spPr/>
        <p:txBody>
          <a:bodyPr/>
          <a:lstStyle/>
          <a:p>
            <a:endParaRPr kumimoji="0" lang="en-US"/>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‹N°›</a:t>
            </a:fld>
            <a:endParaRPr kumimoji="0" lang="en-US"/>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1/11/2013</a:t>
            </a:r>
            <a:endParaRPr lang="en-US"/>
          </a:p>
        </p:txBody>
      </p:sp>
      <p:sp>
        <p:nvSpPr>
          <p:cNvPr id="6" name="Espace réservé du pied de page 5"/>
          <p:cNvSpPr>
            <a:spLocks noGrp="1"/>
          </p:cNvSpPr>
          <p:nvPr>
            <p:ph type="ftr" sz="quarter" idx="11"/>
          </p:nvPr>
        </p:nvSpPr>
        <p:spPr/>
        <p:txBody>
          <a:bodyPr/>
          <a:lstStyle/>
          <a:p>
            <a:endParaRPr kumimoji="0" lang="en-US"/>
          </a:p>
        </p:txBody>
      </p:sp>
      <p:sp>
        <p:nvSpPr>
          <p:cNvPr id="7" name="Espace réservé du numéro de diapositive 6"/>
          <p:cNvSpPr>
            <a:spLocks noGrp="1"/>
          </p:cNvSpPr>
          <p:nvPr>
            <p:ph type="sldNum" sz="quarter" idx="12"/>
          </p:nvPr>
        </p:nvSpPr>
        <p:spPr/>
        <p:txBody>
          <a:bodyPr/>
          <a:lstStyle/>
          <a:p>
            <a:fld id="{EA7C8D44-3667-46F6-9772-CC52308E2A7F}" type="slidenum">
              <a:rPr kumimoji="0" lang="en-US" smtClean="0"/>
              <a:pPr/>
              <a:t>‹N°›</a:t>
            </a:fld>
            <a:endParaRPr kumimoji="0" lang="en-US"/>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1/11/2013</a:t>
            </a:r>
            <a:endParaRPr lang="en-US"/>
          </a:p>
        </p:txBody>
      </p:sp>
      <p:sp>
        <p:nvSpPr>
          <p:cNvPr id="6" name="Espace réservé du pied de page 5"/>
          <p:cNvSpPr>
            <a:spLocks noGrp="1"/>
          </p:cNvSpPr>
          <p:nvPr>
            <p:ph type="ftr" sz="quarter" idx="11"/>
          </p:nvPr>
        </p:nvSpPr>
        <p:spPr/>
        <p:txBody>
          <a:bodyPr/>
          <a:lstStyle/>
          <a:p>
            <a:endParaRPr kumimoji="0" lang="en-US"/>
          </a:p>
        </p:txBody>
      </p:sp>
      <p:sp>
        <p:nvSpPr>
          <p:cNvPr id="7" name="Espace réservé du numéro de diapositive 6"/>
          <p:cNvSpPr>
            <a:spLocks noGrp="1"/>
          </p:cNvSpPr>
          <p:nvPr>
            <p:ph type="sldNum" sz="quarter" idx="12"/>
          </p:nvPr>
        </p:nvSpPr>
        <p:spPr/>
        <p:txBody>
          <a:bodyPr/>
          <a:lstStyle/>
          <a:p>
            <a:fld id="{EA7C8D44-3667-46F6-9772-CC52308E2A7F}" type="slidenum">
              <a:rPr kumimoji="0" lang="en-US" smtClean="0"/>
              <a:pPr/>
              <a:t>‹N°›</a:t>
            </a:fld>
            <a:endParaRPr kumimoji="0" lang="en-US"/>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r>
              <a:rPr lang="fr-FR" smtClean="0"/>
              <a:t>1/11/2013</a:t>
            </a:r>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‹N°›</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r>
              <a:rPr lang="fr-FR" smtClean="0"/>
              <a:t>1/11/2013</a:t>
            </a:r>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‹N°›</a:t>
            </a:fld>
            <a:endParaRPr kumimoji="0" lang="en-US"/>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r>
              <a:rPr lang="fr-FR" smtClean="0"/>
              <a:t>1/11/2013</a:t>
            </a:r>
            <a:endParaRPr lang="en-US" sz="1400" dirty="0">
              <a:solidFill>
                <a:schemeClr val="tx2"/>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algn="r" eaLnBrk="1" latinLnBrk="0" hangingPunct="1"/>
            <a:endParaRPr kumimoji="0" lang="en-US" sz="1400" dirty="0">
              <a:solidFill>
                <a:schemeClr val="tx2"/>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algn="l" eaLnBrk="1" latinLnBrk="0" hangingPunct="1"/>
            <a:fld id="{EA7C8D44-3667-46F6-9772-CC52308E2A7F}" type="slidenum">
              <a:rPr kumimoji="0" lang="en-US" smtClean="0"/>
              <a:pPr algn="l" eaLnBrk="1" latinLnBrk="0" hangingPunct="1"/>
              <a:t>‹N°›</a:t>
            </a:fld>
            <a:endParaRPr kumimoji="0" lang="en-US" sz="1600" dirty="0">
              <a:solidFill>
                <a:schemeClr val="tx2"/>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maxime.lefrancois@inria.f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1.xml"/><Relationship Id="rId7" Type="http://schemas.openxmlformats.org/officeDocument/2006/relationships/oleObject" Target="../embeddings/oleObject3.bin"/><Relationship Id="rId12"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oleObject" Target="../embeddings/oleObject7.bin"/><Relationship Id="rId5" Type="http://schemas.openxmlformats.org/officeDocument/2006/relationships/oleObject" Target="../embeddings/oleObject1.bin"/><Relationship Id="rId10" Type="http://schemas.openxmlformats.org/officeDocument/2006/relationships/oleObject" Target="../embeddings/oleObject6.bin"/><Relationship Id="rId4" Type="http://schemas.openxmlformats.org/officeDocument/2006/relationships/image" Target="../media/image8.png"/><Relationship Id="rId9"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hyperlink" Target="mailto:maxime.lefrancois@inria.fr"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a:normAutofit fontScale="90000"/>
          </a:bodyPr>
          <a:lstStyle/>
          <a:p>
            <a:r>
              <a:rPr lang="en-US" dirty="0" smtClean="0"/>
              <a:t/>
            </a:r>
            <a:br>
              <a:rPr lang="en-US" dirty="0" smtClean="0"/>
            </a:br>
            <a:r>
              <a:rPr lang="en-US" dirty="0" smtClean="0"/>
              <a:t>Java EE et les EJB</a:t>
            </a:r>
            <a:endParaRPr lang="fr-FR" dirty="0"/>
          </a:p>
        </p:txBody>
      </p:sp>
      <p:sp>
        <p:nvSpPr>
          <p:cNvPr id="5" name="Sous-titre 4"/>
          <p:cNvSpPr>
            <a:spLocks noGrp="1"/>
          </p:cNvSpPr>
          <p:nvPr>
            <p:ph type="subTitle" idx="1"/>
          </p:nvPr>
        </p:nvSpPr>
        <p:spPr/>
        <p:txBody>
          <a:bodyPr>
            <a:normAutofit fontScale="70000" lnSpcReduction="20000"/>
          </a:bodyPr>
          <a:lstStyle/>
          <a:p>
            <a:pPr algn="l"/>
            <a:r>
              <a:rPr lang="fr-FR" dirty="0" smtClean="0"/>
              <a:t>Maxime Lefrançois (</a:t>
            </a:r>
            <a:r>
              <a:rPr lang="fr-FR" dirty="0" smtClean="0">
                <a:hlinkClick r:id="rId2"/>
              </a:rPr>
              <a:t>maxime.lefrancois@inria.fr</a:t>
            </a:r>
            <a:r>
              <a:rPr lang="fr-FR" dirty="0" smtClean="0"/>
              <a:t>),</a:t>
            </a:r>
          </a:p>
          <a:p>
            <a:pPr algn="l"/>
            <a:r>
              <a:rPr lang="fr-FR" dirty="0" smtClean="0"/>
              <a:t>modifié du cours de Michel </a:t>
            </a:r>
            <a:r>
              <a:rPr lang="fr-FR" dirty="0" err="1" smtClean="0"/>
              <a:t>Buffa</a:t>
            </a:r>
            <a:r>
              <a:rPr lang="fr-FR" dirty="0" smtClean="0"/>
              <a:t> et Richard </a:t>
            </a:r>
            <a:r>
              <a:rPr lang="fr-FR" dirty="0" err="1" smtClean="0"/>
              <a:t>Grin</a:t>
            </a:r>
            <a:endParaRPr lang="fr-FR" dirty="0" smtClean="0"/>
          </a:p>
          <a:p>
            <a:pPr algn="l"/>
            <a:endParaRPr lang="fr-FR" dirty="0" smtClean="0"/>
          </a:p>
          <a:p>
            <a:pPr algn="l"/>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Introduction à Java EE</a:t>
            </a:r>
            <a:endParaRPr lang="fr-FR" dirty="0"/>
          </a:p>
        </p:txBody>
      </p:sp>
      <p:sp>
        <p:nvSpPr>
          <p:cNvPr id="5" name="Espace réservé du texte 4"/>
          <p:cNvSpPr>
            <a:spLocks noGrp="1"/>
          </p:cNvSpPr>
          <p:nvPr>
            <p:ph type="body" idx="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2</a:t>
            </a:fld>
            <a:endParaRPr kumimoji="0"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Besoins </a:t>
            </a:r>
            <a:r>
              <a:rPr lang="fr-FR" dirty="0"/>
              <a:t>des développeurs</a:t>
            </a:r>
          </a:p>
        </p:txBody>
      </p:sp>
      <p:sp>
        <p:nvSpPr>
          <p:cNvPr id="3" name="Espace réservé du contenu 2"/>
          <p:cNvSpPr>
            <a:spLocks noGrp="1"/>
          </p:cNvSpPr>
          <p:nvPr>
            <p:ph sz="quarter" idx="1"/>
          </p:nvPr>
        </p:nvSpPr>
        <p:spPr>
          <a:xfrm>
            <a:off x="685800" y="1447800"/>
            <a:ext cx="8001000" cy="4861520"/>
          </a:xfrm>
        </p:spPr>
        <p:txBody>
          <a:bodyPr/>
          <a:lstStyle/>
          <a:p>
            <a:pPr marL="0" indent="-107442">
              <a:buSzPts val="2399"/>
            </a:pPr>
            <a:r>
              <a:rPr lang="fr-FR" dirty="0"/>
              <a:t>A</a:t>
            </a:r>
            <a:r>
              <a:rPr lang="fr-FR" dirty="0" smtClean="0"/>
              <a:t>pplications</a:t>
            </a:r>
            <a:endParaRPr lang="fr-FR" dirty="0"/>
          </a:p>
          <a:p>
            <a:pPr marL="157734" lvl="1" indent="0">
              <a:buSzPts val="2399"/>
            </a:pPr>
            <a:r>
              <a:rPr lang="fr-FR" dirty="0" smtClean="0"/>
              <a:t>accessibles depuis un navigateur Web</a:t>
            </a:r>
          </a:p>
          <a:p>
            <a:pPr marL="157734" lvl="1" indent="0">
              <a:buSzPts val="2399"/>
            </a:pPr>
            <a:r>
              <a:rPr lang="fr-FR" dirty="0" smtClean="0"/>
              <a:t>distribuées</a:t>
            </a:r>
            <a:endParaRPr lang="fr-FR" dirty="0"/>
          </a:p>
          <a:p>
            <a:pPr marL="157734" lvl="1" indent="0">
              <a:buSzPts val="2399"/>
            </a:pPr>
            <a:r>
              <a:rPr lang="fr-FR" dirty="0" smtClean="0"/>
              <a:t>portables </a:t>
            </a:r>
          </a:p>
          <a:p>
            <a:pPr marL="157734" lvl="1" indent="0">
              <a:buSzPts val="2399"/>
            </a:pPr>
            <a:r>
              <a:rPr lang="fr-FR" dirty="0" smtClean="0"/>
              <a:t>rapides</a:t>
            </a:r>
          </a:p>
          <a:p>
            <a:pPr marL="157734" lvl="1" indent="0">
              <a:buSzPts val="2399"/>
            </a:pPr>
            <a:r>
              <a:rPr lang="fr-FR" dirty="0" smtClean="0"/>
              <a:t>fiables</a:t>
            </a:r>
          </a:p>
          <a:p>
            <a:pPr marL="157734" lvl="1" indent="0">
              <a:buSzPts val="2399"/>
            </a:pPr>
            <a:r>
              <a:rPr lang="fr-FR" dirty="0" smtClean="0"/>
              <a:t>transactionnelles</a:t>
            </a:r>
          </a:p>
          <a:p>
            <a:pPr marL="157734" lvl="1" indent="0">
              <a:buSzPts val="2399"/>
            </a:pPr>
            <a:r>
              <a:rPr lang="fr-FR" dirty="0" smtClean="0"/>
              <a:t>sûres</a:t>
            </a:r>
          </a:p>
          <a:p>
            <a:pPr marL="157734" lvl="1" indent="0">
              <a:buSzPts val="2399"/>
            </a:pPr>
            <a:r>
              <a:rPr lang="fr-FR" dirty="0" smtClean="0"/>
              <a:t>faciles à maintenir</a:t>
            </a:r>
          </a:p>
          <a:p>
            <a:pPr marL="157734" lvl="1" indent="0">
              <a:buSzPts val="2399"/>
            </a:pPr>
            <a:endParaRPr lang="fr-FR" dirty="0" smtClean="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3</a:t>
            </a:fld>
            <a:endParaRPr kumimoji="0" lang="en-US" dirty="0"/>
          </a:p>
        </p:txBody>
      </p:sp>
    </p:spTree>
    <p:extLst>
      <p:ext uri="{BB962C8B-B14F-4D97-AF65-F5344CB8AC3E}">
        <p14:creationId xmlns="" xmlns:p14="http://schemas.microsoft.com/office/powerpoint/2010/main" val="19944196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r>
              <a:rPr lang="fr-FR" dirty="0"/>
              <a:t>A</a:t>
            </a:r>
            <a:r>
              <a:rPr lang="fr-FR" dirty="0" smtClean="0"/>
              <a:t> considérer lorsqu'on construit une application distribuée</a:t>
            </a:r>
            <a:endParaRPr lang="en-US" dirty="0" smtClean="0"/>
          </a:p>
        </p:txBody>
      </p:sp>
      <p:sp>
        <p:nvSpPr>
          <p:cNvPr id="7171" name="Rectangle 3"/>
          <p:cNvSpPr>
            <a:spLocks noGrp="1" noChangeArrowheads="1"/>
          </p:cNvSpPr>
          <p:nvPr>
            <p:ph sz="quarter" idx="1"/>
          </p:nvPr>
        </p:nvSpPr>
        <p:spPr>
          <a:xfrm>
            <a:off x="685800" y="1196752"/>
            <a:ext cx="8001000" cy="5256584"/>
          </a:xfrm>
        </p:spPr>
        <p:txBody>
          <a:bodyPr/>
          <a:lstStyle/>
          <a:p>
            <a:pPr>
              <a:lnSpc>
                <a:spcPct val="90000"/>
              </a:lnSpc>
            </a:pPr>
            <a:r>
              <a:rPr lang="en-US" sz="1800" dirty="0" err="1" smtClean="0"/>
              <a:t>Protocoles</a:t>
            </a:r>
            <a:r>
              <a:rPr lang="en-US" sz="1800" dirty="0" smtClean="0"/>
              <a:t> </a:t>
            </a:r>
            <a:r>
              <a:rPr lang="en-US" sz="1800" dirty="0" err="1" smtClean="0"/>
              <a:t>d'accès</a:t>
            </a:r>
            <a:r>
              <a:rPr lang="en-US" sz="1800" dirty="0" smtClean="0"/>
              <a:t> </a:t>
            </a:r>
            <a:r>
              <a:rPr lang="en-US" sz="1800" dirty="0" err="1" smtClean="0"/>
              <a:t>distants</a:t>
            </a:r>
            <a:r>
              <a:rPr lang="en-US" sz="1800" dirty="0" smtClean="0"/>
              <a:t> (CORBA, RMI, IIOP…)</a:t>
            </a:r>
          </a:p>
          <a:p>
            <a:pPr>
              <a:lnSpc>
                <a:spcPct val="90000"/>
              </a:lnSpc>
            </a:pPr>
            <a:r>
              <a:rPr lang="en-US" sz="1800" dirty="0" err="1" smtClean="0"/>
              <a:t>Gestion</a:t>
            </a:r>
            <a:r>
              <a:rPr lang="en-US" sz="1800" dirty="0" smtClean="0"/>
              <a:t> de la charge,</a:t>
            </a:r>
          </a:p>
          <a:p>
            <a:pPr>
              <a:lnSpc>
                <a:spcPct val="90000"/>
              </a:lnSpc>
            </a:pPr>
            <a:r>
              <a:rPr lang="en-US" sz="1800" dirty="0" err="1" smtClean="0"/>
              <a:t>Gestion</a:t>
            </a:r>
            <a:r>
              <a:rPr lang="en-US" sz="1800" dirty="0" smtClean="0"/>
              <a:t> des </a:t>
            </a:r>
            <a:r>
              <a:rPr lang="en-US" sz="1800" dirty="0" err="1" smtClean="0"/>
              <a:t>pannes</a:t>
            </a:r>
            <a:r>
              <a:rPr lang="en-US" sz="1800" dirty="0" smtClean="0"/>
              <a:t>,</a:t>
            </a:r>
          </a:p>
          <a:p>
            <a:pPr>
              <a:lnSpc>
                <a:spcPct val="90000"/>
              </a:lnSpc>
            </a:pPr>
            <a:r>
              <a:rPr lang="en-US" sz="1800" dirty="0" smtClean="0"/>
              <a:t>Persistence, </a:t>
            </a:r>
            <a:r>
              <a:rPr lang="en-US" sz="1800" dirty="0" err="1" smtClean="0"/>
              <a:t>intégration</a:t>
            </a:r>
            <a:r>
              <a:rPr lang="en-US" sz="1800" dirty="0" smtClean="0"/>
              <a:t> au back-end,</a:t>
            </a:r>
          </a:p>
          <a:p>
            <a:pPr>
              <a:lnSpc>
                <a:spcPct val="90000"/>
              </a:lnSpc>
            </a:pPr>
            <a:r>
              <a:rPr lang="en-US" sz="1800" dirty="0" err="1" smtClean="0"/>
              <a:t>Gestion</a:t>
            </a:r>
            <a:r>
              <a:rPr lang="en-US" sz="1800" dirty="0" smtClean="0"/>
              <a:t> des transactions,</a:t>
            </a:r>
          </a:p>
          <a:p>
            <a:pPr>
              <a:lnSpc>
                <a:spcPct val="90000"/>
              </a:lnSpc>
            </a:pPr>
            <a:r>
              <a:rPr lang="en-US" sz="1800" dirty="0" smtClean="0"/>
              <a:t>Clustering,</a:t>
            </a:r>
          </a:p>
          <a:p>
            <a:pPr>
              <a:lnSpc>
                <a:spcPct val="90000"/>
              </a:lnSpc>
            </a:pPr>
            <a:r>
              <a:rPr lang="en-US" sz="1800" dirty="0" err="1" smtClean="0"/>
              <a:t>Redéploiement</a:t>
            </a:r>
            <a:r>
              <a:rPr lang="en-US" sz="1800" dirty="0" smtClean="0"/>
              <a:t> à </a:t>
            </a:r>
            <a:r>
              <a:rPr lang="en-US" sz="1800" dirty="0" err="1" smtClean="0"/>
              <a:t>chaud</a:t>
            </a:r>
            <a:r>
              <a:rPr lang="en-US" sz="1800" dirty="0" smtClean="0"/>
              <a:t>,</a:t>
            </a:r>
          </a:p>
          <a:p>
            <a:pPr>
              <a:lnSpc>
                <a:spcPct val="90000"/>
              </a:lnSpc>
            </a:pPr>
            <a:r>
              <a:rPr lang="en-US" sz="1800" dirty="0" err="1" smtClean="0"/>
              <a:t>Arrêt</a:t>
            </a:r>
            <a:r>
              <a:rPr lang="en-US" sz="1800" dirty="0" smtClean="0"/>
              <a:t> de </a:t>
            </a:r>
            <a:r>
              <a:rPr lang="en-US" sz="1800" dirty="0" err="1" smtClean="0"/>
              <a:t>serveurs</a:t>
            </a:r>
            <a:r>
              <a:rPr lang="en-US" sz="1800" dirty="0" smtClean="0"/>
              <a:t> sans </a:t>
            </a:r>
            <a:r>
              <a:rPr lang="en-US" sz="1800" dirty="0" err="1" smtClean="0"/>
              <a:t>interrompre</a:t>
            </a:r>
            <a:r>
              <a:rPr lang="en-US" sz="1800" dirty="0" smtClean="0"/>
              <a:t> </a:t>
            </a:r>
            <a:r>
              <a:rPr lang="en-US" sz="1800" dirty="0" err="1" smtClean="0"/>
              <a:t>l'application</a:t>
            </a:r>
            <a:r>
              <a:rPr lang="en-US" sz="1800" dirty="0" smtClean="0"/>
              <a:t>,</a:t>
            </a:r>
          </a:p>
          <a:p>
            <a:pPr>
              <a:lnSpc>
                <a:spcPct val="90000"/>
              </a:lnSpc>
            </a:pPr>
            <a:r>
              <a:rPr lang="en-US" sz="1800" dirty="0" err="1" smtClean="0"/>
              <a:t>Gestion</a:t>
            </a:r>
            <a:r>
              <a:rPr lang="en-US" sz="1800" dirty="0" smtClean="0"/>
              <a:t> des traces, </a:t>
            </a:r>
            <a:r>
              <a:rPr lang="en-US" sz="1800" dirty="0" err="1" smtClean="0"/>
              <a:t>règlages</a:t>
            </a:r>
            <a:r>
              <a:rPr lang="en-US" sz="1800" dirty="0" smtClean="0"/>
              <a:t> (tuning and auditing),</a:t>
            </a:r>
          </a:p>
          <a:p>
            <a:pPr>
              <a:lnSpc>
                <a:spcPct val="90000"/>
              </a:lnSpc>
            </a:pPr>
            <a:r>
              <a:rPr lang="en-US" sz="1800" dirty="0" err="1" smtClean="0"/>
              <a:t>Programmation</a:t>
            </a:r>
            <a:r>
              <a:rPr lang="en-US" sz="1800" dirty="0" smtClean="0"/>
              <a:t> multithread</a:t>
            </a:r>
          </a:p>
          <a:p>
            <a:pPr>
              <a:lnSpc>
                <a:spcPct val="90000"/>
              </a:lnSpc>
            </a:pPr>
            <a:r>
              <a:rPr lang="en-US" sz="1800" dirty="0" err="1" smtClean="0"/>
              <a:t>Securité</a:t>
            </a:r>
            <a:r>
              <a:rPr lang="en-US" sz="1800" dirty="0" smtClean="0"/>
              <a:t>, performances, </a:t>
            </a:r>
          </a:p>
          <a:p>
            <a:pPr>
              <a:lnSpc>
                <a:spcPct val="90000"/>
              </a:lnSpc>
            </a:pPr>
            <a:r>
              <a:rPr lang="en-US" sz="1800" dirty="0" err="1" smtClean="0"/>
              <a:t>Gestion</a:t>
            </a:r>
            <a:r>
              <a:rPr lang="en-US" sz="1800" dirty="0" smtClean="0"/>
              <a:t> des </a:t>
            </a:r>
            <a:r>
              <a:rPr lang="en-US" sz="1800" dirty="0" err="1" smtClean="0"/>
              <a:t>ressources</a:t>
            </a:r>
            <a:r>
              <a:rPr lang="en-US" sz="1800" dirty="0" smtClean="0"/>
              <a:t> (Resource pooling),</a:t>
            </a:r>
          </a:p>
          <a:p>
            <a:pPr>
              <a:lnSpc>
                <a:spcPct val="90000"/>
              </a:lnSpc>
            </a:pPr>
            <a:r>
              <a:rPr lang="en-US" sz="1800" dirty="0" smtClean="0"/>
              <a:t>…</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4</a:t>
            </a:fld>
            <a:endParaRPr kumimoji="0"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08000" y="177800"/>
            <a:ext cx="8636000" cy="533400"/>
          </a:xfrm>
        </p:spPr>
        <p:txBody>
          <a:bodyPr>
            <a:normAutofit fontScale="90000"/>
          </a:bodyPr>
          <a:lstStyle/>
          <a:p>
            <a:r>
              <a:rPr lang="fr-FR" dirty="0" smtClean="0"/>
              <a:t>Serveur d'application</a:t>
            </a:r>
          </a:p>
        </p:txBody>
      </p:sp>
      <p:sp>
        <p:nvSpPr>
          <p:cNvPr id="9219" name="Rectangle 3"/>
          <p:cNvSpPr>
            <a:spLocks noGrp="1" noChangeArrowheads="1"/>
          </p:cNvSpPr>
          <p:nvPr>
            <p:ph sz="quarter" idx="1"/>
          </p:nvPr>
        </p:nvSpPr>
        <p:spPr/>
        <p:txBody>
          <a:bodyPr/>
          <a:lstStyle/>
          <a:p>
            <a:r>
              <a:rPr lang="fr-FR" dirty="0" smtClean="0"/>
              <a:t>Qui s’occupe de tout ça ? Les middleware !</a:t>
            </a:r>
          </a:p>
          <a:p>
            <a:endParaRPr lang="fr-FR" dirty="0" smtClean="0"/>
          </a:p>
          <a:p>
            <a:r>
              <a:rPr lang="fr-FR" dirty="0" smtClean="0"/>
              <a:t>Un serveur d'application fournit les services middleware les plus courants</a:t>
            </a:r>
          </a:p>
          <a:p>
            <a:endParaRPr lang="fr-FR" dirty="0" smtClean="0"/>
          </a:p>
          <a:p>
            <a:r>
              <a:rPr lang="fr-FR" dirty="0" smtClean="0"/>
              <a:t>Permettent de se focaliser sur l'application que l'on développe, sans s'occuper du reste</a:t>
            </a:r>
          </a:p>
          <a:p>
            <a:r>
              <a:rPr lang="fr-FR" dirty="0" smtClean="0"/>
              <a:t>Le code est déployé sur le serveur d'application</a:t>
            </a:r>
          </a:p>
          <a:p>
            <a:r>
              <a:rPr lang="fr-FR" dirty="0" smtClean="0"/>
              <a:t>Séparation des métiers et des spécificités : d'un côté la logique métier, de l'autre la logique middleware.</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5</a:t>
            </a:fld>
            <a:endParaRPr kumimoji="0"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7970"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295400" y="3219450"/>
            <a:ext cx="7086600" cy="1581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243" name="Rectangle 3"/>
          <p:cNvSpPr>
            <a:spLocks noGrp="1" noChangeArrowheads="1"/>
          </p:cNvSpPr>
          <p:nvPr>
            <p:ph type="title"/>
          </p:nvPr>
        </p:nvSpPr>
        <p:spPr/>
        <p:txBody>
          <a:bodyPr/>
          <a:lstStyle/>
          <a:p>
            <a:r>
              <a:rPr lang="en-US" dirty="0" err="1" smtClean="0"/>
              <a:t>Serveur</a:t>
            </a:r>
            <a:r>
              <a:rPr lang="en-US" dirty="0" smtClean="0"/>
              <a:t> </a:t>
            </a:r>
            <a:r>
              <a:rPr lang="en-US" dirty="0" err="1" smtClean="0"/>
              <a:t>d'application</a:t>
            </a:r>
            <a:endParaRPr lang="en-US" dirty="0" smtClean="0"/>
          </a:p>
        </p:txBody>
      </p:sp>
      <p:sp>
        <p:nvSpPr>
          <p:cNvPr id="10244" name="Rectangle 4"/>
          <p:cNvSpPr>
            <a:spLocks noChangeArrowheads="1"/>
          </p:cNvSpPr>
          <p:nvPr/>
        </p:nvSpPr>
        <p:spPr bwMode="auto">
          <a:xfrm>
            <a:off x="600075" y="3514725"/>
            <a:ext cx="666750"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1400"/>
              <a:t>HTML</a:t>
            </a:r>
            <a:endParaRPr lang="en-US" sz="1800"/>
          </a:p>
        </p:txBody>
      </p:sp>
      <p:sp>
        <p:nvSpPr>
          <p:cNvPr id="10245" name="Rectangle 5"/>
          <p:cNvSpPr>
            <a:spLocks noChangeArrowheads="1"/>
          </p:cNvSpPr>
          <p:nvPr/>
        </p:nvSpPr>
        <p:spPr bwMode="auto">
          <a:xfrm>
            <a:off x="412750" y="4991100"/>
            <a:ext cx="1052513" cy="517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1400"/>
              <a:t>Java</a:t>
            </a:r>
          </a:p>
          <a:p>
            <a:pPr algn="ctr"/>
            <a:r>
              <a:rPr lang="en-US" sz="1400"/>
              <a:t>Application</a:t>
            </a:r>
          </a:p>
        </p:txBody>
      </p:sp>
      <p:grpSp>
        <p:nvGrpSpPr>
          <p:cNvPr id="1107974" name="Group 6"/>
          <p:cNvGrpSpPr>
            <a:grpSpLocks/>
          </p:cNvGrpSpPr>
          <p:nvPr/>
        </p:nvGrpSpPr>
        <p:grpSpPr bwMode="auto">
          <a:xfrm>
            <a:off x="3860800" y="2601913"/>
            <a:ext cx="1752600" cy="2501900"/>
            <a:chOff x="2432" y="1447"/>
            <a:chExt cx="1104" cy="1576"/>
          </a:xfrm>
        </p:grpSpPr>
        <p:grpSp>
          <p:nvGrpSpPr>
            <p:cNvPr id="10286" name="Group 7"/>
            <p:cNvGrpSpPr>
              <a:grpSpLocks/>
            </p:cNvGrpSpPr>
            <p:nvPr/>
          </p:nvGrpSpPr>
          <p:grpSpPr bwMode="auto">
            <a:xfrm>
              <a:off x="2432" y="1447"/>
              <a:ext cx="1104" cy="1576"/>
              <a:chOff x="2440" y="1447"/>
              <a:chExt cx="1104" cy="1576"/>
            </a:xfrm>
          </p:grpSpPr>
          <p:graphicFrame>
            <p:nvGraphicFramePr>
              <p:cNvPr id="10291" name="Object 8"/>
              <p:cNvGraphicFramePr>
                <a:graphicFrameLocks noChangeAspect="1"/>
              </p:cNvGraphicFramePr>
              <p:nvPr/>
            </p:nvGraphicFramePr>
            <p:xfrm>
              <a:off x="2440" y="1447"/>
              <a:ext cx="1104" cy="1576"/>
            </p:xfrm>
            <a:graphic>
              <a:graphicData uri="http://schemas.openxmlformats.org/presentationml/2006/ole">
                <p:oleObj spid="_x0000_s10573" name="Image" r:id="rId5" imgW="2388987" imgH="3265796" progId="">
                  <p:embed/>
                </p:oleObj>
              </a:graphicData>
            </a:graphic>
          </p:graphicFrame>
          <p:sp>
            <p:nvSpPr>
              <p:cNvPr id="10292" name="Rectangle 9"/>
              <p:cNvSpPr>
                <a:spLocks noChangeArrowheads="1"/>
              </p:cNvSpPr>
              <p:nvPr/>
            </p:nvSpPr>
            <p:spPr bwMode="auto">
              <a:xfrm>
                <a:off x="2464" y="1464"/>
                <a:ext cx="996" cy="1480"/>
              </a:xfrm>
              <a:prstGeom prst="rect">
                <a:avLst/>
              </a:prstGeom>
              <a:gradFill rotWithShape="0">
                <a:gsLst>
                  <a:gs pos="0">
                    <a:srgbClr val="A7C7BC"/>
                  </a:gs>
                  <a:gs pos="100000">
                    <a:srgbClr val="758B83"/>
                  </a:gs>
                </a:gsLst>
                <a:lin ang="2700000" scaled="1"/>
              </a:gradFill>
              <a:ln w="9525">
                <a:solidFill>
                  <a:schemeClr val="bg2"/>
                </a:solidFill>
                <a:miter lim="800000"/>
                <a:headEnd/>
                <a:tailEnd/>
              </a:ln>
              <a:effectLst/>
              <a:extLst>
                <a:ext uri="{AF507438-7753-43E0-B8FC-AC1667EBCBE1}">
                  <a14:hiddenEffects xmlns="" xmlns:a14="http://schemas.microsoft.com/office/drawing/2010/main">
                    <a:effectLst>
                      <a:outerShdw dist="107763" dir="2700000" algn="ctr" rotWithShape="0">
                        <a:schemeClr val="bg2"/>
                      </a:outerShdw>
                    </a:effectLst>
                  </a14:hiddenEffects>
                </a:ext>
              </a:extLst>
            </p:spPr>
            <p:txBody>
              <a:bodyPr wrap="none" anchor="ctr"/>
              <a:lstStyle/>
              <a:p>
                <a:endParaRPr lang="fr-FR"/>
              </a:p>
            </p:txBody>
          </p:sp>
        </p:grpSp>
        <p:sp>
          <p:nvSpPr>
            <p:cNvPr id="10287" name="Rectangle 10"/>
            <p:cNvSpPr>
              <a:spLocks noChangeArrowheads="1"/>
            </p:cNvSpPr>
            <p:nvPr/>
          </p:nvSpPr>
          <p:spPr bwMode="auto">
            <a:xfrm>
              <a:off x="2474" y="1557"/>
              <a:ext cx="975" cy="212"/>
            </a:xfrm>
            <a:prstGeom prst="rect">
              <a:avLst/>
            </a:prstGeom>
            <a:noFill/>
            <a:ln>
              <a:noFill/>
            </a:ln>
            <a:effectLst>
              <a:outerShdw dist="17961" dir="2700000" algn="ctr" rotWithShape="0">
                <a:schemeClr val="bg2"/>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p>
              <a:pPr algn="ctr"/>
              <a:r>
                <a:rPr lang="en-US" sz="1600"/>
                <a:t>Business Logic</a:t>
              </a:r>
            </a:p>
          </p:txBody>
        </p:sp>
        <p:sp>
          <p:nvSpPr>
            <p:cNvPr id="10288" name="Rectangle 11"/>
            <p:cNvSpPr>
              <a:spLocks noChangeArrowheads="1"/>
            </p:cNvSpPr>
            <p:nvPr/>
          </p:nvSpPr>
          <p:spPr bwMode="auto">
            <a:xfrm>
              <a:off x="2560" y="1922"/>
              <a:ext cx="805" cy="268"/>
            </a:xfrm>
            <a:prstGeom prst="rect">
              <a:avLst/>
            </a:prstGeom>
            <a:gradFill rotWithShape="0">
              <a:gsLst>
                <a:gs pos="0">
                  <a:srgbClr val="E7DF8F"/>
                </a:gs>
                <a:gs pos="100000">
                  <a:srgbClr val="BDB775"/>
                </a:gs>
              </a:gsLst>
              <a:lin ang="2700000" scaled="1"/>
            </a:gradFill>
            <a:ln>
              <a:noFill/>
            </a:ln>
            <a:effectLst>
              <a:prstShdw prst="shdw17" dist="17961" dir="2700000">
                <a:srgbClr val="8B8656"/>
              </a:prstShdw>
            </a:effectLst>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a:r>
                <a:rPr lang="en-US" sz="1400"/>
                <a:t>Distributed</a:t>
              </a:r>
              <a:br>
                <a:rPr lang="en-US" sz="1400"/>
              </a:br>
              <a:r>
                <a:rPr lang="en-US" sz="1400"/>
                <a:t>Objects</a:t>
              </a:r>
            </a:p>
          </p:txBody>
        </p:sp>
        <p:sp>
          <p:nvSpPr>
            <p:cNvPr id="10289" name="Rectangle 12"/>
            <p:cNvSpPr>
              <a:spLocks noChangeArrowheads="1"/>
            </p:cNvSpPr>
            <p:nvPr/>
          </p:nvSpPr>
          <p:spPr bwMode="auto">
            <a:xfrm>
              <a:off x="2560" y="2251"/>
              <a:ext cx="805" cy="268"/>
            </a:xfrm>
            <a:prstGeom prst="rect">
              <a:avLst/>
            </a:prstGeom>
            <a:gradFill rotWithShape="0">
              <a:gsLst>
                <a:gs pos="0">
                  <a:srgbClr val="E7DF8F"/>
                </a:gs>
                <a:gs pos="100000">
                  <a:srgbClr val="BDB775"/>
                </a:gs>
              </a:gsLst>
              <a:lin ang="2700000" scaled="1"/>
            </a:gradFill>
            <a:ln>
              <a:noFill/>
            </a:ln>
            <a:effectLst>
              <a:prstShdw prst="shdw17" dist="17961" dir="2700000">
                <a:srgbClr val="8B8656"/>
              </a:prstShdw>
            </a:effectLst>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a:r>
                <a:rPr lang="en-US" sz="1400"/>
                <a:t>Transactions</a:t>
              </a:r>
            </a:p>
          </p:txBody>
        </p:sp>
        <p:sp>
          <p:nvSpPr>
            <p:cNvPr id="10290" name="Rectangle 13"/>
            <p:cNvSpPr>
              <a:spLocks noChangeArrowheads="1"/>
            </p:cNvSpPr>
            <p:nvPr/>
          </p:nvSpPr>
          <p:spPr bwMode="auto">
            <a:xfrm>
              <a:off x="2560" y="2581"/>
              <a:ext cx="805" cy="269"/>
            </a:xfrm>
            <a:prstGeom prst="rect">
              <a:avLst/>
            </a:prstGeom>
            <a:gradFill rotWithShape="0">
              <a:gsLst>
                <a:gs pos="0">
                  <a:srgbClr val="E7DF8F"/>
                </a:gs>
                <a:gs pos="100000">
                  <a:srgbClr val="BDB775"/>
                </a:gs>
              </a:gsLst>
              <a:lin ang="2700000" scaled="1"/>
            </a:gradFill>
            <a:ln>
              <a:noFill/>
            </a:ln>
            <a:effectLst>
              <a:prstShdw prst="shdw17" dist="17961" dir="2700000">
                <a:srgbClr val="8B8656"/>
              </a:prstShdw>
            </a:effectLst>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a:r>
                <a:rPr lang="en-US" sz="1400" dirty="0"/>
                <a:t>Content</a:t>
              </a:r>
              <a:br>
                <a:rPr lang="en-US" sz="1400" dirty="0"/>
              </a:br>
              <a:r>
                <a:rPr lang="en-US" sz="1400" dirty="0"/>
                <a:t>Management</a:t>
              </a:r>
            </a:p>
          </p:txBody>
        </p:sp>
      </p:grpSp>
      <p:grpSp>
        <p:nvGrpSpPr>
          <p:cNvPr id="1107982" name="Group 14"/>
          <p:cNvGrpSpPr>
            <a:grpSpLocks/>
          </p:cNvGrpSpPr>
          <p:nvPr/>
        </p:nvGrpSpPr>
        <p:grpSpPr bwMode="auto">
          <a:xfrm>
            <a:off x="1981200" y="5233988"/>
            <a:ext cx="5638800" cy="938212"/>
            <a:chOff x="1248" y="3489"/>
            <a:chExt cx="3552" cy="591"/>
          </a:xfrm>
        </p:grpSpPr>
        <p:graphicFrame>
          <p:nvGraphicFramePr>
            <p:cNvPr id="10278" name="Object 15"/>
            <p:cNvGraphicFramePr>
              <a:graphicFrameLocks noChangeAspect="1"/>
            </p:cNvGraphicFramePr>
            <p:nvPr/>
          </p:nvGraphicFramePr>
          <p:xfrm>
            <a:off x="1248" y="3504"/>
            <a:ext cx="3552" cy="576"/>
          </p:xfrm>
          <a:graphic>
            <a:graphicData uri="http://schemas.openxmlformats.org/presentationml/2006/ole">
              <p:oleObj spid="_x0000_s10574" name="Bitmap Image" r:id="rId6" imgW="6380952" imgH="1057423" progId="PBrush">
                <p:embed/>
              </p:oleObj>
            </a:graphicData>
          </a:graphic>
        </p:graphicFrame>
        <p:sp>
          <p:nvSpPr>
            <p:cNvPr id="10279" name="Rectangle 16"/>
            <p:cNvSpPr>
              <a:spLocks noChangeArrowheads="1"/>
            </p:cNvSpPr>
            <p:nvPr/>
          </p:nvSpPr>
          <p:spPr bwMode="auto">
            <a:xfrm>
              <a:off x="1248" y="3490"/>
              <a:ext cx="3486" cy="518"/>
            </a:xfrm>
            <a:prstGeom prst="rect">
              <a:avLst/>
            </a:prstGeom>
            <a:gradFill rotWithShape="0">
              <a:gsLst>
                <a:gs pos="0">
                  <a:srgbClr val="286A84"/>
                </a:gs>
                <a:gs pos="100000">
                  <a:srgbClr val="143542"/>
                </a:gs>
              </a:gsLst>
              <a:lin ang="2700000" scaled="1"/>
            </a:gradFill>
            <a:ln w="9525">
              <a:solidFill>
                <a:schemeClr val="bg2"/>
              </a:solidFill>
              <a:miter lim="800000"/>
              <a:headEnd/>
              <a:tailEnd/>
            </a:ln>
            <a:effectLst/>
            <a:extLst>
              <a:ext uri="{AF507438-7753-43E0-B8FC-AC1667EBCBE1}">
                <a14:hiddenEffects xmlns="" xmlns:a14="http://schemas.microsoft.com/office/drawing/2010/main">
                  <a:effectLst>
                    <a:outerShdw dist="107763" dir="2700000" algn="ctr" rotWithShape="0">
                      <a:schemeClr val="accent1"/>
                    </a:outerShdw>
                  </a:effectLst>
                </a14:hiddenEffects>
              </a:ext>
            </a:extLst>
          </p:spPr>
          <p:txBody>
            <a:bodyPr wrap="none" anchor="ctr"/>
            <a:lstStyle/>
            <a:p>
              <a:pPr algn="ctr"/>
              <a:endParaRPr lang="fr-FR" sz="1600">
                <a:solidFill>
                  <a:schemeClr val="bg1"/>
                </a:solidFill>
              </a:endParaRPr>
            </a:p>
          </p:txBody>
        </p:sp>
        <p:grpSp>
          <p:nvGrpSpPr>
            <p:cNvPr id="10280" name="Group 17"/>
            <p:cNvGrpSpPr>
              <a:grpSpLocks/>
            </p:cNvGrpSpPr>
            <p:nvPr/>
          </p:nvGrpSpPr>
          <p:grpSpPr bwMode="auto">
            <a:xfrm>
              <a:off x="1363" y="3749"/>
              <a:ext cx="3257" cy="192"/>
              <a:chOff x="1296" y="3696"/>
              <a:chExt cx="3257" cy="192"/>
            </a:xfrm>
          </p:grpSpPr>
          <p:sp>
            <p:nvSpPr>
              <p:cNvPr id="10282" name="Rectangle 18"/>
              <p:cNvSpPr>
                <a:spLocks noChangeArrowheads="1"/>
              </p:cNvSpPr>
              <p:nvPr/>
            </p:nvSpPr>
            <p:spPr bwMode="auto">
              <a:xfrm>
                <a:off x="1296" y="3696"/>
                <a:ext cx="728" cy="192"/>
              </a:xfrm>
              <a:prstGeom prst="rect">
                <a:avLst/>
              </a:prstGeom>
              <a:gradFill rotWithShape="0">
                <a:gsLst>
                  <a:gs pos="0">
                    <a:srgbClr val="E7DF8F"/>
                  </a:gs>
                  <a:gs pos="100000">
                    <a:srgbClr val="BDB775"/>
                  </a:gs>
                </a:gsLst>
                <a:lin ang="27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17961" dir="2700000" algn="ctr" rotWithShape="0">
                        <a:srgbClr val="8B8656"/>
                      </a:outerShdw>
                    </a:effectLst>
                  </a14:hiddenEffects>
                </a:ext>
              </a:extLst>
            </p:spPr>
            <p:txBody>
              <a:bodyPr wrap="none" anchor="ctr"/>
              <a:lstStyle/>
              <a:p>
                <a:pPr algn="ctr"/>
                <a:r>
                  <a:rPr lang="en-US" sz="1400"/>
                  <a:t>Scalability</a:t>
                </a:r>
              </a:p>
            </p:txBody>
          </p:sp>
          <p:sp>
            <p:nvSpPr>
              <p:cNvPr id="10283" name="Rectangle 19"/>
              <p:cNvSpPr>
                <a:spLocks noChangeArrowheads="1"/>
              </p:cNvSpPr>
              <p:nvPr/>
            </p:nvSpPr>
            <p:spPr bwMode="auto">
              <a:xfrm>
                <a:off x="2139" y="3696"/>
                <a:ext cx="727" cy="192"/>
              </a:xfrm>
              <a:prstGeom prst="rect">
                <a:avLst/>
              </a:prstGeom>
              <a:gradFill rotWithShape="0">
                <a:gsLst>
                  <a:gs pos="0">
                    <a:srgbClr val="E7DF8F"/>
                  </a:gs>
                  <a:gs pos="100000">
                    <a:srgbClr val="BDB775"/>
                  </a:gs>
                </a:gsLst>
                <a:lin ang="27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17961" dir="2700000" algn="ctr" rotWithShape="0">
                        <a:srgbClr val="8B8656"/>
                      </a:outerShdw>
                    </a:effectLst>
                  </a14:hiddenEffects>
                </a:ext>
              </a:extLst>
            </p:spPr>
            <p:txBody>
              <a:bodyPr wrap="none" anchor="ctr"/>
              <a:lstStyle/>
              <a:p>
                <a:pPr algn="ctr"/>
                <a:r>
                  <a:rPr lang="en-US" sz="1400"/>
                  <a:t>Reliability</a:t>
                </a:r>
              </a:p>
            </p:txBody>
          </p:sp>
          <p:sp>
            <p:nvSpPr>
              <p:cNvPr id="10284" name="Rectangle 20"/>
              <p:cNvSpPr>
                <a:spLocks noChangeArrowheads="1"/>
              </p:cNvSpPr>
              <p:nvPr/>
            </p:nvSpPr>
            <p:spPr bwMode="auto">
              <a:xfrm>
                <a:off x="2981" y="3696"/>
                <a:ext cx="728" cy="192"/>
              </a:xfrm>
              <a:prstGeom prst="rect">
                <a:avLst/>
              </a:prstGeom>
              <a:gradFill rotWithShape="0">
                <a:gsLst>
                  <a:gs pos="0">
                    <a:srgbClr val="E7DF8F"/>
                  </a:gs>
                  <a:gs pos="100000">
                    <a:srgbClr val="BDB775"/>
                  </a:gs>
                </a:gsLst>
                <a:lin ang="27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17961" dir="2700000" algn="ctr" rotWithShape="0">
                        <a:srgbClr val="8B8656"/>
                      </a:outerShdw>
                    </a:effectLst>
                  </a14:hiddenEffects>
                </a:ext>
              </a:extLst>
            </p:spPr>
            <p:txBody>
              <a:bodyPr wrap="none" anchor="ctr"/>
              <a:lstStyle/>
              <a:p>
                <a:pPr algn="ctr"/>
                <a:r>
                  <a:rPr lang="en-US" sz="1400"/>
                  <a:t>Security</a:t>
                </a:r>
              </a:p>
            </p:txBody>
          </p:sp>
          <p:sp>
            <p:nvSpPr>
              <p:cNvPr id="10285" name="Rectangle 21"/>
              <p:cNvSpPr>
                <a:spLocks noChangeArrowheads="1"/>
              </p:cNvSpPr>
              <p:nvPr/>
            </p:nvSpPr>
            <p:spPr bwMode="auto">
              <a:xfrm>
                <a:off x="3824" y="3696"/>
                <a:ext cx="729" cy="192"/>
              </a:xfrm>
              <a:prstGeom prst="rect">
                <a:avLst/>
              </a:prstGeom>
              <a:gradFill rotWithShape="0">
                <a:gsLst>
                  <a:gs pos="0">
                    <a:srgbClr val="E7DF8F"/>
                  </a:gs>
                  <a:gs pos="100000">
                    <a:srgbClr val="BDB775"/>
                  </a:gs>
                </a:gsLst>
                <a:lin ang="27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17961" dir="2700000" algn="ctr" rotWithShape="0">
                        <a:srgbClr val="8B8656"/>
                      </a:outerShdw>
                    </a:effectLst>
                  </a14:hiddenEffects>
                </a:ext>
              </a:extLst>
            </p:spPr>
            <p:txBody>
              <a:bodyPr wrap="none" anchor="ctr"/>
              <a:lstStyle/>
              <a:p>
                <a:pPr algn="ctr"/>
                <a:r>
                  <a:rPr lang="en-US" sz="1400"/>
                  <a:t>Manageability</a:t>
                </a:r>
              </a:p>
            </p:txBody>
          </p:sp>
        </p:grpSp>
        <p:sp>
          <p:nvSpPr>
            <p:cNvPr id="10281" name="Rectangle 22"/>
            <p:cNvSpPr>
              <a:spLocks noChangeArrowheads="1"/>
            </p:cNvSpPr>
            <p:nvPr/>
          </p:nvSpPr>
          <p:spPr bwMode="auto">
            <a:xfrm>
              <a:off x="1858" y="3489"/>
              <a:ext cx="1943" cy="2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sz="1600" dirty="0">
                  <a:solidFill>
                    <a:schemeClr val="bg1"/>
                  </a:solidFill>
                </a:rPr>
                <a:t>Enterprise Deployment Services</a:t>
              </a:r>
            </a:p>
          </p:txBody>
        </p:sp>
      </p:grpSp>
      <p:grpSp>
        <p:nvGrpSpPr>
          <p:cNvPr id="1107991" name="Group 23"/>
          <p:cNvGrpSpPr>
            <a:grpSpLocks/>
          </p:cNvGrpSpPr>
          <p:nvPr/>
        </p:nvGrpSpPr>
        <p:grpSpPr bwMode="auto">
          <a:xfrm>
            <a:off x="2574925" y="1638300"/>
            <a:ext cx="4378325" cy="990600"/>
            <a:chOff x="1622" y="840"/>
            <a:chExt cx="2758" cy="624"/>
          </a:xfrm>
        </p:grpSpPr>
        <p:graphicFrame>
          <p:nvGraphicFramePr>
            <p:cNvPr id="10271" name="Object 24"/>
            <p:cNvGraphicFramePr>
              <a:graphicFrameLocks noChangeAspect="1"/>
            </p:cNvGraphicFramePr>
            <p:nvPr/>
          </p:nvGraphicFramePr>
          <p:xfrm>
            <a:off x="1644" y="840"/>
            <a:ext cx="2736" cy="384"/>
          </p:xfrm>
          <a:graphic>
            <a:graphicData uri="http://schemas.openxmlformats.org/presentationml/2006/ole">
              <p:oleObj spid="_x0000_s10575" name="Bitmap Image" r:id="rId7" imgW="4952381" imgH="704948" progId="PBrush">
                <p:embed/>
              </p:oleObj>
            </a:graphicData>
          </a:graphic>
        </p:graphicFrame>
        <p:sp>
          <p:nvSpPr>
            <p:cNvPr id="10272" name="Rectangle 25"/>
            <p:cNvSpPr>
              <a:spLocks noChangeArrowheads="1"/>
            </p:cNvSpPr>
            <p:nvPr/>
          </p:nvSpPr>
          <p:spPr bwMode="auto">
            <a:xfrm>
              <a:off x="1622" y="840"/>
              <a:ext cx="2682" cy="309"/>
            </a:xfrm>
            <a:prstGeom prst="rect">
              <a:avLst/>
            </a:prstGeom>
            <a:gradFill rotWithShape="0">
              <a:gsLst>
                <a:gs pos="0">
                  <a:srgbClr val="BBC6D1"/>
                </a:gs>
                <a:gs pos="100000">
                  <a:srgbClr val="889098"/>
                </a:gs>
              </a:gsLst>
              <a:lin ang="2700000" scaled="1"/>
            </a:gradFill>
            <a:ln w="9525">
              <a:solidFill>
                <a:schemeClr val="bg2"/>
              </a:solidFill>
              <a:miter lim="800000"/>
              <a:headEnd/>
              <a:tailEnd/>
            </a:ln>
            <a:effectLst/>
            <a:extLst>
              <a:ext uri="{AF507438-7753-43E0-B8FC-AC1667EBCBE1}">
                <a14:hiddenEffects xmlns="" xmlns:a14="http://schemas.microsoft.com/office/drawing/2010/main">
                  <a:effectLst>
                    <a:outerShdw dist="107763" dir="2700000" algn="ctr" rotWithShape="0">
                      <a:schemeClr val="accent1"/>
                    </a:outerShdw>
                  </a:effectLst>
                </a14:hiddenEffects>
              </a:ext>
            </a:extLst>
          </p:spPr>
          <p:txBody>
            <a:bodyPr wrap="none" anchor="ctr"/>
            <a:lstStyle/>
            <a:p>
              <a:pPr algn="ctr"/>
              <a:endParaRPr lang="fr-FR" sz="1600"/>
            </a:p>
          </p:txBody>
        </p:sp>
        <p:sp>
          <p:nvSpPr>
            <p:cNvPr id="10273" name="Line 26"/>
            <p:cNvSpPr>
              <a:spLocks noChangeShapeType="1"/>
            </p:cNvSpPr>
            <p:nvPr/>
          </p:nvSpPr>
          <p:spPr bwMode="auto">
            <a:xfrm flipH="1">
              <a:off x="1875" y="1287"/>
              <a:ext cx="0" cy="167"/>
            </a:xfrm>
            <a:prstGeom prst="line">
              <a:avLst/>
            </a:prstGeom>
            <a:noFill/>
            <a:ln w="28575">
              <a:solidFill>
                <a:schemeClr val="bg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0274" name="Line 27"/>
            <p:cNvSpPr>
              <a:spLocks noChangeShapeType="1"/>
            </p:cNvSpPr>
            <p:nvPr/>
          </p:nvSpPr>
          <p:spPr bwMode="auto">
            <a:xfrm flipH="1">
              <a:off x="4088" y="1287"/>
              <a:ext cx="1" cy="177"/>
            </a:xfrm>
            <a:prstGeom prst="line">
              <a:avLst/>
            </a:prstGeom>
            <a:noFill/>
            <a:ln w="28575">
              <a:solidFill>
                <a:schemeClr val="bg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0275" name="Line 28"/>
            <p:cNvSpPr>
              <a:spLocks noChangeShapeType="1"/>
            </p:cNvSpPr>
            <p:nvPr/>
          </p:nvSpPr>
          <p:spPr bwMode="auto">
            <a:xfrm>
              <a:off x="1875" y="1295"/>
              <a:ext cx="2214" cy="0"/>
            </a:xfrm>
            <a:prstGeom prst="line">
              <a:avLst/>
            </a:prstGeom>
            <a:noFill/>
            <a:ln w="28575">
              <a:solidFill>
                <a:schemeClr val="bg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0276" name="Rectangle 29"/>
            <p:cNvSpPr>
              <a:spLocks noChangeArrowheads="1"/>
            </p:cNvSpPr>
            <p:nvPr/>
          </p:nvSpPr>
          <p:spPr bwMode="auto">
            <a:xfrm>
              <a:off x="2371" y="889"/>
              <a:ext cx="1217" cy="2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17961" dir="2700000" algn="ctr" rotWithShape="0">
                      <a:srgbClr val="DDDDDD"/>
                    </a:outerShdw>
                  </a:effectLst>
                </a14:hiddenEffects>
              </a:ext>
            </a:extLst>
          </p:spPr>
          <p:txBody>
            <a:bodyPr wrap="none">
              <a:spAutoFit/>
            </a:bodyPr>
            <a:lstStyle/>
            <a:p>
              <a:pPr algn="ctr"/>
              <a:r>
                <a:rPr lang="en-US" sz="1600"/>
                <a:t>Development Tools</a:t>
              </a:r>
            </a:p>
          </p:txBody>
        </p:sp>
        <p:sp>
          <p:nvSpPr>
            <p:cNvPr id="10277" name="Line 30"/>
            <p:cNvSpPr>
              <a:spLocks noChangeShapeType="1"/>
            </p:cNvSpPr>
            <p:nvPr/>
          </p:nvSpPr>
          <p:spPr bwMode="auto">
            <a:xfrm>
              <a:off x="2962" y="1149"/>
              <a:ext cx="0" cy="315"/>
            </a:xfrm>
            <a:prstGeom prst="line">
              <a:avLst/>
            </a:prstGeom>
            <a:noFill/>
            <a:ln w="28575">
              <a:solidFill>
                <a:schemeClr val="bg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aphicFrame>
        <p:nvGraphicFramePr>
          <p:cNvPr id="10249" name="Object 31"/>
          <p:cNvGraphicFramePr>
            <a:graphicFrameLocks noChangeAspect="1"/>
          </p:cNvGraphicFramePr>
          <p:nvPr/>
        </p:nvGraphicFramePr>
        <p:xfrm>
          <a:off x="542925" y="2781300"/>
          <a:ext cx="781050" cy="723900"/>
        </p:xfrm>
        <a:graphic>
          <a:graphicData uri="http://schemas.openxmlformats.org/presentationml/2006/ole">
            <p:oleObj spid="_x0000_s10576" name="Bitmap Image" r:id="rId8" imgW="781159" imgH="724001" progId="PBrush">
              <p:embed/>
            </p:oleObj>
          </a:graphicData>
        </a:graphic>
      </p:graphicFrame>
      <p:graphicFrame>
        <p:nvGraphicFramePr>
          <p:cNvPr id="10250" name="Object 32"/>
          <p:cNvGraphicFramePr>
            <a:graphicFrameLocks noChangeAspect="1"/>
          </p:cNvGraphicFramePr>
          <p:nvPr/>
        </p:nvGraphicFramePr>
        <p:xfrm>
          <a:off x="571500" y="4229100"/>
          <a:ext cx="781050" cy="723900"/>
        </p:xfrm>
        <a:graphic>
          <a:graphicData uri="http://schemas.openxmlformats.org/presentationml/2006/ole">
            <p:oleObj spid="_x0000_s10577" name="Bitmap Image" r:id="rId9" imgW="781159" imgH="724001" progId="PBrush">
              <p:embed/>
            </p:oleObj>
          </a:graphicData>
        </a:graphic>
      </p:graphicFrame>
      <p:graphicFrame>
        <p:nvGraphicFramePr>
          <p:cNvPr id="10251" name="Object 33"/>
          <p:cNvGraphicFramePr>
            <a:graphicFrameLocks noChangeAspect="1"/>
          </p:cNvGraphicFramePr>
          <p:nvPr/>
        </p:nvGraphicFramePr>
        <p:xfrm>
          <a:off x="8105775" y="3657600"/>
          <a:ext cx="1038225" cy="800100"/>
        </p:xfrm>
        <a:graphic>
          <a:graphicData uri="http://schemas.openxmlformats.org/presentationml/2006/ole">
            <p:oleObj spid="_x0000_s10578" name="Bitmap Image" r:id="rId10" imgW="1038370" imgH="800212" progId="PBrush">
              <p:embed/>
            </p:oleObj>
          </a:graphicData>
        </a:graphic>
      </p:graphicFrame>
      <p:grpSp>
        <p:nvGrpSpPr>
          <p:cNvPr id="1108002" name="Group 34"/>
          <p:cNvGrpSpPr>
            <a:grpSpLocks/>
          </p:cNvGrpSpPr>
          <p:nvPr/>
        </p:nvGrpSpPr>
        <p:grpSpPr bwMode="auto">
          <a:xfrm>
            <a:off x="1371600" y="2616200"/>
            <a:ext cx="2398713" cy="2501900"/>
            <a:chOff x="864" y="1648"/>
            <a:chExt cx="1511" cy="1576"/>
          </a:xfrm>
        </p:grpSpPr>
        <p:grpSp>
          <p:nvGrpSpPr>
            <p:cNvPr id="10263" name="Group 35"/>
            <p:cNvGrpSpPr>
              <a:grpSpLocks/>
            </p:cNvGrpSpPr>
            <p:nvPr/>
          </p:nvGrpSpPr>
          <p:grpSpPr bwMode="auto">
            <a:xfrm>
              <a:off x="1285" y="1648"/>
              <a:ext cx="1090" cy="1576"/>
              <a:chOff x="1285" y="1456"/>
              <a:chExt cx="1090" cy="1576"/>
            </a:xfrm>
          </p:grpSpPr>
          <p:grpSp>
            <p:nvGrpSpPr>
              <p:cNvPr id="10265" name="Group 36"/>
              <p:cNvGrpSpPr>
                <a:grpSpLocks/>
              </p:cNvGrpSpPr>
              <p:nvPr/>
            </p:nvGrpSpPr>
            <p:grpSpPr bwMode="auto">
              <a:xfrm>
                <a:off x="1285" y="1456"/>
                <a:ext cx="1090" cy="1576"/>
                <a:chOff x="1285" y="1456"/>
                <a:chExt cx="1090" cy="1576"/>
              </a:xfrm>
            </p:grpSpPr>
            <p:graphicFrame>
              <p:nvGraphicFramePr>
                <p:cNvPr id="10269" name="Object 37"/>
                <p:cNvGraphicFramePr>
                  <a:graphicFrameLocks noChangeAspect="1"/>
                </p:cNvGraphicFramePr>
                <p:nvPr/>
              </p:nvGraphicFramePr>
              <p:xfrm>
                <a:off x="1285" y="1456"/>
                <a:ext cx="1090" cy="1576"/>
              </p:xfrm>
              <a:graphic>
                <a:graphicData uri="http://schemas.openxmlformats.org/presentationml/2006/ole">
                  <p:oleObj spid="_x0000_s10579" name="Image" r:id="rId11" imgW="2388987" imgH="3265796" progId="">
                    <p:embed/>
                  </p:oleObj>
                </a:graphicData>
              </a:graphic>
            </p:graphicFrame>
            <p:sp>
              <p:nvSpPr>
                <p:cNvPr id="10270" name="Rectangle 38"/>
                <p:cNvSpPr>
                  <a:spLocks noChangeArrowheads="1"/>
                </p:cNvSpPr>
                <p:nvPr/>
              </p:nvSpPr>
              <p:spPr bwMode="auto">
                <a:xfrm>
                  <a:off x="1296" y="1456"/>
                  <a:ext cx="1000" cy="1496"/>
                </a:xfrm>
                <a:prstGeom prst="rect">
                  <a:avLst/>
                </a:prstGeom>
                <a:gradFill rotWithShape="0">
                  <a:gsLst>
                    <a:gs pos="0">
                      <a:srgbClr val="BAC7A7"/>
                    </a:gs>
                    <a:gs pos="100000">
                      <a:srgbClr val="879079"/>
                    </a:gs>
                  </a:gsLst>
                  <a:lin ang="2700000" scaled="1"/>
                </a:gradFill>
                <a:ln w="9525">
                  <a:solidFill>
                    <a:schemeClr val="bg2"/>
                  </a:solidFill>
                  <a:miter lim="800000"/>
                  <a:headEnd/>
                  <a:tailEnd/>
                </a:ln>
                <a:effectLst/>
                <a:extLst>
                  <a:ext uri="{AF507438-7753-43E0-B8FC-AC1667EBCBE1}">
                    <a14:hiddenEffects xmlns="" xmlns:a14="http://schemas.microsoft.com/office/drawing/2010/main">
                      <a:effectLst>
                        <a:outerShdw dist="107763" dir="2700000" algn="ctr" rotWithShape="0">
                          <a:schemeClr val="bg2"/>
                        </a:outerShdw>
                      </a:effectLst>
                    </a14:hiddenEffects>
                  </a:ext>
                </a:extLst>
              </p:spPr>
              <p:txBody>
                <a:bodyPr wrap="none" anchor="ctr"/>
                <a:lstStyle/>
                <a:p>
                  <a:endParaRPr lang="fr-FR"/>
                </a:p>
              </p:txBody>
            </p:sp>
          </p:grpSp>
          <p:sp>
            <p:nvSpPr>
              <p:cNvPr id="10266" name="Rectangle 39"/>
              <p:cNvSpPr>
                <a:spLocks noChangeArrowheads="1"/>
              </p:cNvSpPr>
              <p:nvPr/>
            </p:nvSpPr>
            <p:spPr bwMode="auto">
              <a:xfrm>
                <a:off x="1379" y="1557"/>
                <a:ext cx="834" cy="212"/>
              </a:xfrm>
              <a:prstGeom prst="rect">
                <a:avLst/>
              </a:prstGeom>
              <a:noFill/>
              <a:ln>
                <a:noFill/>
              </a:ln>
              <a:effectLst>
                <a:outerShdw dist="17961" dir="2700000" algn="ctr" rotWithShape="0">
                  <a:schemeClr val="bg2"/>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p>
                <a:pPr algn="ctr"/>
                <a:r>
                  <a:rPr lang="en-US" sz="1600"/>
                  <a:t>Presentation</a:t>
                </a:r>
              </a:p>
            </p:txBody>
          </p:sp>
          <p:sp>
            <p:nvSpPr>
              <p:cNvPr id="10267" name="Rectangle 40"/>
              <p:cNvSpPr>
                <a:spLocks noChangeArrowheads="1"/>
              </p:cNvSpPr>
              <p:nvPr/>
            </p:nvSpPr>
            <p:spPr bwMode="auto">
              <a:xfrm>
                <a:off x="1394" y="2395"/>
                <a:ext cx="804" cy="268"/>
              </a:xfrm>
              <a:prstGeom prst="rect">
                <a:avLst/>
              </a:prstGeom>
              <a:gradFill rotWithShape="0">
                <a:gsLst>
                  <a:gs pos="0">
                    <a:srgbClr val="E7DF8F"/>
                  </a:gs>
                  <a:gs pos="100000">
                    <a:srgbClr val="BDB775"/>
                  </a:gs>
                </a:gsLst>
                <a:lin ang="2700000" scaled="1"/>
              </a:gradFill>
              <a:ln>
                <a:noFill/>
              </a:ln>
              <a:effectLst>
                <a:prstShdw prst="shdw17" dist="17961" dir="2700000">
                  <a:srgbClr val="8B8656"/>
                </a:prstShdw>
              </a:effectLst>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a:r>
                  <a:rPr lang="en-US" sz="1400"/>
                  <a:t>Java</a:t>
                </a:r>
              </a:p>
            </p:txBody>
          </p:sp>
          <p:sp>
            <p:nvSpPr>
              <p:cNvPr id="10268" name="Rectangle 41"/>
              <p:cNvSpPr>
                <a:spLocks noChangeArrowheads="1"/>
              </p:cNvSpPr>
              <p:nvPr/>
            </p:nvSpPr>
            <p:spPr bwMode="auto">
              <a:xfrm>
                <a:off x="1394" y="2064"/>
                <a:ext cx="804" cy="268"/>
              </a:xfrm>
              <a:prstGeom prst="rect">
                <a:avLst/>
              </a:prstGeom>
              <a:gradFill rotWithShape="0">
                <a:gsLst>
                  <a:gs pos="0">
                    <a:srgbClr val="E7DF8F"/>
                  </a:gs>
                  <a:gs pos="100000">
                    <a:srgbClr val="BDB775"/>
                  </a:gs>
                </a:gsLst>
                <a:lin ang="2700000" scaled="1"/>
              </a:gradFill>
              <a:ln>
                <a:noFill/>
              </a:ln>
              <a:effectLst>
                <a:prstShdw prst="shdw17" dist="17961" dir="2700000">
                  <a:srgbClr val="8B8656"/>
                </a:prstShdw>
              </a:effectLst>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a:r>
                  <a:rPr lang="en-US" sz="1400"/>
                  <a:t>HTML</a:t>
                </a:r>
              </a:p>
            </p:txBody>
          </p:sp>
        </p:grpSp>
        <p:sp>
          <p:nvSpPr>
            <p:cNvPr id="10264" name="AutoShape 42"/>
            <p:cNvSpPr>
              <a:spLocks noChangeArrowheads="1"/>
            </p:cNvSpPr>
            <p:nvPr/>
          </p:nvSpPr>
          <p:spPr bwMode="auto">
            <a:xfrm>
              <a:off x="864" y="2448"/>
              <a:ext cx="400" cy="144"/>
            </a:xfrm>
            <a:prstGeom prst="leftRightArrow">
              <a:avLst>
                <a:gd name="adj1" fmla="val 21426"/>
                <a:gd name="adj2" fmla="val 81944"/>
              </a:avLst>
            </a:prstGeom>
            <a:gradFill rotWithShape="0">
              <a:gsLst>
                <a:gs pos="0">
                  <a:srgbClr val="BACAD2"/>
                </a:gs>
                <a:gs pos="50000">
                  <a:srgbClr val="87A3B1"/>
                </a:gs>
                <a:gs pos="100000">
                  <a:srgbClr val="BACAD2"/>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10253" name="Rectangle 43"/>
          <p:cNvSpPr>
            <a:spLocks noChangeArrowheads="1"/>
          </p:cNvSpPr>
          <p:nvPr/>
        </p:nvSpPr>
        <p:spPr bwMode="auto">
          <a:xfrm>
            <a:off x="8305800" y="4419600"/>
            <a:ext cx="558800"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1400"/>
              <a:t>Data</a:t>
            </a:r>
            <a:endParaRPr lang="en-US" sz="1800"/>
          </a:p>
        </p:txBody>
      </p:sp>
      <p:grpSp>
        <p:nvGrpSpPr>
          <p:cNvPr id="1108012" name="Group 44"/>
          <p:cNvGrpSpPr>
            <a:grpSpLocks/>
          </p:cNvGrpSpPr>
          <p:nvPr/>
        </p:nvGrpSpPr>
        <p:grpSpPr bwMode="auto">
          <a:xfrm>
            <a:off x="5753100" y="2616200"/>
            <a:ext cx="2320925" cy="2501900"/>
            <a:chOff x="3624" y="1648"/>
            <a:chExt cx="1462" cy="1576"/>
          </a:xfrm>
        </p:grpSpPr>
        <p:grpSp>
          <p:nvGrpSpPr>
            <p:cNvPr id="10255" name="Group 45"/>
            <p:cNvGrpSpPr>
              <a:grpSpLocks/>
            </p:cNvGrpSpPr>
            <p:nvPr/>
          </p:nvGrpSpPr>
          <p:grpSpPr bwMode="auto">
            <a:xfrm>
              <a:off x="3624" y="1648"/>
              <a:ext cx="1104" cy="1576"/>
              <a:chOff x="3624" y="1456"/>
              <a:chExt cx="1104" cy="1576"/>
            </a:xfrm>
          </p:grpSpPr>
          <p:grpSp>
            <p:nvGrpSpPr>
              <p:cNvPr id="10257" name="Group 46"/>
              <p:cNvGrpSpPr>
                <a:grpSpLocks/>
              </p:cNvGrpSpPr>
              <p:nvPr/>
            </p:nvGrpSpPr>
            <p:grpSpPr bwMode="auto">
              <a:xfrm>
                <a:off x="3624" y="1456"/>
                <a:ext cx="1104" cy="1576"/>
                <a:chOff x="3624" y="1480"/>
                <a:chExt cx="1104" cy="1576"/>
              </a:xfrm>
            </p:grpSpPr>
            <p:graphicFrame>
              <p:nvGraphicFramePr>
                <p:cNvPr id="10261" name="Object 47"/>
                <p:cNvGraphicFramePr>
                  <a:graphicFrameLocks noChangeAspect="1"/>
                </p:cNvGraphicFramePr>
                <p:nvPr/>
              </p:nvGraphicFramePr>
              <p:xfrm>
                <a:off x="3624" y="1480"/>
                <a:ext cx="1104" cy="1576"/>
              </p:xfrm>
              <a:graphic>
                <a:graphicData uri="http://schemas.openxmlformats.org/presentationml/2006/ole">
                  <p:oleObj spid="_x0000_s10580" name="Image" r:id="rId12" imgW="2388987" imgH="3265796" progId="">
                    <p:embed/>
                  </p:oleObj>
                </a:graphicData>
              </a:graphic>
            </p:graphicFrame>
            <p:sp>
              <p:nvSpPr>
                <p:cNvPr id="10262" name="Rectangle 48"/>
                <p:cNvSpPr>
                  <a:spLocks noChangeArrowheads="1"/>
                </p:cNvSpPr>
                <p:nvPr/>
              </p:nvSpPr>
              <p:spPr bwMode="auto">
                <a:xfrm>
                  <a:off x="3648" y="1488"/>
                  <a:ext cx="996" cy="1500"/>
                </a:xfrm>
                <a:prstGeom prst="rect">
                  <a:avLst/>
                </a:prstGeom>
                <a:gradFill rotWithShape="0">
                  <a:gsLst>
                    <a:gs pos="0">
                      <a:srgbClr val="A7AFC7"/>
                    </a:gs>
                    <a:gs pos="100000">
                      <a:srgbClr val="757A8B"/>
                    </a:gs>
                  </a:gsLst>
                  <a:lin ang="2700000" scaled="1"/>
                </a:gradFill>
                <a:ln w="9525">
                  <a:solidFill>
                    <a:schemeClr val="bg2"/>
                  </a:solidFill>
                  <a:miter lim="800000"/>
                  <a:headEnd/>
                  <a:tailEnd/>
                </a:ln>
                <a:effectLst/>
                <a:extLst>
                  <a:ext uri="{AF507438-7753-43E0-B8FC-AC1667EBCBE1}">
                    <a14:hiddenEffects xmlns="" xmlns:a14="http://schemas.microsoft.com/office/drawing/2010/main">
                      <a:effectLst>
                        <a:outerShdw dist="107763" dir="2700000" algn="ctr" rotWithShape="0">
                          <a:schemeClr val="bg2"/>
                        </a:outerShdw>
                      </a:effectLst>
                    </a14:hiddenEffects>
                  </a:ext>
                </a:extLst>
              </p:spPr>
              <p:txBody>
                <a:bodyPr wrap="none" anchor="ctr"/>
                <a:lstStyle/>
                <a:p>
                  <a:pPr algn="ctr"/>
                  <a:endParaRPr lang="fr-FR" sz="2400"/>
                </a:p>
              </p:txBody>
            </p:sp>
          </p:grpSp>
          <p:sp>
            <p:nvSpPr>
              <p:cNvPr id="10258" name="Rectangle 49"/>
              <p:cNvSpPr>
                <a:spLocks noChangeArrowheads="1"/>
              </p:cNvSpPr>
              <p:nvPr/>
            </p:nvSpPr>
            <p:spPr bwMode="auto">
              <a:xfrm>
                <a:off x="3729" y="1557"/>
                <a:ext cx="834" cy="212"/>
              </a:xfrm>
              <a:prstGeom prst="rect">
                <a:avLst/>
              </a:prstGeom>
              <a:noFill/>
              <a:ln>
                <a:noFill/>
              </a:ln>
              <a:effectLst>
                <a:outerShdw dist="17961" dir="2700000" algn="ctr" rotWithShape="0">
                  <a:schemeClr val="bg2"/>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p>
                <a:pPr algn="ctr"/>
                <a:r>
                  <a:rPr lang="en-US" sz="1600"/>
                  <a:t>Data Access</a:t>
                </a:r>
              </a:p>
            </p:txBody>
          </p:sp>
          <p:sp>
            <p:nvSpPr>
              <p:cNvPr id="10259" name="Rectangle 50"/>
              <p:cNvSpPr>
                <a:spLocks noChangeArrowheads="1"/>
              </p:cNvSpPr>
              <p:nvPr/>
            </p:nvSpPr>
            <p:spPr bwMode="auto">
              <a:xfrm>
                <a:off x="3744" y="2395"/>
                <a:ext cx="804" cy="268"/>
              </a:xfrm>
              <a:prstGeom prst="rect">
                <a:avLst/>
              </a:prstGeom>
              <a:gradFill rotWithShape="0">
                <a:gsLst>
                  <a:gs pos="0">
                    <a:srgbClr val="E7DF8F"/>
                  </a:gs>
                  <a:gs pos="100000">
                    <a:srgbClr val="BDB775"/>
                  </a:gs>
                </a:gsLst>
                <a:lin ang="2700000" scaled="1"/>
              </a:gradFill>
              <a:ln>
                <a:noFill/>
              </a:ln>
              <a:effectLst>
                <a:prstShdw prst="shdw17" dist="17961" dir="2700000">
                  <a:srgbClr val="8B8656"/>
                </a:prstShdw>
              </a:effectLst>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a:r>
                  <a:rPr lang="en-US" sz="1400"/>
                  <a:t>Enterprise Data</a:t>
                </a:r>
                <a:br>
                  <a:rPr lang="en-US" sz="1400"/>
                </a:br>
                <a:r>
                  <a:rPr lang="en-US" sz="1400"/>
                  <a:t>Connectors</a:t>
                </a:r>
              </a:p>
            </p:txBody>
          </p:sp>
          <p:sp>
            <p:nvSpPr>
              <p:cNvPr id="10260" name="Rectangle 51"/>
              <p:cNvSpPr>
                <a:spLocks noChangeArrowheads="1"/>
              </p:cNvSpPr>
              <p:nvPr/>
            </p:nvSpPr>
            <p:spPr bwMode="auto">
              <a:xfrm>
                <a:off x="3744" y="2064"/>
                <a:ext cx="804" cy="268"/>
              </a:xfrm>
              <a:prstGeom prst="rect">
                <a:avLst/>
              </a:prstGeom>
              <a:gradFill rotWithShape="0">
                <a:gsLst>
                  <a:gs pos="0">
                    <a:srgbClr val="E7DF8F"/>
                  </a:gs>
                  <a:gs pos="100000">
                    <a:srgbClr val="BDB775"/>
                  </a:gs>
                </a:gsLst>
                <a:lin ang="2700000" scaled="1"/>
              </a:gradFill>
              <a:ln>
                <a:noFill/>
              </a:ln>
              <a:effectLst>
                <a:prstShdw prst="shdw17" dist="17961" dir="2700000">
                  <a:srgbClr val="8B8656"/>
                </a:prstShdw>
              </a:effectLst>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a:r>
                  <a:rPr lang="en-US" sz="1400"/>
                  <a:t>Data Access</a:t>
                </a:r>
                <a:br>
                  <a:rPr lang="en-US" sz="1400"/>
                </a:br>
                <a:r>
                  <a:rPr lang="en-US" sz="1400"/>
                  <a:t>Objects</a:t>
                </a:r>
              </a:p>
            </p:txBody>
          </p:sp>
        </p:grpSp>
        <p:sp>
          <p:nvSpPr>
            <p:cNvPr id="10256" name="AutoShape 52"/>
            <p:cNvSpPr>
              <a:spLocks noChangeArrowheads="1"/>
            </p:cNvSpPr>
            <p:nvPr/>
          </p:nvSpPr>
          <p:spPr bwMode="auto">
            <a:xfrm>
              <a:off x="4686" y="2448"/>
              <a:ext cx="400" cy="144"/>
            </a:xfrm>
            <a:prstGeom prst="leftRightArrow">
              <a:avLst>
                <a:gd name="adj1" fmla="val 21426"/>
                <a:gd name="adj2" fmla="val 81944"/>
              </a:avLst>
            </a:prstGeom>
            <a:gradFill rotWithShape="0">
              <a:gsLst>
                <a:gs pos="0">
                  <a:srgbClr val="BACAD2"/>
                </a:gs>
                <a:gs pos="50000">
                  <a:srgbClr val="87A3B1"/>
                </a:gs>
                <a:gs pos="100000">
                  <a:srgbClr val="BACAD2"/>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3" name="Espace réservé du numéro de diapositive 52"/>
          <p:cNvSpPr>
            <a:spLocks noGrp="1"/>
          </p:cNvSpPr>
          <p:nvPr>
            <p:ph type="sldNum" sz="quarter" idx="12"/>
          </p:nvPr>
        </p:nvSpPr>
        <p:spPr/>
        <p:txBody>
          <a:bodyPr/>
          <a:lstStyle/>
          <a:p>
            <a:fld id="{EA7C8D44-3667-46F6-9772-CC52308E2A7F}" type="slidenum">
              <a:rPr kumimoji="0" lang="en-US" smtClean="0"/>
              <a:pPr/>
              <a:t>6</a:t>
            </a:fld>
            <a:endParaRPr kumimoji="0"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1107970"/>
                                        </p:tgtEl>
                                        <p:attrNameLst>
                                          <p:attrName>style.visibility</p:attrName>
                                        </p:attrNameLst>
                                      </p:cBhvr>
                                      <p:to>
                                        <p:strVal val="visible"/>
                                      </p:to>
                                    </p:set>
                                  </p:childTnLst>
                                  <p:subTnLst>
                                    <p:set>
                                      <p:cBhvr override="childStyle">
                                        <p:cTn dur="1" fill="hold" display="0" masterRel="nextClick" afterEffect="1"/>
                                        <p:tgtEl>
                                          <p:spTgt spid="1107970"/>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nodeType="clickEffect">
                                  <p:stCondLst>
                                    <p:cond delay="0"/>
                                  </p:stCondLst>
                                  <p:childTnLst>
                                    <p:set>
                                      <p:cBhvr>
                                        <p:cTn id="10" dur="1" fill="hold">
                                          <p:stCondLst>
                                            <p:cond delay="0"/>
                                          </p:stCondLst>
                                        </p:cTn>
                                        <p:tgtEl>
                                          <p:spTgt spid="1108002"/>
                                        </p:tgtEl>
                                        <p:attrNameLst>
                                          <p:attrName>style.visibility</p:attrName>
                                        </p:attrNameLst>
                                      </p:cBhvr>
                                      <p:to>
                                        <p:strVal val="visible"/>
                                      </p:to>
                                    </p:set>
                                    <p:animEffect transition="in" filter="dissolve">
                                      <p:cBhvr>
                                        <p:cTn id="11" dur="500"/>
                                        <p:tgtEl>
                                          <p:spTgt spid="110800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nodeType="clickEffect">
                                  <p:stCondLst>
                                    <p:cond delay="0"/>
                                  </p:stCondLst>
                                  <p:childTnLst>
                                    <p:set>
                                      <p:cBhvr>
                                        <p:cTn id="15" dur="1" fill="hold">
                                          <p:stCondLst>
                                            <p:cond delay="0"/>
                                          </p:stCondLst>
                                        </p:cTn>
                                        <p:tgtEl>
                                          <p:spTgt spid="1107974"/>
                                        </p:tgtEl>
                                        <p:attrNameLst>
                                          <p:attrName>style.visibility</p:attrName>
                                        </p:attrNameLst>
                                      </p:cBhvr>
                                      <p:to>
                                        <p:strVal val="visible"/>
                                      </p:to>
                                    </p:set>
                                    <p:animEffect transition="in" filter="dissolve">
                                      <p:cBhvr>
                                        <p:cTn id="16" dur="500"/>
                                        <p:tgtEl>
                                          <p:spTgt spid="110797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nodeType="clickEffect">
                                  <p:stCondLst>
                                    <p:cond delay="0"/>
                                  </p:stCondLst>
                                  <p:childTnLst>
                                    <p:set>
                                      <p:cBhvr>
                                        <p:cTn id="20" dur="1" fill="hold">
                                          <p:stCondLst>
                                            <p:cond delay="0"/>
                                          </p:stCondLst>
                                        </p:cTn>
                                        <p:tgtEl>
                                          <p:spTgt spid="1108012"/>
                                        </p:tgtEl>
                                        <p:attrNameLst>
                                          <p:attrName>style.visibility</p:attrName>
                                        </p:attrNameLst>
                                      </p:cBhvr>
                                      <p:to>
                                        <p:strVal val="visible"/>
                                      </p:to>
                                    </p:set>
                                    <p:animEffect transition="in" filter="dissolve">
                                      <p:cBhvr>
                                        <p:cTn id="21" dur="500"/>
                                        <p:tgtEl>
                                          <p:spTgt spid="110801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nodeType="clickEffect">
                                  <p:stCondLst>
                                    <p:cond delay="0"/>
                                  </p:stCondLst>
                                  <p:childTnLst>
                                    <p:set>
                                      <p:cBhvr>
                                        <p:cTn id="25" dur="1" fill="hold">
                                          <p:stCondLst>
                                            <p:cond delay="0"/>
                                          </p:stCondLst>
                                        </p:cTn>
                                        <p:tgtEl>
                                          <p:spTgt spid="1107982"/>
                                        </p:tgtEl>
                                        <p:attrNameLst>
                                          <p:attrName>style.visibility</p:attrName>
                                        </p:attrNameLst>
                                      </p:cBhvr>
                                      <p:to>
                                        <p:strVal val="visible"/>
                                      </p:to>
                                    </p:set>
                                    <p:animEffect transition="in" filter="dissolve">
                                      <p:cBhvr>
                                        <p:cTn id="26" dur="500"/>
                                        <p:tgtEl>
                                          <p:spTgt spid="110798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nodeType="clickEffect">
                                  <p:stCondLst>
                                    <p:cond delay="0"/>
                                  </p:stCondLst>
                                  <p:childTnLst>
                                    <p:set>
                                      <p:cBhvr>
                                        <p:cTn id="30" dur="1" fill="hold">
                                          <p:stCondLst>
                                            <p:cond delay="0"/>
                                          </p:stCondLst>
                                        </p:cTn>
                                        <p:tgtEl>
                                          <p:spTgt spid="1107991"/>
                                        </p:tgtEl>
                                        <p:attrNameLst>
                                          <p:attrName>style.visibility</p:attrName>
                                        </p:attrNameLst>
                                      </p:cBhvr>
                                      <p:to>
                                        <p:strVal val="visible"/>
                                      </p:to>
                                    </p:set>
                                    <p:animEffect transition="in" filter="dissolve">
                                      <p:cBhvr>
                                        <p:cTn id="31" dur="500"/>
                                        <p:tgtEl>
                                          <p:spTgt spid="1107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fr-FR" dirty="0" smtClean="0"/>
              <a:t>L’architecture Java EE</a:t>
            </a:r>
            <a:endParaRPr lang="en-US" sz="2000" dirty="0" smtClean="0"/>
          </a:p>
        </p:txBody>
      </p:sp>
      <p:sp>
        <p:nvSpPr>
          <p:cNvPr id="28" name="Espace réservé du numéro de diapositive 27"/>
          <p:cNvSpPr>
            <a:spLocks noGrp="1"/>
          </p:cNvSpPr>
          <p:nvPr>
            <p:ph type="sldNum" sz="quarter" idx="12"/>
          </p:nvPr>
        </p:nvSpPr>
        <p:spPr>
          <a:xfrm>
            <a:off x="8174736" y="2272"/>
            <a:ext cx="762000" cy="365760"/>
          </a:xfrm>
          <a:prstGeom prst="rect">
            <a:avLst/>
          </a:prstGeom>
        </p:spPr>
        <p:txBody>
          <a:bodyPr/>
          <a:lstStyle/>
          <a:p>
            <a:fld id="{EA7C8D44-3667-46F6-9772-CC52308E2A7F}" type="slidenum">
              <a:rPr kumimoji="0" lang="en-US" smtClean="0"/>
              <a:pPr/>
              <a:t>7</a:t>
            </a:fld>
            <a:endParaRPr kumimoji="0" lang="en-US" dirty="0"/>
          </a:p>
        </p:txBody>
      </p:sp>
      <p:sp>
        <p:nvSpPr>
          <p:cNvPr id="7" name="Espace réservé du contenu 6"/>
          <p:cNvSpPr>
            <a:spLocks noGrp="1"/>
          </p:cNvSpPr>
          <p:nvPr>
            <p:ph sz="quarter" idx="1"/>
          </p:nvPr>
        </p:nvSpPr>
        <p:spPr>
          <a:xfrm>
            <a:off x="467544" y="1052736"/>
            <a:ext cx="8856984" cy="5184576"/>
          </a:xfrm>
        </p:spPr>
        <p:txBody>
          <a:bodyPr>
            <a:normAutofit/>
          </a:bodyPr>
          <a:lstStyle/>
          <a:p>
            <a:pPr marL="0" lvl="0" indent="0">
              <a:buSzPts val="2399"/>
            </a:pPr>
            <a:r>
              <a:rPr lang="fr-FR" sz="2400" dirty="0" smtClean="0"/>
              <a:t>Sorte d'architecture à 3 niveaux</a:t>
            </a:r>
          </a:p>
          <a:p>
            <a:pPr marL="0" lvl="0" indent="0">
              <a:buSzPts val="2399"/>
            </a:pPr>
            <a:r>
              <a:rPr lang="fr-FR" sz="2400" dirty="0" smtClean="0"/>
              <a:t>où la couche présentation est divisée en 2 :</a:t>
            </a:r>
          </a:p>
          <a:p>
            <a:pPr marL="292608" lvl="1" indent="0">
              <a:buSzPts val="2399"/>
            </a:pPr>
            <a:r>
              <a:rPr lang="fr-FR" dirty="0" smtClean="0"/>
              <a:t>Le client léger : 	</a:t>
            </a:r>
          </a:p>
          <a:p>
            <a:pPr marL="557784" lvl="2" indent="0">
              <a:buSzPts val="2399"/>
            </a:pPr>
            <a:r>
              <a:rPr lang="fr-FR" sz="2000" dirty="0" smtClean="0"/>
              <a:t>un navigateur Web</a:t>
            </a:r>
          </a:p>
          <a:p>
            <a:pPr marL="292608" lvl="1" indent="0">
              <a:buSzPts val="2399"/>
            </a:pPr>
            <a:r>
              <a:rPr lang="fr-FR" dirty="0" smtClean="0"/>
              <a:t>Un serveur Web</a:t>
            </a:r>
          </a:p>
          <a:p>
            <a:pPr marL="557784" lvl="2" indent="0">
              <a:buSzPts val="2399"/>
            </a:pPr>
            <a:r>
              <a:rPr lang="fr-FR" sz="2000" dirty="0" smtClean="0"/>
              <a:t>avec JSF, servlets.</a:t>
            </a:r>
          </a:p>
        </p:txBody>
      </p:sp>
      <p:sp>
        <p:nvSpPr>
          <p:cNvPr id="5" name="ZoneTexte 4"/>
          <p:cNvSpPr txBox="1"/>
          <p:nvPr/>
        </p:nvSpPr>
        <p:spPr>
          <a:xfrm>
            <a:off x="479058" y="3717032"/>
            <a:ext cx="2364750" cy="954107"/>
          </a:xfrm>
          <a:prstGeom prst="rect">
            <a:avLst/>
          </a:prstGeom>
          <a:noFill/>
          <a:ln>
            <a:solidFill>
              <a:schemeClr val="accent1"/>
            </a:solidFill>
          </a:ln>
        </p:spPr>
        <p:txBody>
          <a:bodyPr wrap="none" rtlCol="0">
            <a:spAutoFit/>
          </a:bodyPr>
          <a:lstStyle/>
          <a:p>
            <a:r>
              <a:rPr lang="fr-FR" sz="1400" b="1" dirty="0" smtClean="0"/>
              <a:t>Couche de présentation</a:t>
            </a:r>
          </a:p>
          <a:p>
            <a:r>
              <a:rPr lang="fr-FR" sz="1400" dirty="0" smtClean="0"/>
              <a:t>Application </a:t>
            </a:r>
            <a:r>
              <a:rPr lang="fr-FR" sz="1400" dirty="0" err="1" smtClean="0"/>
              <a:t>standalone</a:t>
            </a:r>
            <a:endParaRPr lang="fr-FR" sz="1400" dirty="0" smtClean="0"/>
          </a:p>
          <a:p>
            <a:r>
              <a:rPr lang="fr-FR" sz="1400" dirty="0" smtClean="0"/>
              <a:t>Application web</a:t>
            </a:r>
          </a:p>
          <a:p>
            <a:r>
              <a:rPr lang="fr-FR" sz="1400" dirty="0" smtClean="0"/>
              <a:t>Applets</a:t>
            </a:r>
            <a:endParaRPr lang="fr-FR" sz="1400" dirty="0"/>
          </a:p>
        </p:txBody>
      </p:sp>
      <p:sp>
        <p:nvSpPr>
          <p:cNvPr id="6" name="ZoneTexte 5"/>
          <p:cNvSpPr txBox="1"/>
          <p:nvPr/>
        </p:nvSpPr>
        <p:spPr>
          <a:xfrm>
            <a:off x="553509" y="5085184"/>
            <a:ext cx="2794355" cy="738664"/>
          </a:xfrm>
          <a:prstGeom prst="rect">
            <a:avLst/>
          </a:prstGeom>
          <a:noFill/>
          <a:ln>
            <a:solidFill>
              <a:schemeClr val="accent1"/>
            </a:solidFill>
          </a:ln>
        </p:spPr>
        <p:txBody>
          <a:bodyPr wrap="none" rtlCol="0">
            <a:spAutoFit/>
          </a:bodyPr>
          <a:lstStyle/>
          <a:p>
            <a:r>
              <a:rPr lang="fr-FR" sz="1400" b="1" dirty="0" smtClean="0"/>
              <a:t>Couche métier ; middleware</a:t>
            </a:r>
          </a:p>
          <a:p>
            <a:r>
              <a:rPr lang="fr-FR" sz="1400" dirty="0" smtClean="0"/>
              <a:t>-&gt; Traitements </a:t>
            </a:r>
          </a:p>
          <a:p>
            <a:r>
              <a:rPr lang="fr-FR" sz="1400" dirty="0" smtClean="0"/>
              <a:t>(par des </a:t>
            </a:r>
            <a:r>
              <a:rPr lang="fr-FR" sz="1400" dirty="0" smtClean="0">
                <a:solidFill>
                  <a:srgbClr val="C00000"/>
                </a:solidFill>
              </a:rPr>
              <a:t>EJB</a:t>
            </a:r>
            <a:r>
              <a:rPr lang="fr-FR" sz="1400" dirty="0" smtClean="0"/>
              <a:t>, ou des JavaBeans)</a:t>
            </a:r>
            <a:endParaRPr lang="fr-FR" sz="1400" dirty="0"/>
          </a:p>
        </p:txBody>
      </p:sp>
      <p:sp>
        <p:nvSpPr>
          <p:cNvPr id="8" name="ZoneTexte 7"/>
          <p:cNvSpPr txBox="1"/>
          <p:nvPr/>
        </p:nvSpPr>
        <p:spPr>
          <a:xfrm>
            <a:off x="619995" y="6074132"/>
            <a:ext cx="2295821" cy="523220"/>
          </a:xfrm>
          <a:prstGeom prst="rect">
            <a:avLst/>
          </a:prstGeom>
          <a:noFill/>
          <a:ln>
            <a:solidFill>
              <a:schemeClr val="accent1"/>
            </a:solidFill>
          </a:ln>
        </p:spPr>
        <p:txBody>
          <a:bodyPr wrap="none" rtlCol="0">
            <a:spAutoFit/>
          </a:bodyPr>
          <a:lstStyle/>
          <a:p>
            <a:r>
              <a:rPr lang="fr-FR" sz="1400" b="1" dirty="0" smtClean="0"/>
              <a:t>Couche de données</a:t>
            </a:r>
          </a:p>
          <a:p>
            <a:r>
              <a:rPr lang="fr-FR" sz="1400" dirty="0" smtClean="0"/>
              <a:t>SGBD ; Stocke les données</a:t>
            </a:r>
            <a:endParaRPr lang="fr-FR" sz="1400" dirty="0"/>
          </a:p>
        </p:txBody>
      </p:sp>
      <p:cxnSp>
        <p:nvCxnSpPr>
          <p:cNvPr id="10" name="Connecteur droit avec flèche 9"/>
          <p:cNvCxnSpPr>
            <a:stCxn id="5" idx="3"/>
            <a:endCxn id="22" idx="1"/>
          </p:cNvCxnSpPr>
          <p:nvPr/>
        </p:nvCxnSpPr>
        <p:spPr>
          <a:xfrm flipV="1">
            <a:off x="2843808" y="3429000"/>
            <a:ext cx="1656184" cy="765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a:stCxn id="6" idx="3"/>
            <a:endCxn id="24" idx="1"/>
          </p:cNvCxnSpPr>
          <p:nvPr/>
        </p:nvCxnSpPr>
        <p:spPr>
          <a:xfrm flipV="1">
            <a:off x="3347864" y="5229200"/>
            <a:ext cx="1152128" cy="2253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a:stCxn id="8" idx="3"/>
            <a:endCxn id="26" idx="1"/>
          </p:cNvCxnSpPr>
          <p:nvPr/>
        </p:nvCxnSpPr>
        <p:spPr>
          <a:xfrm flipV="1">
            <a:off x="2915816" y="6129300"/>
            <a:ext cx="1584176" cy="2064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a:off x="5062166" y="6619651"/>
            <a:ext cx="4982442" cy="238349"/>
          </a:xfrm>
          <a:prstGeom prst="rect">
            <a:avLst/>
          </a:prstGeom>
          <a:noFill/>
          <a:ln>
            <a:noFill/>
          </a:ln>
        </p:spPr>
        <p:txBody>
          <a:bodyPr vert="horz" wrap="square" lIns="90004" tIns="44997" rIns="90004" bIns="44997" anchor="t" anchorCtr="0" compatLnSpc="0">
            <a:spAutoFit/>
          </a:bodyPr>
          <a:lstStyle/>
          <a:p>
            <a:pPr lvl="0" hangingPunct="0">
              <a:defRPr sz="1800" b="0" i="0" u="none" strike="noStrike" kern="0" cap="none" spc="0" baseline="0">
                <a:solidFill>
                  <a:srgbClr val="000000"/>
                </a:solidFill>
                <a:uFillTx/>
              </a:defRPr>
            </a:pPr>
            <a:r>
              <a:rPr lang="fr-FR" sz="1000" i="1" dirty="0" smtClean="0">
                <a:solidFill>
                  <a:srgbClr val="000000"/>
                </a:solidFill>
                <a:latin typeface="Arial" pitchFamily="18"/>
                <a:ea typeface="Arial Unicode MS" pitchFamily="2"/>
                <a:cs typeface="Tahoma" pitchFamily="2"/>
              </a:rPr>
              <a:t>Source: http://download.oracle.com/javaee/6/tutorial/doc/bnaay.html</a:t>
            </a:r>
            <a:endParaRPr lang="fr-FR" sz="1000" b="0" i="1" u="none" strike="noStrike" kern="1200" cap="none" spc="0" baseline="0" dirty="0">
              <a:solidFill>
                <a:srgbClr val="000000"/>
              </a:solidFill>
              <a:uFillTx/>
              <a:latin typeface="Arial" pitchFamily="18"/>
              <a:ea typeface="Arial Unicode MS" pitchFamily="2"/>
              <a:cs typeface="Tahoma" pitchFamily="2"/>
            </a:endParaRPr>
          </a:p>
        </p:txBody>
      </p:sp>
      <p:pic>
        <p:nvPicPr>
          <p:cNvPr id="28673" name="Picture 1"/>
          <p:cNvPicPr>
            <a:picLocks noChangeAspect="1" noChangeArrowheads="1"/>
          </p:cNvPicPr>
          <p:nvPr/>
        </p:nvPicPr>
        <p:blipFill>
          <a:blip r:embed="rId2" cstate="screen"/>
          <a:srcRect/>
          <a:stretch>
            <a:fillRect/>
          </a:stretch>
        </p:blipFill>
        <p:spPr bwMode="auto">
          <a:xfrm>
            <a:off x="4716016" y="2060848"/>
            <a:ext cx="4162425" cy="4533900"/>
          </a:xfrm>
          <a:prstGeom prst="rect">
            <a:avLst/>
          </a:prstGeom>
          <a:noFill/>
          <a:ln w="9525">
            <a:noFill/>
            <a:miter lim="800000"/>
            <a:headEnd/>
            <a:tailEnd/>
          </a:ln>
        </p:spPr>
      </p:pic>
      <p:sp>
        <p:nvSpPr>
          <p:cNvPr id="22" name="Accolade ouvrante 21"/>
          <p:cNvSpPr/>
          <p:nvPr/>
        </p:nvSpPr>
        <p:spPr>
          <a:xfrm>
            <a:off x="4499992" y="2132856"/>
            <a:ext cx="144016" cy="259228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4" name="Accolade ouvrante 23"/>
          <p:cNvSpPr/>
          <p:nvPr/>
        </p:nvSpPr>
        <p:spPr>
          <a:xfrm>
            <a:off x="4499992" y="4725144"/>
            <a:ext cx="144016" cy="100811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6" name="Accolade ouvrante 25"/>
          <p:cNvSpPr/>
          <p:nvPr/>
        </p:nvSpPr>
        <p:spPr>
          <a:xfrm>
            <a:off x="4499992" y="5733256"/>
            <a:ext cx="144016" cy="79208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 xmlns:p14="http://schemas.microsoft.com/office/powerpoint/2010/main" val="216242689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title"/>
          </p:nvPr>
        </p:nvSpPr>
        <p:spPr>
          <a:xfrm>
            <a:off x="179512" y="260648"/>
            <a:ext cx="8229600" cy="576199"/>
          </a:xfrm>
        </p:spPr>
        <p:txBody>
          <a:bodyPr lIns="82945" tIns="41473" rIns="82945" bIns="41473">
            <a:spAutoFit/>
          </a:bodyPr>
          <a:lstStyle/>
          <a:p>
            <a:pPr lvl="0"/>
            <a:r>
              <a:rPr lang="fr-FR" dirty="0" smtClean="0"/>
              <a:t>Les </a:t>
            </a:r>
            <a:r>
              <a:rPr lang="fr-FR" dirty="0"/>
              <a:t>conteneurs </a:t>
            </a:r>
            <a:r>
              <a:rPr lang="fr-FR" dirty="0" smtClean="0"/>
              <a:t>d’EJB et Web</a:t>
            </a:r>
            <a:endParaRPr lang="fr-FR" dirty="0"/>
          </a:p>
        </p:txBody>
      </p:sp>
      <p:sp>
        <p:nvSpPr>
          <p:cNvPr id="9" name="Espace réservé du numéro de diapositive 8"/>
          <p:cNvSpPr>
            <a:spLocks noGrp="1"/>
          </p:cNvSpPr>
          <p:nvPr>
            <p:ph type="sldNum" sz="quarter" idx="12"/>
          </p:nvPr>
        </p:nvSpPr>
        <p:spPr>
          <a:xfrm>
            <a:off x="8174736" y="2272"/>
            <a:ext cx="762000" cy="365760"/>
          </a:xfrm>
          <a:prstGeom prst="rect">
            <a:avLst/>
          </a:prstGeom>
        </p:spPr>
        <p:txBody>
          <a:bodyPr/>
          <a:lstStyle/>
          <a:p>
            <a:fld id="{EA7C8D44-3667-46F6-9772-CC52308E2A7F}" type="slidenum">
              <a:rPr kumimoji="0" lang="en-US" smtClean="0"/>
              <a:pPr/>
              <a:t>8</a:t>
            </a:fld>
            <a:endParaRPr kumimoji="0" lang="en-US" dirty="0"/>
          </a:p>
        </p:txBody>
      </p:sp>
      <p:sp>
        <p:nvSpPr>
          <p:cNvPr id="8" name="Espace réservé du contenu 7"/>
          <p:cNvSpPr>
            <a:spLocks noGrp="1"/>
          </p:cNvSpPr>
          <p:nvPr>
            <p:ph sz="quarter" idx="1"/>
          </p:nvPr>
        </p:nvSpPr>
        <p:spPr>
          <a:xfrm>
            <a:off x="467544" y="1196752"/>
            <a:ext cx="8410897" cy="4896544"/>
          </a:xfrm>
        </p:spPr>
        <p:txBody>
          <a:bodyPr>
            <a:normAutofit/>
          </a:bodyPr>
          <a:lstStyle/>
          <a:p>
            <a:r>
              <a:rPr lang="fr-FR" sz="2400" dirty="0" smtClean="0"/>
              <a:t>Les différents types de conteneurs :</a:t>
            </a:r>
          </a:p>
          <a:p>
            <a:pPr lvl="1"/>
            <a:r>
              <a:rPr lang="fr-FR" sz="2000" dirty="0" smtClean="0"/>
              <a:t>Conteneur d'application cliente et d'applet :</a:t>
            </a:r>
          </a:p>
          <a:p>
            <a:pPr lvl="2"/>
            <a:r>
              <a:rPr lang="fr-FR" sz="1800" dirty="0" smtClean="0"/>
              <a:t>la machine virtuelle Java</a:t>
            </a:r>
          </a:p>
          <a:p>
            <a:pPr lvl="1"/>
            <a:r>
              <a:rPr lang="fr-FR" sz="2000" dirty="0" smtClean="0"/>
              <a:t>Conteneur Web :</a:t>
            </a:r>
          </a:p>
          <a:p>
            <a:pPr lvl="2"/>
            <a:r>
              <a:rPr lang="fr-FR" sz="1800" dirty="0" smtClean="0"/>
              <a:t>pour l'exécution des servlet, JSF, etc.</a:t>
            </a:r>
          </a:p>
          <a:p>
            <a:pPr lvl="1"/>
            <a:r>
              <a:rPr lang="fr-FR" sz="2000" dirty="0" smtClean="0"/>
              <a:t>Conteneur d'EJB :</a:t>
            </a:r>
          </a:p>
          <a:p>
            <a:pPr lvl="2"/>
            <a:r>
              <a:rPr lang="fr-FR" sz="1800" dirty="0" smtClean="0"/>
              <a:t>composants métier</a:t>
            </a:r>
            <a:endParaRPr lang="fr-FR" sz="2000" dirty="0" smtClean="0"/>
          </a:p>
          <a:p>
            <a:endParaRPr lang="fr-FR" sz="2000" dirty="0"/>
          </a:p>
        </p:txBody>
      </p:sp>
      <p:pic>
        <p:nvPicPr>
          <p:cNvPr id="10" name="Picture 1"/>
          <p:cNvPicPr>
            <a:picLocks noChangeAspect="1" noChangeArrowheads="1"/>
          </p:cNvPicPr>
          <p:nvPr/>
        </p:nvPicPr>
        <p:blipFill>
          <a:blip r:embed="rId3" cstate="screen"/>
          <a:srcRect/>
          <a:stretch>
            <a:fillRect/>
          </a:stretch>
        </p:blipFill>
        <p:spPr bwMode="auto">
          <a:xfrm>
            <a:off x="4932040" y="2296150"/>
            <a:ext cx="3946401" cy="4298598"/>
          </a:xfrm>
          <a:prstGeom prst="rect">
            <a:avLst/>
          </a:prstGeom>
          <a:noFill/>
          <a:ln w="9525">
            <a:noFill/>
            <a:miter lim="800000"/>
            <a:headEnd/>
            <a:tailEnd/>
          </a:ln>
        </p:spPr>
      </p:pic>
      <p:sp>
        <p:nvSpPr>
          <p:cNvPr id="12" name="ZoneTexte 11"/>
          <p:cNvSpPr txBox="1"/>
          <p:nvPr/>
        </p:nvSpPr>
        <p:spPr>
          <a:xfrm>
            <a:off x="5494214" y="6619651"/>
            <a:ext cx="4982442" cy="238349"/>
          </a:xfrm>
          <a:prstGeom prst="rect">
            <a:avLst/>
          </a:prstGeom>
          <a:noFill/>
          <a:ln>
            <a:noFill/>
          </a:ln>
        </p:spPr>
        <p:txBody>
          <a:bodyPr vert="horz" wrap="square" lIns="90004" tIns="44997" rIns="90004" bIns="44997" anchor="t" anchorCtr="0" compatLnSpc="0">
            <a:spAutoFit/>
          </a:bodyPr>
          <a:lstStyle/>
          <a:p>
            <a:pPr lvl="0" hangingPunct="0">
              <a:defRPr sz="1800" b="0" i="0" u="none" strike="noStrike" kern="0" cap="none" spc="0" baseline="0">
                <a:solidFill>
                  <a:srgbClr val="000000"/>
                </a:solidFill>
                <a:uFillTx/>
              </a:defRPr>
            </a:pPr>
            <a:r>
              <a:rPr lang="fr-FR" sz="1000" i="1" dirty="0" smtClean="0">
                <a:solidFill>
                  <a:srgbClr val="000000"/>
                </a:solidFill>
                <a:latin typeface="Arial" pitchFamily="18"/>
                <a:ea typeface="Arial Unicode MS" pitchFamily="2"/>
                <a:cs typeface="Tahoma" pitchFamily="2"/>
              </a:rPr>
              <a:t>Source: http://</a:t>
            </a:r>
            <a:r>
              <a:rPr lang="fr-FR" sz="900" i="1" dirty="0" smtClean="0">
                <a:solidFill>
                  <a:srgbClr val="000000"/>
                </a:solidFill>
                <a:latin typeface="Arial" pitchFamily="18"/>
                <a:ea typeface="Arial Unicode MS" pitchFamily="2"/>
                <a:cs typeface="Tahoma" pitchFamily="2"/>
              </a:rPr>
              <a:t>download.oracle.com/javaee/6/tutorial/doc/bnaay.html</a:t>
            </a:r>
            <a:endParaRPr lang="fr-FR" sz="1000" b="0" i="1" u="none" strike="noStrike" kern="1200" cap="none" spc="0" baseline="0" dirty="0">
              <a:solidFill>
                <a:srgbClr val="000000"/>
              </a:solidFill>
              <a:uFillTx/>
              <a:latin typeface="Arial" pitchFamily="18"/>
              <a:ea typeface="Arial Unicode MS" pitchFamily="2"/>
              <a:cs typeface="Tahoma" pitchFamily="2"/>
            </a:endParaRPr>
          </a:p>
        </p:txBody>
      </p:sp>
    </p:spTree>
    <p:extLst>
      <p:ext uri="{BB962C8B-B14F-4D97-AF65-F5344CB8AC3E}">
        <p14:creationId xmlns="" xmlns:p14="http://schemas.microsoft.com/office/powerpoint/2010/main" val="44210820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fr-FR" dirty="0" smtClean="0"/>
              <a:t>Java EE : les APIs</a:t>
            </a:r>
          </a:p>
        </p:txBody>
      </p:sp>
      <p:sp>
        <p:nvSpPr>
          <p:cNvPr id="35843" name="Rectangle 3"/>
          <p:cNvSpPr>
            <a:spLocks noGrp="1" noChangeArrowheads="1"/>
          </p:cNvSpPr>
          <p:nvPr>
            <p:ph sz="quarter" idx="1"/>
          </p:nvPr>
        </p:nvSpPr>
        <p:spPr/>
        <p:txBody>
          <a:bodyPr/>
          <a:lstStyle/>
          <a:p>
            <a:pPr>
              <a:lnSpc>
                <a:spcPct val="90000"/>
              </a:lnSpc>
            </a:pPr>
            <a:r>
              <a:rPr lang="fr-FR" sz="2400" dirty="0" smtClean="0"/>
              <a:t>Java EE comprend de très nombreuses API</a:t>
            </a:r>
          </a:p>
          <a:p>
            <a:pPr lvl="1">
              <a:lnSpc>
                <a:spcPct val="90000"/>
              </a:lnSpc>
            </a:pPr>
            <a:r>
              <a:rPr lang="fr-FR" sz="2000" dirty="0" err="1" smtClean="0"/>
              <a:t>Servlets</a:t>
            </a:r>
            <a:r>
              <a:rPr lang="fr-FR" sz="2000" dirty="0" smtClean="0"/>
              <a:t>, JSP, JSTL, JSF</a:t>
            </a:r>
          </a:p>
          <a:p>
            <a:pPr lvl="1">
              <a:lnSpc>
                <a:spcPct val="90000"/>
              </a:lnSpc>
            </a:pPr>
            <a:r>
              <a:rPr lang="fr-FR" sz="2000" dirty="0" smtClean="0"/>
              <a:t>JNDI,</a:t>
            </a:r>
          </a:p>
          <a:p>
            <a:pPr lvl="1">
              <a:lnSpc>
                <a:spcPct val="90000"/>
              </a:lnSpc>
            </a:pPr>
            <a:r>
              <a:rPr lang="fr-FR" sz="2000" dirty="0" smtClean="0"/>
              <a:t>JDBC,</a:t>
            </a:r>
          </a:p>
          <a:p>
            <a:pPr lvl="1">
              <a:lnSpc>
                <a:spcPct val="90000"/>
              </a:lnSpc>
            </a:pPr>
            <a:r>
              <a:rPr lang="fr-FR" sz="2000" dirty="0" smtClean="0"/>
              <a:t>EJB, </a:t>
            </a:r>
          </a:p>
          <a:p>
            <a:pPr lvl="1">
              <a:lnSpc>
                <a:spcPct val="90000"/>
              </a:lnSpc>
            </a:pPr>
            <a:r>
              <a:rPr lang="fr-FR" sz="2000" dirty="0" smtClean="0"/>
              <a:t>JMS</a:t>
            </a:r>
          </a:p>
          <a:p>
            <a:pPr lvl="1">
              <a:lnSpc>
                <a:spcPct val="90000"/>
              </a:lnSpc>
            </a:pPr>
            <a:r>
              <a:rPr lang="fr-FR" sz="2000" dirty="0" err="1" smtClean="0"/>
              <a:t>JavaMail</a:t>
            </a:r>
            <a:endParaRPr lang="fr-FR" sz="2000" dirty="0" smtClean="0"/>
          </a:p>
          <a:p>
            <a:pPr lvl="1">
              <a:lnSpc>
                <a:spcPct val="90000"/>
              </a:lnSpc>
            </a:pPr>
            <a:r>
              <a:rPr lang="fr-FR" sz="2000" dirty="0" smtClean="0"/>
              <a:t>JPA</a:t>
            </a:r>
          </a:p>
          <a:p>
            <a:pPr lvl="1">
              <a:lnSpc>
                <a:spcPct val="90000"/>
              </a:lnSpc>
            </a:pPr>
            <a:r>
              <a:rPr lang="fr-FR" sz="2000" dirty="0" smtClean="0"/>
              <a:t>JTA</a:t>
            </a:r>
          </a:p>
          <a:p>
            <a:pPr lvl="1">
              <a:lnSpc>
                <a:spcPct val="90000"/>
              </a:lnSpc>
            </a:pPr>
            <a:r>
              <a:rPr lang="fr-FR" sz="2000" dirty="0" smtClean="0"/>
              <a:t>JAAS (Java Authentification and </a:t>
            </a:r>
            <a:r>
              <a:rPr lang="fr-FR" sz="2000" dirty="0" err="1" smtClean="0"/>
              <a:t>Authorization</a:t>
            </a:r>
            <a:r>
              <a:rPr lang="fr-FR" sz="2000" dirty="0" smtClean="0"/>
              <a:t> Service)</a:t>
            </a:r>
          </a:p>
          <a:p>
            <a:pPr lvl="1">
              <a:lnSpc>
                <a:spcPct val="90000"/>
              </a:lnSpc>
            </a:pPr>
            <a:r>
              <a:rPr lang="fr-FR" sz="2000" dirty="0" smtClean="0"/>
              <a:t>Java API for XML </a:t>
            </a:r>
            <a:r>
              <a:rPr lang="fr-FR" sz="2000" dirty="0" err="1" smtClean="0"/>
              <a:t>Parsing</a:t>
            </a:r>
            <a:r>
              <a:rPr lang="fr-FR" sz="2000" dirty="0" smtClean="0"/>
              <a:t> – JAXP</a:t>
            </a:r>
          </a:p>
          <a:p>
            <a:pPr lvl="1">
              <a:lnSpc>
                <a:spcPct val="90000"/>
              </a:lnSpc>
            </a:pPr>
            <a:r>
              <a:rPr lang="fr-FR" sz="2000" dirty="0" smtClean="0"/>
              <a:t>JAXB</a:t>
            </a:r>
          </a:p>
          <a:p>
            <a:pPr lvl="1">
              <a:lnSpc>
                <a:spcPct val="90000"/>
              </a:lnSpc>
            </a:pPr>
            <a:r>
              <a:rPr lang="fr-FR" sz="2000" dirty="0" smtClean="0"/>
              <a:t>Java RMI, Java IDL</a:t>
            </a:r>
          </a:p>
          <a:p>
            <a:pPr lvl="1">
              <a:lnSpc>
                <a:spcPct val="90000"/>
              </a:lnSpc>
            </a:pPr>
            <a:r>
              <a:rPr lang="fr-FR" sz="2000" dirty="0" smtClean="0"/>
              <a:t>…</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9</a:t>
            </a:fld>
            <a:endParaRPr kumimoji="0"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fr-FR" smtClean="0"/>
              <a:t>Java EE 6 Web profile</a:t>
            </a:r>
          </a:p>
        </p:txBody>
      </p:sp>
      <p:sp>
        <p:nvSpPr>
          <p:cNvPr id="5123" name="Rectangle 3"/>
          <p:cNvSpPr>
            <a:spLocks noGrp="1" noChangeArrowheads="1"/>
          </p:cNvSpPr>
          <p:nvPr>
            <p:ph sz="quarter" idx="1"/>
          </p:nvPr>
        </p:nvSpPr>
        <p:spPr>
          <a:xfrm>
            <a:off x="685800" y="1143000"/>
            <a:ext cx="8001000" cy="5500688"/>
          </a:xfrm>
        </p:spPr>
        <p:txBody>
          <a:bodyPr/>
          <a:lstStyle/>
          <a:p>
            <a:r>
              <a:rPr lang="fr-FR" smtClean="0"/>
              <a:t>Java EE 6 propose ce qu’on appelle « un web profile »</a:t>
            </a:r>
          </a:p>
          <a:p>
            <a:pPr lvl="1"/>
            <a:r>
              <a:rPr lang="fr-FR" smtClean="0"/>
              <a:t>Un sous-ensemble de java EE pour le développement d’application web simples</a:t>
            </a:r>
          </a:p>
          <a:p>
            <a:r>
              <a:rPr lang="fr-FR" smtClean="0"/>
              <a:t>Dans ce web profile on propose :</a:t>
            </a:r>
          </a:p>
          <a:p>
            <a:pPr lvl="1"/>
            <a:r>
              <a:rPr lang="fr-FR" smtClean="0"/>
              <a:t>Vue : JSP ou facelets/JSF2</a:t>
            </a:r>
          </a:p>
          <a:p>
            <a:pPr lvl="1"/>
            <a:r>
              <a:rPr lang="fr-FR" smtClean="0"/>
              <a:t>Contrôleur web : Servlets ou web service</a:t>
            </a:r>
          </a:p>
          <a:p>
            <a:pPr lvl="1"/>
            <a:r>
              <a:rPr lang="fr-FR" smtClean="0"/>
              <a:t>Composant métier : EJB type session + managed beans + classes java standard,</a:t>
            </a:r>
          </a:p>
          <a:p>
            <a:pPr lvl="1"/>
            <a:r>
              <a:rPr lang="fr-FR" smtClean="0"/>
              <a:t>Accès aux données dans une BD via JPA2/EJB type entity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fr-FR" smtClean="0"/>
              <a:t>Java EE 6 Web profile</a:t>
            </a:r>
          </a:p>
        </p:txBody>
      </p:sp>
      <p:sp>
        <p:nvSpPr>
          <p:cNvPr id="6147" name="Espace réservé du contenu 3"/>
          <p:cNvSpPr>
            <a:spLocks noGrp="1"/>
          </p:cNvSpPr>
          <p:nvPr>
            <p:ph sz="quarter" idx="1"/>
          </p:nvPr>
        </p:nvSpPr>
        <p:spPr/>
        <p:txBody>
          <a:bodyPr/>
          <a:lstStyle/>
          <a:p>
            <a:endParaRPr lang="fr-FR" smtClean="0"/>
          </a:p>
        </p:txBody>
      </p:sp>
      <p:pic>
        <p:nvPicPr>
          <p:cNvPr id="6148" name="Picture 2"/>
          <p:cNvPicPr>
            <a:picLocks noChangeAspect="1" noChangeArrowheads="1"/>
          </p:cNvPicPr>
          <p:nvPr/>
        </p:nvPicPr>
        <p:blipFill>
          <a:blip r:embed="rId2"/>
          <a:srcRect t="8876"/>
          <a:stretch>
            <a:fillRect/>
          </a:stretch>
        </p:blipFill>
        <p:spPr bwMode="auto">
          <a:xfrm>
            <a:off x="500034" y="1285860"/>
            <a:ext cx="8366125" cy="5214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fr-FR" smtClean="0"/>
              <a:t>Java EE 6 Web profile: EJB Lite</a:t>
            </a:r>
          </a:p>
        </p:txBody>
      </p:sp>
      <p:sp>
        <p:nvSpPr>
          <p:cNvPr id="7171" name="Espace réservé du contenu 3"/>
          <p:cNvSpPr>
            <a:spLocks noGrp="1"/>
          </p:cNvSpPr>
          <p:nvPr>
            <p:ph sz="quarter" idx="1"/>
          </p:nvPr>
        </p:nvSpPr>
        <p:spPr/>
        <p:txBody>
          <a:bodyPr/>
          <a:lstStyle/>
          <a:p>
            <a:endParaRPr lang="fr-FR" smtClean="0"/>
          </a:p>
        </p:txBody>
      </p:sp>
      <p:pic>
        <p:nvPicPr>
          <p:cNvPr id="7172" name="Picture 2"/>
          <p:cNvPicPr>
            <a:picLocks noChangeAspect="1" noChangeArrowheads="1"/>
          </p:cNvPicPr>
          <p:nvPr/>
        </p:nvPicPr>
        <p:blipFill>
          <a:blip r:embed="rId2"/>
          <a:srcRect t="9079" b="18851"/>
          <a:stretch>
            <a:fillRect/>
          </a:stretch>
        </p:blipFill>
        <p:spPr bwMode="auto">
          <a:xfrm>
            <a:off x="714348" y="1643050"/>
            <a:ext cx="6978650" cy="424657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EJB : les fondamentaux</a:t>
            </a:r>
            <a:endParaRPr lang="fr-FR" dirty="0"/>
          </a:p>
        </p:txBody>
      </p:sp>
      <p:sp>
        <p:nvSpPr>
          <p:cNvPr id="5" name="Espace réservé du texte 4"/>
          <p:cNvSpPr>
            <a:spLocks noGrp="1"/>
          </p:cNvSpPr>
          <p:nvPr>
            <p:ph type="body" idx="1"/>
          </p:nvPr>
        </p:nvSpPr>
        <p:spPr/>
        <p:txBody>
          <a:bodyPr/>
          <a:lstStyle/>
          <a:p>
            <a:r>
              <a:rPr lang="en-US" dirty="0" smtClean="0"/>
              <a:t>JSR-318 Enterprise JavaBeans Specification (626 pages)</a:t>
            </a:r>
          </a:p>
          <a:p>
            <a:endParaRPr lang="fr-FR" dirty="0"/>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13</a:t>
            </a:fld>
            <a:endParaRPr kumimoji="0"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fr-FR" smtClean="0"/>
              <a:t>Enterprise JavaBeans (EJB)</a:t>
            </a:r>
          </a:p>
        </p:txBody>
      </p:sp>
      <p:sp>
        <p:nvSpPr>
          <p:cNvPr id="21507" name="Rectangle 3"/>
          <p:cNvSpPr>
            <a:spLocks noGrp="1" noChangeArrowheads="1"/>
          </p:cNvSpPr>
          <p:nvPr>
            <p:ph sz="quarter" idx="1"/>
          </p:nvPr>
        </p:nvSpPr>
        <p:spPr>
          <a:xfrm>
            <a:off x="685800" y="1196752"/>
            <a:ext cx="8001000" cy="5184576"/>
          </a:xfrm>
        </p:spPr>
        <p:txBody>
          <a:bodyPr/>
          <a:lstStyle/>
          <a:p>
            <a:pPr marL="533400" indent="-533400"/>
            <a:r>
              <a:rPr lang="fr-FR" dirty="0" smtClean="0"/>
              <a:t>Le standard EJB est une architecture de composants pour des composants serveur écrits en java.</a:t>
            </a:r>
          </a:p>
          <a:p>
            <a:pPr marL="914400" lvl="1" indent="-457200">
              <a:buFont typeface="Wingdings" pitchFamily="2" charset="2"/>
              <a:buAutoNum type="arabicPeriod"/>
            </a:pPr>
            <a:r>
              <a:rPr lang="fr-FR" dirty="0" smtClean="0"/>
              <a:t>Adopté par l'industrie</a:t>
            </a:r>
          </a:p>
          <a:p>
            <a:pPr marL="914400" lvl="1" indent="-457200">
              <a:buFont typeface="Wingdings" pitchFamily="2" charset="2"/>
              <a:buAutoNum type="arabicPeriod"/>
            </a:pPr>
            <a:r>
              <a:rPr lang="en-US" dirty="0" err="1"/>
              <a:t>Permet</a:t>
            </a:r>
            <a:r>
              <a:rPr lang="en-US" dirty="0"/>
              <a:t> </a:t>
            </a:r>
            <a:r>
              <a:rPr lang="en-US" dirty="0" err="1"/>
              <a:t>d'implémenter</a:t>
            </a:r>
            <a:r>
              <a:rPr lang="en-US" dirty="0"/>
              <a:t> des "</a:t>
            </a:r>
            <a:r>
              <a:rPr lang="en-US" dirty="0" err="1"/>
              <a:t>objets</a:t>
            </a:r>
            <a:r>
              <a:rPr lang="en-US" dirty="0"/>
              <a:t> métier" </a:t>
            </a:r>
            <a:r>
              <a:rPr lang="en-US" dirty="0" err="1"/>
              <a:t>d'une</a:t>
            </a:r>
            <a:r>
              <a:rPr lang="en-US" dirty="0"/>
              <a:t> </a:t>
            </a:r>
            <a:r>
              <a:rPr lang="en-US" dirty="0" err="1"/>
              <a:t>manière</a:t>
            </a:r>
            <a:r>
              <a:rPr lang="en-US" dirty="0"/>
              <a:t> </a:t>
            </a:r>
            <a:r>
              <a:rPr lang="en-US" dirty="0" err="1"/>
              <a:t>propre</a:t>
            </a:r>
            <a:r>
              <a:rPr lang="en-US" dirty="0"/>
              <a:t> et </a:t>
            </a:r>
            <a:r>
              <a:rPr lang="en-US" dirty="0" err="1"/>
              <a:t>réutilisable</a:t>
            </a:r>
            <a:endParaRPr lang="fr-FR" i="1" dirty="0" smtClean="0"/>
          </a:p>
          <a:p>
            <a:pPr marL="914400" lvl="1" indent="-457200">
              <a:buFont typeface="Wingdings" pitchFamily="2" charset="2"/>
              <a:buAutoNum type="arabicPeriod"/>
            </a:pPr>
            <a:r>
              <a:rPr lang="fr-FR" dirty="0" smtClean="0"/>
              <a:t>Portable facilement</a:t>
            </a:r>
          </a:p>
          <a:p>
            <a:pPr marL="914400" lvl="1" indent="-457200">
              <a:buFont typeface="Wingdings" pitchFamily="2" charset="2"/>
              <a:buAutoNum type="arabicPeriod"/>
            </a:pPr>
            <a:r>
              <a:rPr lang="fr-FR" dirty="0" err="1" smtClean="0"/>
              <a:t>Rapid</a:t>
            </a:r>
            <a:r>
              <a:rPr lang="fr-FR" dirty="0" smtClean="0"/>
              <a:t> Application </a:t>
            </a:r>
            <a:r>
              <a:rPr lang="fr-FR" dirty="0" err="1" smtClean="0"/>
              <a:t>Development</a:t>
            </a:r>
            <a:r>
              <a:rPr lang="fr-FR" dirty="0" smtClean="0"/>
              <a:t> (RAD)</a:t>
            </a:r>
          </a:p>
          <a:p>
            <a:pPr marL="533400" indent="-533400"/>
            <a:r>
              <a:rPr lang="fr-FR" dirty="0" smtClean="0"/>
              <a:t>EJB signifie deux choses :</a:t>
            </a:r>
          </a:p>
          <a:p>
            <a:pPr marL="914400" lvl="1" indent="-457200">
              <a:buFont typeface="Wingdings" pitchFamily="2" charset="2"/>
              <a:buAutoNum type="arabicPeriod"/>
            </a:pPr>
            <a:r>
              <a:rPr lang="fr-FR" dirty="0" smtClean="0"/>
              <a:t>Une spécification</a:t>
            </a:r>
          </a:p>
          <a:p>
            <a:pPr marL="914400" lvl="1" indent="-457200">
              <a:buFont typeface="Wingdings" pitchFamily="2" charset="2"/>
              <a:buAutoNum type="arabicPeriod"/>
            </a:pPr>
            <a:r>
              <a:rPr lang="fr-FR" dirty="0" smtClean="0"/>
              <a:t>Un ensemble d'interfaces</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14</a:t>
            </a:fld>
            <a:endParaRPr kumimoji="0"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fr-FR" dirty="0" smtClean="0"/>
              <a:t>Enterprise Java Bean</a:t>
            </a:r>
          </a:p>
        </p:txBody>
      </p:sp>
      <p:sp>
        <p:nvSpPr>
          <p:cNvPr id="40963" name="Rectangle 3"/>
          <p:cNvSpPr>
            <a:spLocks noGrp="1" noChangeArrowheads="1"/>
          </p:cNvSpPr>
          <p:nvPr>
            <p:ph idx="1"/>
          </p:nvPr>
        </p:nvSpPr>
        <p:spPr>
          <a:xfrm>
            <a:off x="683568" y="1340768"/>
            <a:ext cx="8352928" cy="4896544"/>
          </a:xfrm>
        </p:spPr>
        <p:txBody>
          <a:bodyPr>
            <a:noAutofit/>
          </a:bodyPr>
          <a:lstStyle/>
          <a:p>
            <a:r>
              <a:rPr lang="fr-FR" dirty="0" smtClean="0"/>
              <a:t>Les EJB</a:t>
            </a:r>
            <a:br>
              <a:rPr lang="fr-FR" dirty="0" smtClean="0"/>
            </a:br>
            <a:r>
              <a:rPr lang="fr-FR" i="1" dirty="0" smtClean="0">
                <a:solidFill>
                  <a:srgbClr val="C00000"/>
                </a:solidFill>
              </a:rPr>
              <a:t>facilitent la création d'applications distribuées pour les entreprises.</a:t>
            </a:r>
          </a:p>
          <a:p>
            <a:pPr lvl="1"/>
            <a:r>
              <a:rPr lang="fr-FR" sz="2800" dirty="0"/>
              <a:t>S’occupent du traitement métier de l’application</a:t>
            </a:r>
          </a:p>
          <a:p>
            <a:pPr lvl="1"/>
            <a:r>
              <a:rPr lang="fr-FR" sz="2800" dirty="0" smtClean="0"/>
              <a:t>Permettent aux développeurs de se concentrer sur les traitements orientés métiers </a:t>
            </a:r>
          </a:p>
          <a:p>
            <a:pPr lvl="1"/>
            <a:r>
              <a:rPr lang="fr-FR" sz="2800" dirty="0" smtClean="0"/>
              <a:t>Sont réutilisables, assemblables</a:t>
            </a:r>
          </a:p>
        </p:txBody>
      </p:sp>
      <p:sp>
        <p:nvSpPr>
          <p:cNvPr id="4" name="Espace réservé du numéro de diapositive 3"/>
          <p:cNvSpPr>
            <a:spLocks noGrp="1"/>
          </p:cNvSpPr>
          <p:nvPr>
            <p:ph type="sldNum" sz="quarter" idx="4294967295"/>
          </p:nvPr>
        </p:nvSpPr>
        <p:spPr>
          <a:xfrm>
            <a:off x="8174736" y="2272"/>
            <a:ext cx="762000" cy="365760"/>
          </a:xfrm>
          <a:prstGeom prst="rect">
            <a:avLst/>
          </a:prstGeom>
        </p:spPr>
        <p:txBody>
          <a:bodyPr/>
          <a:lstStyle/>
          <a:p>
            <a:fld id="{EA7C8D44-3667-46F6-9772-CC52308E2A7F}" type="slidenum">
              <a:rPr kumimoji="0" lang="en-US" smtClean="0"/>
              <a:pPr/>
              <a:t>15</a:t>
            </a:fld>
            <a:endParaRPr kumimoji="0" lang="en-US" dirty="0"/>
          </a:p>
        </p:txBody>
      </p:sp>
    </p:spTree>
    <p:extLst>
      <p:ext uri="{BB962C8B-B14F-4D97-AF65-F5344CB8AC3E}">
        <p14:creationId xmlns="" xmlns:p14="http://schemas.microsoft.com/office/powerpoint/2010/main" val="19290436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508000" y="177800"/>
            <a:ext cx="8458200" cy="586904"/>
          </a:xfrm>
        </p:spPr>
        <p:txBody>
          <a:bodyPr/>
          <a:lstStyle/>
          <a:p>
            <a:r>
              <a:rPr lang="fr-FR" dirty="0" smtClean="0"/>
              <a:t>Rôle du conteneur</a:t>
            </a:r>
          </a:p>
        </p:txBody>
      </p:sp>
      <p:sp>
        <p:nvSpPr>
          <p:cNvPr id="40963" name="Rectangle 3"/>
          <p:cNvSpPr>
            <a:spLocks noGrp="1" noChangeArrowheads="1"/>
          </p:cNvSpPr>
          <p:nvPr>
            <p:ph type="body" idx="1"/>
          </p:nvPr>
        </p:nvSpPr>
        <p:spPr/>
        <p:txBody>
          <a:bodyPr/>
          <a:lstStyle/>
          <a:p>
            <a:r>
              <a:rPr lang="fr-FR" dirty="0" smtClean="0"/>
              <a:t>Composants d’un serveur d’application</a:t>
            </a:r>
          </a:p>
          <a:p>
            <a:r>
              <a:rPr lang="fr-FR" dirty="0" smtClean="0"/>
              <a:t>Les appels aux méthodes par les clients de l’EJB sont interceptés par le conteneur d’EJB</a:t>
            </a:r>
          </a:p>
          <a:p>
            <a:pPr lvl="1"/>
            <a:r>
              <a:rPr lang="fr-FR" dirty="0" smtClean="0"/>
              <a:t>Cycle </a:t>
            </a:r>
            <a:r>
              <a:rPr lang="fr-FR" dirty="0"/>
              <a:t>de vie du </a:t>
            </a:r>
            <a:r>
              <a:rPr lang="fr-FR" dirty="0" err="1" smtClean="0"/>
              <a:t>bean</a:t>
            </a:r>
            <a:endParaRPr lang="fr-FR" dirty="0" smtClean="0"/>
          </a:p>
          <a:p>
            <a:pPr lvl="1"/>
            <a:r>
              <a:rPr lang="fr-FR" dirty="0" smtClean="0"/>
              <a:t>Injection de dépendance</a:t>
            </a:r>
            <a:endParaRPr lang="fr-FR" dirty="0"/>
          </a:p>
          <a:p>
            <a:pPr lvl="1"/>
            <a:r>
              <a:rPr lang="fr-FR" dirty="0"/>
              <a:t>Accès </a:t>
            </a:r>
            <a:r>
              <a:rPr lang="fr-FR" dirty="0" smtClean="0"/>
              <a:t>au </a:t>
            </a:r>
            <a:r>
              <a:rPr lang="fr-FR" dirty="0" err="1" smtClean="0"/>
              <a:t>bean</a:t>
            </a:r>
            <a:r>
              <a:rPr lang="fr-FR" dirty="0" smtClean="0"/>
              <a:t>, communication à distance</a:t>
            </a:r>
            <a:endParaRPr lang="fr-FR" dirty="0"/>
          </a:p>
          <a:p>
            <a:pPr lvl="1"/>
            <a:r>
              <a:rPr lang="fr-FR" dirty="0"/>
              <a:t>Sécurité d’accès</a:t>
            </a:r>
          </a:p>
          <a:p>
            <a:pPr lvl="1"/>
            <a:r>
              <a:rPr lang="fr-FR" dirty="0"/>
              <a:t>Accès concurrents</a:t>
            </a:r>
          </a:p>
          <a:p>
            <a:pPr lvl="1"/>
            <a:r>
              <a:rPr lang="fr-FR" dirty="0" smtClean="0"/>
              <a:t>Transactions</a:t>
            </a:r>
            <a:r>
              <a:rPr lang="fr-FR" dirty="0"/>
              <a:t>, …</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16</a:t>
            </a:fld>
            <a:endParaRPr kumimoji="0" lang="en-US" dirty="0"/>
          </a:p>
        </p:txBody>
      </p:sp>
    </p:spTree>
    <p:extLst>
      <p:ext uri="{BB962C8B-B14F-4D97-AF65-F5344CB8AC3E}">
        <p14:creationId xmlns="" xmlns:p14="http://schemas.microsoft.com/office/powerpoint/2010/main" val="29879437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508000" y="177800"/>
            <a:ext cx="8458200" cy="586904"/>
          </a:xfrm>
        </p:spPr>
        <p:txBody>
          <a:bodyPr/>
          <a:lstStyle/>
          <a:p>
            <a:r>
              <a:rPr lang="fr-FR" dirty="0" smtClean="0"/>
              <a:t>2 Types d’EJB</a:t>
            </a:r>
          </a:p>
        </p:txBody>
      </p:sp>
      <p:sp>
        <p:nvSpPr>
          <p:cNvPr id="43011" name="Rectangle 3"/>
          <p:cNvSpPr>
            <a:spLocks noGrp="1" noChangeArrowheads="1"/>
          </p:cNvSpPr>
          <p:nvPr>
            <p:ph type="body" idx="1"/>
          </p:nvPr>
        </p:nvSpPr>
        <p:spPr/>
        <p:txBody>
          <a:bodyPr/>
          <a:lstStyle/>
          <a:p>
            <a:pPr algn="just"/>
            <a:r>
              <a:rPr lang="fr-FR" dirty="0" smtClean="0"/>
              <a:t>Session Bean</a:t>
            </a:r>
          </a:p>
          <a:p>
            <a:pPr lvl="1" algn="just"/>
            <a:r>
              <a:rPr lang="fr-FR" dirty="0" smtClean="0"/>
              <a:t>Modélise un traitement</a:t>
            </a:r>
          </a:p>
          <a:p>
            <a:pPr lvl="1" algn="just"/>
            <a:r>
              <a:rPr lang="fr-FR" dirty="0" smtClean="0"/>
              <a:t>Représenté par une classe Java et une interface </a:t>
            </a:r>
            <a:r>
              <a:rPr lang="fr-FR" dirty="0"/>
              <a:t>qui expose certaines méthodes</a:t>
            </a:r>
            <a:endParaRPr lang="fr-FR" i="1" dirty="0" smtClean="0"/>
          </a:p>
          <a:p>
            <a:pPr algn="just"/>
            <a:r>
              <a:rPr lang="fr-FR" dirty="0" smtClean="0"/>
              <a:t>Message </a:t>
            </a:r>
            <a:r>
              <a:rPr lang="fr-FR" dirty="0" err="1" smtClean="0"/>
              <a:t>Driven</a:t>
            </a:r>
            <a:r>
              <a:rPr lang="fr-FR" dirty="0" smtClean="0"/>
              <a:t> Bean (MDB)</a:t>
            </a:r>
          </a:p>
          <a:p>
            <a:pPr lvl="1" algn="just"/>
            <a:r>
              <a:rPr lang="fr-FR" dirty="0" smtClean="0"/>
              <a:t>Consomme des messages asynchrones envoyés par des clients</a:t>
            </a:r>
          </a:p>
          <a:p>
            <a:pPr lvl="1" algn="just"/>
            <a:r>
              <a:rPr lang="fr-FR" dirty="0"/>
              <a:t>P</a:t>
            </a:r>
            <a:r>
              <a:rPr lang="fr-FR" dirty="0" smtClean="0"/>
              <a:t>ermettent l’interconnexion avec des systèmes différents (non Java EE) </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17</a:t>
            </a:fld>
            <a:endParaRPr kumimoji="0" lang="en-US" dirty="0"/>
          </a:p>
        </p:txBody>
      </p:sp>
    </p:spTree>
    <p:extLst>
      <p:ext uri="{BB962C8B-B14F-4D97-AF65-F5344CB8AC3E}">
        <p14:creationId xmlns="" xmlns:p14="http://schemas.microsoft.com/office/powerpoint/2010/main" val="34014152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508000" y="177800"/>
            <a:ext cx="8458200" cy="586904"/>
          </a:xfrm>
        </p:spPr>
        <p:txBody>
          <a:bodyPr/>
          <a:lstStyle/>
          <a:p>
            <a:r>
              <a:rPr lang="fr-FR" dirty="0" smtClean="0"/>
              <a:t>Session Bean</a:t>
            </a:r>
          </a:p>
        </p:txBody>
      </p:sp>
      <p:sp>
        <p:nvSpPr>
          <p:cNvPr id="43011" name="Rectangle 3"/>
          <p:cNvSpPr>
            <a:spLocks noGrp="1" noChangeArrowheads="1"/>
          </p:cNvSpPr>
          <p:nvPr>
            <p:ph type="body" idx="1"/>
          </p:nvPr>
        </p:nvSpPr>
        <p:spPr>
          <a:xfrm>
            <a:off x="685800" y="1447800"/>
            <a:ext cx="8001000" cy="4933528"/>
          </a:xfrm>
        </p:spPr>
        <p:txBody>
          <a:bodyPr/>
          <a:lstStyle/>
          <a:p>
            <a:pPr algn="just"/>
            <a:r>
              <a:rPr lang="fr-FR" dirty="0" smtClean="0"/>
              <a:t>Modélise un traitement (business </a:t>
            </a:r>
            <a:r>
              <a:rPr lang="fr-FR" dirty="0" err="1" smtClean="0"/>
              <a:t>process</a:t>
            </a:r>
            <a:r>
              <a:rPr lang="fr-FR" dirty="0" smtClean="0"/>
              <a:t>)</a:t>
            </a:r>
          </a:p>
          <a:p>
            <a:pPr algn="just"/>
            <a:r>
              <a:rPr lang="fr-FR" dirty="0" smtClean="0"/>
              <a:t>Correspond à un </a:t>
            </a:r>
            <a:r>
              <a:rPr lang="fr-FR" i="1" dirty="0" smtClean="0"/>
              <a:t>verbe</a:t>
            </a:r>
            <a:r>
              <a:rPr lang="fr-FR" dirty="0" smtClean="0"/>
              <a:t>, à une </a:t>
            </a:r>
            <a:r>
              <a:rPr lang="fr-FR" i="1" dirty="0" smtClean="0"/>
              <a:t>action</a:t>
            </a:r>
          </a:p>
          <a:p>
            <a:pPr algn="just"/>
            <a:r>
              <a:rPr lang="fr-FR" dirty="0" smtClean="0"/>
              <a:t>Ex : gestion de compte bancaire, affichage de catalogue de produit, vérifieur de données bancaires, gestionnaire de prix…</a:t>
            </a:r>
          </a:p>
          <a:p>
            <a:pPr algn="just"/>
            <a:r>
              <a:rPr lang="fr-FR" dirty="0" smtClean="0"/>
              <a:t>Les actions impliquent des calculs, des accès à une base de données, consulter un service externe (appel téléphonique, etc.)</a:t>
            </a:r>
          </a:p>
          <a:p>
            <a:pPr algn="just"/>
            <a:r>
              <a:rPr lang="fr-FR" dirty="0" smtClean="0"/>
              <a:t>Souvent client d'autres </a:t>
            </a:r>
            <a:r>
              <a:rPr lang="fr-FR" dirty="0" err="1" smtClean="0"/>
              <a:t>Beans</a:t>
            </a:r>
            <a:endParaRPr lang="fr-FR" dirty="0" smtClean="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18</a:t>
            </a:fld>
            <a:endParaRPr kumimoji="0" lang="en-US" dirty="0"/>
          </a:p>
        </p:txBody>
      </p:sp>
    </p:spTree>
    <p:extLst>
      <p:ext uri="{BB962C8B-B14F-4D97-AF65-F5344CB8AC3E}">
        <p14:creationId xmlns="" xmlns:p14="http://schemas.microsoft.com/office/powerpoint/2010/main" val="34355316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508000" y="177800"/>
            <a:ext cx="8458200" cy="586904"/>
          </a:xfrm>
        </p:spPr>
        <p:txBody>
          <a:bodyPr/>
          <a:lstStyle/>
          <a:p>
            <a:r>
              <a:rPr lang="fr-FR" dirty="0"/>
              <a:t>3</a:t>
            </a:r>
            <a:r>
              <a:rPr lang="fr-FR" dirty="0" smtClean="0"/>
              <a:t> types de Session Bean</a:t>
            </a:r>
          </a:p>
        </p:txBody>
      </p:sp>
      <p:sp>
        <p:nvSpPr>
          <p:cNvPr id="43011" name="Rectangle 3"/>
          <p:cNvSpPr>
            <a:spLocks noGrp="1" noChangeArrowheads="1"/>
          </p:cNvSpPr>
          <p:nvPr>
            <p:ph type="body" idx="1"/>
          </p:nvPr>
        </p:nvSpPr>
        <p:spPr/>
        <p:txBody>
          <a:bodyPr/>
          <a:lstStyle/>
          <a:p>
            <a:pPr algn="just"/>
            <a:r>
              <a:rPr lang="fr-FR" dirty="0" smtClean="0"/>
              <a:t>Bean sans état (</a:t>
            </a:r>
            <a:r>
              <a:rPr lang="fr-FR" i="1" dirty="0" err="1" smtClean="0"/>
              <a:t>stateless</a:t>
            </a:r>
            <a:r>
              <a:rPr lang="fr-FR" dirty="0" smtClean="0"/>
              <a:t>)</a:t>
            </a:r>
          </a:p>
          <a:p>
            <a:pPr lvl="1" algn="just"/>
            <a:r>
              <a:rPr lang="fr-FR" dirty="0" smtClean="0"/>
              <a:t>Pour traiter les requêtes de plusieurs clients, </a:t>
            </a:r>
          </a:p>
          <a:p>
            <a:pPr lvl="1" algn="just"/>
            <a:r>
              <a:rPr lang="fr-FR" dirty="0" smtClean="0"/>
              <a:t>sans garder un état entre les différentes requêtes</a:t>
            </a:r>
          </a:p>
          <a:p>
            <a:pPr lvl="1" algn="just"/>
            <a:r>
              <a:rPr lang="fr-FR" dirty="0" smtClean="0"/>
              <a:t>Exemple : obtenir la liste de tous les produits</a:t>
            </a:r>
          </a:p>
          <a:p>
            <a:pPr algn="just"/>
            <a:r>
              <a:rPr lang="fr-FR" dirty="0" smtClean="0"/>
              <a:t>Bean avec état (</a:t>
            </a:r>
            <a:r>
              <a:rPr lang="fr-FR" i="1" dirty="0" err="1" smtClean="0"/>
              <a:t>stateful</a:t>
            </a:r>
            <a:r>
              <a:rPr lang="fr-FR" dirty="0" smtClean="0"/>
              <a:t>)</a:t>
            </a:r>
          </a:p>
          <a:p>
            <a:pPr lvl="1" algn="just"/>
            <a:r>
              <a:rPr lang="fr-FR" dirty="0" smtClean="0"/>
              <a:t>Pour tenir une conversation avec un seul client,</a:t>
            </a:r>
          </a:p>
          <a:p>
            <a:pPr lvl="1" algn="just"/>
            <a:r>
              <a:rPr lang="fr-FR" dirty="0" smtClean="0"/>
              <a:t>en gardant un état entre les requêtes</a:t>
            </a:r>
          </a:p>
          <a:p>
            <a:pPr lvl="1" algn="just"/>
            <a:r>
              <a:rPr lang="fr-FR" dirty="0" smtClean="0"/>
              <a:t>Exemple : remplir le caddy d’un client avant de lancer la commande (le caddy est rempli en cliquant sur les différentes pages des produits)</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19</a:t>
            </a:fld>
            <a:endParaRPr kumimoji="0" lang="en-US" dirty="0"/>
          </a:p>
        </p:txBody>
      </p:sp>
    </p:spTree>
    <p:extLst>
      <p:ext uri="{BB962C8B-B14F-4D97-AF65-F5344CB8AC3E}">
        <p14:creationId xmlns="" xmlns:p14="http://schemas.microsoft.com/office/powerpoint/2010/main" val="11348723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508000" y="177800"/>
            <a:ext cx="8458200" cy="586904"/>
          </a:xfrm>
        </p:spPr>
        <p:txBody>
          <a:bodyPr/>
          <a:lstStyle/>
          <a:p>
            <a:r>
              <a:rPr lang="fr-FR" dirty="0"/>
              <a:t>3</a:t>
            </a:r>
            <a:r>
              <a:rPr lang="fr-FR" dirty="0" smtClean="0"/>
              <a:t> types de Session Bean</a:t>
            </a:r>
          </a:p>
        </p:txBody>
      </p:sp>
      <p:sp>
        <p:nvSpPr>
          <p:cNvPr id="43011" name="Rectangle 3"/>
          <p:cNvSpPr>
            <a:spLocks noGrp="1" noChangeArrowheads="1"/>
          </p:cNvSpPr>
          <p:nvPr>
            <p:ph type="body" idx="1"/>
          </p:nvPr>
        </p:nvSpPr>
        <p:spPr/>
        <p:txBody>
          <a:bodyPr/>
          <a:lstStyle/>
          <a:p>
            <a:pPr algn="just"/>
            <a:r>
              <a:rPr lang="fr-FR" dirty="0" smtClean="0"/>
              <a:t>Bean singleton</a:t>
            </a:r>
          </a:p>
          <a:p>
            <a:pPr lvl="1" algn="just"/>
            <a:r>
              <a:rPr lang="fr-FR" dirty="0" smtClean="0"/>
              <a:t>Garantie de n’avoir qu’une seule instance du </a:t>
            </a:r>
            <a:r>
              <a:rPr lang="fr-FR" dirty="0" err="1" smtClean="0"/>
              <a:t>bean</a:t>
            </a:r>
            <a:r>
              <a:rPr lang="fr-FR" dirty="0" smtClean="0"/>
              <a:t> dans tout le serveur d’application</a:t>
            </a:r>
          </a:p>
          <a:p>
            <a:pPr lvl="1" algn="just"/>
            <a:r>
              <a:rPr lang="fr-FR" dirty="0" smtClean="0"/>
              <a:t>Supporte les accès concurrents (configurable)</a:t>
            </a:r>
          </a:p>
          <a:p>
            <a:pPr lvl="1" algn="just"/>
            <a:r>
              <a:rPr lang="fr-FR" dirty="0" smtClean="0"/>
              <a:t>Exemple : </a:t>
            </a:r>
            <a:r>
              <a:rPr lang="fr-FR" dirty="0" err="1" smtClean="0"/>
              <a:t>bean</a:t>
            </a:r>
            <a:r>
              <a:rPr lang="fr-FR" dirty="0" smtClean="0"/>
              <a:t> qui « cache » une liste de pays, utilisé par les classes de l’application pour éviter d’interroger la BD</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20</a:t>
            </a:fld>
            <a:endParaRPr kumimoji="0" lang="en-US" dirty="0"/>
          </a:p>
        </p:txBody>
      </p:sp>
    </p:spTree>
    <p:extLst>
      <p:ext uri="{BB962C8B-B14F-4D97-AF65-F5344CB8AC3E}">
        <p14:creationId xmlns="" xmlns:p14="http://schemas.microsoft.com/office/powerpoint/2010/main" val="7824810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fr-FR" dirty="0" smtClean="0"/>
              <a:t>Message-</a:t>
            </a:r>
            <a:r>
              <a:rPr lang="fr-FR" dirty="0" err="1" smtClean="0"/>
              <a:t>Driven</a:t>
            </a:r>
            <a:r>
              <a:rPr lang="fr-FR" dirty="0" smtClean="0"/>
              <a:t> Bean</a:t>
            </a:r>
          </a:p>
        </p:txBody>
      </p:sp>
      <p:sp>
        <p:nvSpPr>
          <p:cNvPr id="46083" name="Rectangle 3"/>
          <p:cNvSpPr>
            <a:spLocks noGrp="1" noChangeArrowheads="1"/>
          </p:cNvSpPr>
          <p:nvPr>
            <p:ph type="body" idx="1"/>
          </p:nvPr>
        </p:nvSpPr>
        <p:spPr>
          <a:xfrm>
            <a:off x="685800" y="1196752"/>
            <a:ext cx="8001000" cy="5400600"/>
          </a:xfrm>
        </p:spPr>
        <p:txBody>
          <a:bodyPr/>
          <a:lstStyle/>
          <a:p>
            <a:r>
              <a:rPr lang="fr-FR" dirty="0" smtClean="0"/>
              <a:t>Similaire aux Session </a:t>
            </a:r>
            <a:r>
              <a:rPr lang="fr-FR" dirty="0" err="1" smtClean="0"/>
              <a:t>beans</a:t>
            </a:r>
            <a:r>
              <a:rPr lang="fr-FR" dirty="0" smtClean="0"/>
              <a:t> : représentent des verbes ou des actions,</a:t>
            </a:r>
          </a:p>
          <a:p>
            <a:r>
              <a:rPr lang="fr-FR" dirty="0" smtClean="0"/>
              <a:t>On les invoque en leur envoyant des messages, souvent d’une autre application</a:t>
            </a:r>
          </a:p>
          <a:p>
            <a:r>
              <a:rPr lang="fr-FR" dirty="0" smtClean="0"/>
              <a:t>Ex : message pour déclencher des transactions boursières, des autorisations d'achat par CB</a:t>
            </a:r>
          </a:p>
          <a:p>
            <a:r>
              <a:rPr lang="fr-FR" dirty="0" smtClean="0"/>
              <a:t>Souvent clients d'autres </a:t>
            </a:r>
            <a:r>
              <a:rPr lang="fr-FR" dirty="0" err="1" smtClean="0"/>
              <a:t>beans</a:t>
            </a:r>
            <a:r>
              <a:rPr lang="fr-FR" dirty="0" smtClean="0"/>
              <a:t>…</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21</a:t>
            </a:fld>
            <a:endParaRPr kumimoji="0"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fontScale="90000"/>
          </a:bodyPr>
          <a:lstStyle/>
          <a:p>
            <a:r>
              <a:rPr lang="fr-FR" dirty="0" smtClean="0"/>
              <a:t>Clients interagissant avec un serveur à base d'</a:t>
            </a:r>
            <a:r>
              <a:rPr lang="fr-FR" dirty="0" err="1" smtClean="0"/>
              <a:t>EJBs</a:t>
            </a:r>
            <a:endParaRPr lang="fr-FR" dirty="0" smtClean="0"/>
          </a:p>
        </p:txBody>
      </p:sp>
      <p:sp>
        <p:nvSpPr>
          <p:cNvPr id="48131" name="Rectangle 3"/>
          <p:cNvSpPr>
            <a:spLocks noGrp="1" noChangeArrowheads="1"/>
          </p:cNvSpPr>
          <p:nvPr>
            <p:ph type="body" idx="1"/>
          </p:nvPr>
        </p:nvSpPr>
        <p:spPr/>
        <p:txBody>
          <a:bodyPr/>
          <a:lstStyle/>
          <a:p>
            <a:endParaRPr lang="fr-FR" smtClean="0"/>
          </a:p>
        </p:txBody>
      </p:sp>
      <p:sp>
        <p:nvSpPr>
          <p:cNvPr id="48132" name="Rectangle 4"/>
          <p:cNvSpPr>
            <a:spLocks noChangeArrowheads="1"/>
          </p:cNvSpPr>
          <p:nvPr/>
        </p:nvSpPr>
        <p:spPr bwMode="auto">
          <a:xfrm>
            <a:off x="1609725" y="110490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pic>
        <p:nvPicPr>
          <p:cNvPr id="48133" name="Picture 5" descr="Clients"/>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27584" y="1143000"/>
            <a:ext cx="8153400" cy="5500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22</a:t>
            </a:fld>
            <a:endParaRPr kumimoji="0"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r>
              <a:rPr lang="fr-FR" smtClean="0"/>
              <a:t>Objets </a:t>
            </a:r>
            <a:r>
              <a:rPr lang="fr-FR" dirty="0" smtClean="0"/>
              <a:t>distribués</a:t>
            </a:r>
            <a:br>
              <a:rPr lang="fr-FR" dirty="0" smtClean="0"/>
            </a:br>
            <a:endParaRPr lang="fr-FR" dirty="0"/>
          </a:p>
        </p:txBody>
      </p:sp>
      <p:sp>
        <p:nvSpPr>
          <p:cNvPr id="3" name="Espace réservé du texte 2"/>
          <p:cNvSpPr>
            <a:spLocks noGrp="1"/>
          </p:cNvSpPr>
          <p:nvPr>
            <p:ph type="body" idx="1"/>
          </p:nvPr>
        </p:nvSpPr>
        <p:spPr/>
        <p:txBody>
          <a:bodyPr/>
          <a:lstStyle/>
          <a:p>
            <a:endParaRPr lang="fr-FR" sz="3200" dirty="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23</a:t>
            </a:fld>
            <a:endParaRPr kumimoji="0" lang="en-US" dirty="0"/>
          </a:p>
        </p:txBody>
      </p:sp>
    </p:spTree>
    <p:extLst>
      <p:ext uri="{BB962C8B-B14F-4D97-AF65-F5344CB8AC3E}">
        <p14:creationId xmlns="" xmlns:p14="http://schemas.microsoft.com/office/powerpoint/2010/main" val="35314567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Application distribuée</a:t>
            </a:r>
            <a:endParaRPr lang="fr-FR" dirty="0"/>
          </a:p>
        </p:txBody>
      </p:sp>
      <p:sp>
        <p:nvSpPr>
          <p:cNvPr id="5" name="Espace réservé du contenu 4"/>
          <p:cNvSpPr>
            <a:spLocks noGrp="1"/>
          </p:cNvSpPr>
          <p:nvPr>
            <p:ph idx="1"/>
          </p:nvPr>
        </p:nvSpPr>
        <p:spPr/>
        <p:txBody>
          <a:bodyPr/>
          <a:lstStyle/>
          <a:p>
            <a:r>
              <a:rPr lang="fr-FR" dirty="0" smtClean="0"/>
              <a:t>Une application Java EE peut être distribuée sur plusieurs machines du réseau</a:t>
            </a:r>
          </a:p>
          <a:p>
            <a:r>
              <a:rPr lang="fr-FR" dirty="0" smtClean="0"/>
              <a:t>Les containers gèrent les appels distants pour le développeur (utilisent RMI-IIOP)</a:t>
            </a:r>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24</a:t>
            </a:fld>
            <a:endParaRPr kumimoji="0" lang="en-US" dirty="0"/>
          </a:p>
        </p:txBody>
      </p:sp>
    </p:spTree>
    <p:extLst>
      <p:ext uri="{BB962C8B-B14F-4D97-AF65-F5344CB8AC3E}">
        <p14:creationId xmlns="" xmlns:p14="http://schemas.microsoft.com/office/powerpoint/2010/main" val="36234627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re 27"/>
          <p:cNvSpPr>
            <a:spLocks noGrp="1"/>
          </p:cNvSpPr>
          <p:nvPr>
            <p:ph type="title"/>
          </p:nvPr>
        </p:nvSpPr>
        <p:spPr/>
        <p:txBody>
          <a:bodyPr>
            <a:normAutofit fontScale="90000"/>
          </a:bodyPr>
          <a:lstStyle/>
          <a:p>
            <a:r>
              <a:rPr lang="fr-FR" sz="3600" dirty="0" smtClean="0"/>
              <a:t>Les objets distribués</a:t>
            </a:r>
            <a:br>
              <a:rPr lang="fr-FR" sz="3600" dirty="0" smtClean="0"/>
            </a:br>
            <a:r>
              <a:rPr lang="fr-FR" dirty="0" smtClean="0"/>
              <a:t>… </a:t>
            </a:r>
            <a:r>
              <a:rPr lang="fr-FR" b="1" i="1" dirty="0" smtClean="0">
                <a:solidFill>
                  <a:schemeClr val="bg1"/>
                </a:solidFill>
              </a:rPr>
              <a:t>RMI-IIOP</a:t>
            </a:r>
            <a:endParaRPr lang="fr-FR" dirty="0">
              <a:solidFill>
                <a:schemeClr val="bg1"/>
              </a:solidFill>
            </a:endParaRPr>
          </a:p>
        </p:txBody>
      </p:sp>
      <p:sp>
        <p:nvSpPr>
          <p:cNvPr id="2" name="Espace réservé du numéro de diapositive 1"/>
          <p:cNvSpPr>
            <a:spLocks noGrp="1"/>
          </p:cNvSpPr>
          <p:nvPr>
            <p:ph type="sldNum" sz="quarter" idx="4294967295"/>
          </p:nvPr>
        </p:nvSpPr>
        <p:spPr>
          <a:xfrm>
            <a:off x="8174736" y="2272"/>
            <a:ext cx="762000" cy="365760"/>
          </a:xfrm>
          <a:prstGeom prst="rect">
            <a:avLst/>
          </a:prstGeom>
        </p:spPr>
        <p:txBody>
          <a:bodyPr/>
          <a:lstStyle/>
          <a:p>
            <a:fld id="{EA7C8D44-3667-46F6-9772-CC52308E2A7F}" type="slidenum">
              <a:rPr kumimoji="0" lang="en-US" smtClean="0"/>
              <a:pPr/>
              <a:t>25</a:t>
            </a:fld>
            <a:endParaRPr kumimoji="0" lang="en-US"/>
          </a:p>
        </p:txBody>
      </p:sp>
      <p:cxnSp>
        <p:nvCxnSpPr>
          <p:cNvPr id="39" name="Connecteur en angle 4"/>
          <p:cNvCxnSpPr>
            <a:stCxn id="46" idx="2"/>
            <a:endCxn id="40" idx="2"/>
          </p:cNvCxnSpPr>
          <p:nvPr/>
        </p:nvCxnSpPr>
        <p:spPr>
          <a:xfrm rot="16200000" flipH="1">
            <a:off x="2918496" y="5550555"/>
            <a:ext cx="684076" cy="905461"/>
          </a:xfrm>
          <a:prstGeom prst="bentConnector2">
            <a:avLst/>
          </a:prstGeom>
          <a:ln w="38100">
            <a:solidFill>
              <a:schemeClr val="accent3">
                <a:lumMod val="75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Nuage 39"/>
          <p:cNvSpPr/>
          <p:nvPr/>
        </p:nvSpPr>
        <p:spPr>
          <a:xfrm>
            <a:off x="3707904" y="5949280"/>
            <a:ext cx="1728192" cy="792088"/>
          </a:xfrm>
          <a:prstGeom prst="cloud">
            <a:avLst/>
          </a:prstGeom>
          <a:solidFill>
            <a:srgbClr val="CC99FF"/>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Internet</a:t>
            </a:r>
          </a:p>
        </p:txBody>
      </p:sp>
      <p:sp>
        <p:nvSpPr>
          <p:cNvPr id="41" name="Rectangle 40"/>
          <p:cNvSpPr/>
          <p:nvPr/>
        </p:nvSpPr>
        <p:spPr>
          <a:xfrm>
            <a:off x="2627784" y="6361583"/>
            <a:ext cx="1224136" cy="307777"/>
          </a:xfrm>
          <a:prstGeom prst="rect">
            <a:avLst/>
          </a:prstGeom>
        </p:spPr>
        <p:txBody>
          <a:bodyPr wrap="square">
            <a:spAutoFit/>
          </a:bodyPr>
          <a:lstStyle/>
          <a:p>
            <a:r>
              <a:rPr lang="fr-FR" sz="1400" i="1" dirty="0" smtClean="0"/>
              <a:t>RMI/IIOP</a:t>
            </a:r>
            <a:endParaRPr lang="fr-FR" sz="1400" i="1" dirty="0"/>
          </a:p>
        </p:txBody>
      </p:sp>
      <p:cxnSp>
        <p:nvCxnSpPr>
          <p:cNvPr id="45" name="Connecteur en angle 44"/>
          <p:cNvCxnSpPr>
            <a:stCxn id="40" idx="0"/>
          </p:cNvCxnSpPr>
          <p:nvPr/>
        </p:nvCxnSpPr>
        <p:spPr>
          <a:xfrm flipV="1">
            <a:off x="5434656" y="5661248"/>
            <a:ext cx="1009552" cy="684076"/>
          </a:xfrm>
          <a:prstGeom prst="bentConnector3">
            <a:avLst>
              <a:gd name="adj1" fmla="val 99500"/>
            </a:avLst>
          </a:prstGeom>
          <a:ln w="38100">
            <a:solidFill>
              <a:schemeClr val="accent3">
                <a:lumMod val="75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1547664" y="1700808"/>
            <a:ext cx="2520280" cy="396044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47" name="ZoneTexte 46"/>
          <p:cNvSpPr txBox="1"/>
          <p:nvPr/>
        </p:nvSpPr>
        <p:spPr>
          <a:xfrm>
            <a:off x="1547664" y="1700808"/>
            <a:ext cx="1693092" cy="369332"/>
          </a:xfrm>
          <a:prstGeom prst="rect">
            <a:avLst/>
          </a:prstGeom>
          <a:noFill/>
        </p:spPr>
        <p:txBody>
          <a:bodyPr wrap="none" rtlCol="0">
            <a:spAutoFit/>
          </a:bodyPr>
          <a:lstStyle/>
          <a:p>
            <a:r>
              <a:rPr lang="fr-FR" dirty="0" smtClean="0"/>
              <a:t>Machine client</a:t>
            </a:r>
            <a:endParaRPr lang="fr-FR" dirty="0"/>
          </a:p>
        </p:txBody>
      </p:sp>
      <p:sp>
        <p:nvSpPr>
          <p:cNvPr id="48" name="ZoneTexte 47"/>
          <p:cNvSpPr txBox="1"/>
          <p:nvPr/>
        </p:nvSpPr>
        <p:spPr>
          <a:xfrm>
            <a:off x="2008527" y="4869160"/>
            <a:ext cx="16273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dirty="0" smtClean="0"/>
              <a:t>IIOP </a:t>
            </a:r>
            <a:r>
              <a:rPr lang="fr-FR" dirty="0" err="1" smtClean="0"/>
              <a:t>Runtime</a:t>
            </a:r>
            <a:endParaRPr lang="fr-FR" dirty="0" smtClean="0"/>
          </a:p>
        </p:txBody>
      </p:sp>
      <p:sp>
        <p:nvSpPr>
          <p:cNvPr id="49" name="ZoneTexte 48"/>
          <p:cNvSpPr txBox="1"/>
          <p:nvPr/>
        </p:nvSpPr>
        <p:spPr>
          <a:xfrm>
            <a:off x="2002138" y="5229200"/>
            <a:ext cx="163067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smtClean="0"/>
              <a:t>JVM</a:t>
            </a:r>
          </a:p>
        </p:txBody>
      </p:sp>
      <p:sp>
        <p:nvSpPr>
          <p:cNvPr id="50" name="Ellipse 49"/>
          <p:cNvSpPr/>
          <p:nvPr/>
        </p:nvSpPr>
        <p:spPr>
          <a:xfrm>
            <a:off x="2070563" y="3642601"/>
            <a:ext cx="1512168" cy="79208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b="1" i="1" dirty="0" smtClean="0"/>
              <a:t>stub</a:t>
            </a:r>
            <a:endParaRPr lang="fr-FR" sz="1400" b="1" i="1" dirty="0" smtClean="0"/>
          </a:p>
        </p:txBody>
      </p:sp>
      <p:sp>
        <p:nvSpPr>
          <p:cNvPr id="51" name="Rectangle 50"/>
          <p:cNvSpPr/>
          <p:nvPr/>
        </p:nvSpPr>
        <p:spPr>
          <a:xfrm>
            <a:off x="2182680" y="2276872"/>
            <a:ext cx="1296144" cy="648072"/>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dirty="0" smtClean="0"/>
              <a:t>Client</a:t>
            </a:r>
            <a:endParaRPr lang="fr-FR" dirty="0"/>
          </a:p>
        </p:txBody>
      </p:sp>
      <p:cxnSp>
        <p:nvCxnSpPr>
          <p:cNvPr id="52" name="Connecteur droit avec flèche 51"/>
          <p:cNvCxnSpPr>
            <a:stCxn id="51" idx="2"/>
            <a:endCxn id="65" idx="0"/>
          </p:cNvCxnSpPr>
          <p:nvPr/>
        </p:nvCxnSpPr>
        <p:spPr>
          <a:xfrm rot="5400000">
            <a:off x="2578430" y="3176678"/>
            <a:ext cx="504056" cy="589"/>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Connecteur droit avec flèche 52"/>
          <p:cNvCxnSpPr>
            <a:stCxn id="50" idx="4"/>
            <a:endCxn id="48" idx="0"/>
          </p:cNvCxnSpPr>
          <p:nvPr/>
        </p:nvCxnSpPr>
        <p:spPr>
          <a:xfrm rot="5400000">
            <a:off x="2607195" y="4649707"/>
            <a:ext cx="434471" cy="4435"/>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5076056" y="1700808"/>
            <a:ext cx="2664296" cy="396044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55" name="ZoneTexte 54"/>
          <p:cNvSpPr txBox="1"/>
          <p:nvPr/>
        </p:nvSpPr>
        <p:spPr>
          <a:xfrm>
            <a:off x="5076056" y="1700808"/>
            <a:ext cx="1888659" cy="369332"/>
          </a:xfrm>
          <a:prstGeom prst="rect">
            <a:avLst/>
          </a:prstGeom>
          <a:noFill/>
        </p:spPr>
        <p:txBody>
          <a:bodyPr wrap="none" rtlCol="0">
            <a:spAutoFit/>
          </a:bodyPr>
          <a:lstStyle/>
          <a:p>
            <a:r>
              <a:rPr lang="fr-FR" dirty="0" smtClean="0"/>
              <a:t>Machine serveur</a:t>
            </a:r>
            <a:endParaRPr lang="fr-FR" dirty="0"/>
          </a:p>
        </p:txBody>
      </p:sp>
      <p:sp>
        <p:nvSpPr>
          <p:cNvPr id="56" name="ZoneTexte 55"/>
          <p:cNvSpPr txBox="1"/>
          <p:nvPr/>
        </p:nvSpPr>
        <p:spPr>
          <a:xfrm>
            <a:off x="5536919" y="4869160"/>
            <a:ext cx="16273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dirty="0" smtClean="0"/>
              <a:t>IIOP </a:t>
            </a:r>
            <a:r>
              <a:rPr lang="fr-FR" dirty="0" err="1" smtClean="0"/>
              <a:t>Runtime</a:t>
            </a:r>
            <a:endParaRPr lang="fr-FR" dirty="0" smtClean="0"/>
          </a:p>
        </p:txBody>
      </p:sp>
      <p:sp>
        <p:nvSpPr>
          <p:cNvPr id="57" name="ZoneTexte 56"/>
          <p:cNvSpPr txBox="1"/>
          <p:nvPr/>
        </p:nvSpPr>
        <p:spPr>
          <a:xfrm>
            <a:off x="5530530" y="5229200"/>
            <a:ext cx="163067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smtClean="0"/>
              <a:t>JVM</a:t>
            </a:r>
          </a:p>
        </p:txBody>
      </p:sp>
      <p:sp>
        <p:nvSpPr>
          <p:cNvPr id="58" name="Ellipse 57"/>
          <p:cNvSpPr/>
          <p:nvPr/>
        </p:nvSpPr>
        <p:spPr>
          <a:xfrm>
            <a:off x="5598955" y="3642601"/>
            <a:ext cx="1512168" cy="79208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b="1" i="1" dirty="0" err="1" smtClean="0"/>
              <a:t>tie</a:t>
            </a:r>
            <a:endParaRPr lang="fr-FR" sz="1400" b="1" i="1" dirty="0" smtClean="0"/>
          </a:p>
        </p:txBody>
      </p:sp>
      <p:sp>
        <p:nvSpPr>
          <p:cNvPr id="59" name="Rectangle 58"/>
          <p:cNvSpPr/>
          <p:nvPr/>
        </p:nvSpPr>
        <p:spPr>
          <a:xfrm>
            <a:off x="5697359" y="2276872"/>
            <a:ext cx="1296144" cy="720080"/>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dirty="0" smtClean="0"/>
              <a:t>Serveur</a:t>
            </a:r>
          </a:p>
          <a:p>
            <a:pPr algn="ctr"/>
            <a:r>
              <a:rPr lang="fr-FR" sz="1400" dirty="0" smtClean="0"/>
              <a:t>= Objet distribué</a:t>
            </a:r>
            <a:endParaRPr lang="fr-FR" sz="1400" dirty="0"/>
          </a:p>
        </p:txBody>
      </p:sp>
      <p:cxnSp>
        <p:nvCxnSpPr>
          <p:cNvPr id="60" name="Connecteur droit avec flèche 59"/>
          <p:cNvCxnSpPr>
            <a:stCxn id="68" idx="4"/>
            <a:endCxn id="58" idx="0"/>
          </p:cNvCxnSpPr>
          <p:nvPr/>
        </p:nvCxnSpPr>
        <p:spPr>
          <a:xfrm rot="16200000" flipH="1">
            <a:off x="6136822" y="3424383"/>
            <a:ext cx="429625" cy="6809"/>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Connecteur droit avec flèche 60"/>
          <p:cNvCxnSpPr>
            <a:stCxn id="58" idx="4"/>
            <a:endCxn id="56" idx="0"/>
          </p:cNvCxnSpPr>
          <p:nvPr/>
        </p:nvCxnSpPr>
        <p:spPr>
          <a:xfrm rot="5400000">
            <a:off x="6135587" y="4649707"/>
            <a:ext cx="434471" cy="4435"/>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Connecteur droit avec flèche 61"/>
          <p:cNvCxnSpPr>
            <a:stCxn id="50" idx="6"/>
            <a:endCxn id="58" idx="2"/>
          </p:cNvCxnSpPr>
          <p:nvPr/>
        </p:nvCxnSpPr>
        <p:spPr>
          <a:xfrm>
            <a:off x="3582731" y="4038645"/>
            <a:ext cx="2016224" cy="1588"/>
          </a:xfrm>
          <a:prstGeom prst="straightConnector1">
            <a:avLst/>
          </a:prstGeom>
          <a:ln>
            <a:solidFill>
              <a:schemeClr val="tx1"/>
            </a:solidFill>
            <a:prstDash val="lgDashDot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3" name="ZoneTexte 62"/>
          <p:cNvSpPr txBox="1"/>
          <p:nvPr/>
        </p:nvSpPr>
        <p:spPr>
          <a:xfrm>
            <a:off x="4598294" y="3789040"/>
            <a:ext cx="333746" cy="369332"/>
          </a:xfrm>
          <a:prstGeom prst="rect">
            <a:avLst/>
          </a:prstGeom>
          <a:noFill/>
        </p:spPr>
        <p:txBody>
          <a:bodyPr wrap="none" rtlCol="0">
            <a:spAutoFit/>
          </a:bodyPr>
          <a:lstStyle/>
          <a:p>
            <a:r>
              <a:rPr lang="fr-FR" dirty="0" smtClean="0"/>
              <a:t>~</a:t>
            </a:r>
            <a:endParaRPr lang="fr-FR" dirty="0"/>
          </a:p>
        </p:txBody>
      </p:sp>
      <p:sp>
        <p:nvSpPr>
          <p:cNvPr id="64" name="ZoneTexte 63"/>
          <p:cNvSpPr txBox="1"/>
          <p:nvPr/>
        </p:nvSpPr>
        <p:spPr>
          <a:xfrm>
            <a:off x="4603899" y="3727665"/>
            <a:ext cx="333746" cy="369332"/>
          </a:xfrm>
          <a:prstGeom prst="rect">
            <a:avLst/>
          </a:prstGeom>
          <a:noFill/>
        </p:spPr>
        <p:txBody>
          <a:bodyPr wrap="none" rtlCol="0">
            <a:spAutoFit/>
          </a:bodyPr>
          <a:lstStyle/>
          <a:p>
            <a:r>
              <a:rPr lang="fr-FR" dirty="0" smtClean="0"/>
              <a:t>~</a:t>
            </a:r>
            <a:endParaRPr lang="fr-FR" dirty="0"/>
          </a:p>
        </p:txBody>
      </p:sp>
      <p:sp>
        <p:nvSpPr>
          <p:cNvPr id="65" name="Ellipse 64"/>
          <p:cNvSpPr/>
          <p:nvPr/>
        </p:nvSpPr>
        <p:spPr>
          <a:xfrm>
            <a:off x="2794159" y="3429000"/>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66" name="Connecteur droit 65"/>
          <p:cNvCxnSpPr>
            <a:stCxn id="65" idx="4"/>
            <a:endCxn id="50" idx="0"/>
          </p:cNvCxnSpPr>
          <p:nvPr/>
        </p:nvCxnSpPr>
        <p:spPr>
          <a:xfrm rot="5400000">
            <a:off x="2757609" y="3570046"/>
            <a:ext cx="141593" cy="35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Rectangle 66"/>
          <p:cNvSpPr/>
          <p:nvPr/>
        </p:nvSpPr>
        <p:spPr>
          <a:xfrm>
            <a:off x="2778223" y="3212976"/>
            <a:ext cx="782587" cy="461665"/>
          </a:xfrm>
          <a:prstGeom prst="rect">
            <a:avLst/>
          </a:prstGeom>
        </p:spPr>
        <p:txBody>
          <a:bodyPr wrap="none">
            <a:spAutoFit/>
          </a:bodyPr>
          <a:lstStyle/>
          <a:p>
            <a:pPr algn="ctr"/>
            <a:r>
              <a:rPr lang="fr-FR" sz="1200" dirty="0" err="1" smtClean="0"/>
              <a:t>Remote</a:t>
            </a:r>
            <a:endParaRPr lang="fr-FR" sz="1200" dirty="0" smtClean="0"/>
          </a:p>
          <a:p>
            <a:pPr algn="ctr"/>
            <a:r>
              <a:rPr lang="fr-FR" sz="1200" dirty="0" smtClean="0"/>
              <a:t>Interface</a:t>
            </a:r>
          </a:p>
        </p:txBody>
      </p:sp>
      <p:sp>
        <p:nvSpPr>
          <p:cNvPr id="68" name="Ellipse 67"/>
          <p:cNvSpPr/>
          <p:nvPr/>
        </p:nvSpPr>
        <p:spPr>
          <a:xfrm>
            <a:off x="6312226" y="3140968"/>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69" name="Connecteur droit 68"/>
          <p:cNvCxnSpPr>
            <a:stCxn id="59" idx="2"/>
            <a:endCxn id="68" idx="0"/>
          </p:cNvCxnSpPr>
          <p:nvPr/>
        </p:nvCxnSpPr>
        <p:spPr>
          <a:xfrm rot="16200000" flipH="1">
            <a:off x="6274822" y="3067560"/>
            <a:ext cx="144016" cy="27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5655199" y="2987660"/>
            <a:ext cx="782587" cy="461665"/>
          </a:xfrm>
          <a:prstGeom prst="rect">
            <a:avLst/>
          </a:prstGeom>
        </p:spPr>
        <p:txBody>
          <a:bodyPr wrap="none">
            <a:spAutoFit/>
          </a:bodyPr>
          <a:lstStyle/>
          <a:p>
            <a:pPr algn="ctr"/>
            <a:r>
              <a:rPr lang="fr-FR" sz="1200" dirty="0" err="1" smtClean="0"/>
              <a:t>Remote</a:t>
            </a:r>
            <a:endParaRPr lang="fr-FR" sz="1200" dirty="0" smtClean="0"/>
          </a:p>
          <a:p>
            <a:pPr algn="ctr"/>
            <a:r>
              <a:rPr lang="fr-FR" sz="1200" dirty="0" smtClean="0"/>
              <a:t>Interface</a:t>
            </a:r>
          </a:p>
        </p:txBody>
      </p:sp>
    </p:spTree>
    <p:extLst>
      <p:ext uri="{BB962C8B-B14F-4D97-AF65-F5344CB8AC3E}">
        <p14:creationId xmlns="" xmlns:p14="http://schemas.microsoft.com/office/powerpoint/2010/main" val="30170682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fr-FR" smtClean="0"/>
              <a:t>Les objets distribués et le middleware</a:t>
            </a:r>
          </a:p>
        </p:txBody>
      </p:sp>
      <p:sp>
        <p:nvSpPr>
          <p:cNvPr id="50179" name="Rectangle 3"/>
          <p:cNvSpPr>
            <a:spLocks noGrp="1" noChangeArrowheads="1"/>
          </p:cNvSpPr>
          <p:nvPr>
            <p:ph type="body" idx="1"/>
          </p:nvPr>
        </p:nvSpPr>
        <p:spPr/>
        <p:txBody>
          <a:bodyPr/>
          <a:lstStyle/>
          <a:p>
            <a:pPr marL="533400" indent="-533400"/>
            <a:r>
              <a:rPr lang="fr-FR" dirty="0" smtClean="0"/>
              <a:t>Lorsqu'une application devient importante, des besoins récurrents apparaissent : sécurité, </a:t>
            </a:r>
            <a:r>
              <a:rPr lang="fr-FR" dirty="0" err="1" smtClean="0"/>
              <a:t>transactions,etc</a:t>
            </a:r>
            <a:r>
              <a:rPr lang="fr-FR" dirty="0" smtClean="0"/>
              <a:t>…</a:t>
            </a:r>
          </a:p>
          <a:p>
            <a:pPr marL="533400" indent="-533400"/>
            <a:r>
              <a:rPr lang="fr-FR" dirty="0" smtClean="0"/>
              <a:t>C'est là qu'intervient le </a:t>
            </a:r>
            <a:r>
              <a:rPr lang="fr-FR" i="1" dirty="0" smtClean="0"/>
              <a:t>middleware</a:t>
            </a:r>
            <a:r>
              <a:rPr lang="fr-FR" dirty="0" smtClean="0"/>
              <a:t>!</a:t>
            </a:r>
          </a:p>
          <a:p>
            <a:pPr marL="533400" indent="-533400"/>
            <a:r>
              <a:rPr lang="fr-FR" dirty="0" smtClean="0"/>
              <a:t>Deux approches</a:t>
            </a:r>
          </a:p>
          <a:p>
            <a:pPr marL="914400" lvl="1" indent="-457200">
              <a:buFont typeface="Wingdings" pitchFamily="2" charset="2"/>
              <a:buAutoNum type="arabicPeriod"/>
            </a:pPr>
            <a:r>
              <a:rPr lang="fr-FR" dirty="0" smtClean="0"/>
              <a:t>Middleware explicite,</a:t>
            </a:r>
          </a:p>
          <a:p>
            <a:pPr marL="914400" lvl="1" indent="-457200">
              <a:buFont typeface="Wingdings" pitchFamily="2" charset="2"/>
              <a:buAutoNum type="arabicPeriod"/>
            </a:pPr>
            <a:r>
              <a:rPr lang="fr-FR" dirty="0" smtClean="0"/>
              <a:t>Middleware implicite</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26</a:t>
            </a:fld>
            <a:endParaRPr kumimoji="0" lang="en-US" dirty="0"/>
          </a:p>
        </p:txBody>
      </p:sp>
    </p:spTree>
    <p:extLst>
      <p:ext uri="{BB962C8B-B14F-4D97-AF65-F5344CB8AC3E}">
        <p14:creationId xmlns="" xmlns:p14="http://schemas.microsoft.com/office/powerpoint/2010/main" val="29540714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294967295"/>
          </p:nvPr>
        </p:nvSpPr>
        <p:spPr>
          <a:xfrm>
            <a:off x="8174736" y="2272"/>
            <a:ext cx="762000" cy="365760"/>
          </a:xfrm>
          <a:prstGeom prst="rect">
            <a:avLst/>
          </a:prstGeom>
        </p:spPr>
        <p:txBody>
          <a:bodyPr/>
          <a:lstStyle/>
          <a:p>
            <a:fld id="{EA7C8D44-3667-46F6-9772-CC52308E2A7F}" type="slidenum">
              <a:rPr kumimoji="0" lang="en-US" smtClean="0"/>
              <a:pPr/>
              <a:t>27</a:t>
            </a:fld>
            <a:endParaRPr kumimoji="0" lang="en-US"/>
          </a:p>
        </p:txBody>
      </p:sp>
      <p:sp>
        <p:nvSpPr>
          <p:cNvPr id="28" name="Titre 27"/>
          <p:cNvSpPr>
            <a:spLocks noGrp="1"/>
          </p:cNvSpPr>
          <p:nvPr>
            <p:ph type="title"/>
          </p:nvPr>
        </p:nvSpPr>
        <p:spPr/>
        <p:txBody>
          <a:bodyPr>
            <a:normAutofit fontScale="90000"/>
          </a:bodyPr>
          <a:lstStyle/>
          <a:p>
            <a:r>
              <a:rPr lang="fr-FR" dirty="0" smtClean="0"/>
              <a:t>Les objets distribués</a:t>
            </a:r>
            <a:r>
              <a:rPr lang="fr-FR" sz="3600" dirty="0" smtClean="0"/>
              <a:t/>
            </a:r>
            <a:br>
              <a:rPr lang="fr-FR" sz="3600" dirty="0" smtClean="0"/>
            </a:br>
            <a:r>
              <a:rPr lang="fr-FR" sz="2400" dirty="0" smtClean="0"/>
              <a:t>… Middleware explicite</a:t>
            </a:r>
            <a:endParaRPr lang="fr-FR" dirty="0"/>
          </a:p>
        </p:txBody>
      </p:sp>
      <p:cxnSp>
        <p:nvCxnSpPr>
          <p:cNvPr id="5" name="Connecteur en angle 4"/>
          <p:cNvCxnSpPr>
            <a:stCxn id="20" idx="2"/>
            <a:endCxn id="10" idx="2"/>
          </p:cNvCxnSpPr>
          <p:nvPr/>
        </p:nvCxnSpPr>
        <p:spPr>
          <a:xfrm rot="16200000" flipH="1">
            <a:off x="1550344" y="5550555"/>
            <a:ext cx="684076" cy="905461"/>
          </a:xfrm>
          <a:prstGeom prst="bentConnector2">
            <a:avLst/>
          </a:prstGeom>
          <a:ln w="38100">
            <a:solidFill>
              <a:schemeClr val="accent3">
                <a:lumMod val="75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Nuage 9"/>
          <p:cNvSpPr/>
          <p:nvPr/>
        </p:nvSpPr>
        <p:spPr>
          <a:xfrm>
            <a:off x="2339752" y="5949280"/>
            <a:ext cx="1728192" cy="792088"/>
          </a:xfrm>
          <a:prstGeom prst="cloud">
            <a:avLst/>
          </a:prstGeom>
          <a:solidFill>
            <a:srgbClr val="CC99FF"/>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Internet</a:t>
            </a:r>
          </a:p>
        </p:txBody>
      </p:sp>
      <p:sp>
        <p:nvSpPr>
          <p:cNvPr id="11" name="Rectangle 10"/>
          <p:cNvSpPr/>
          <p:nvPr/>
        </p:nvSpPr>
        <p:spPr>
          <a:xfrm>
            <a:off x="1259632" y="6361583"/>
            <a:ext cx="1224136" cy="307777"/>
          </a:xfrm>
          <a:prstGeom prst="rect">
            <a:avLst/>
          </a:prstGeom>
        </p:spPr>
        <p:txBody>
          <a:bodyPr wrap="square">
            <a:spAutoFit/>
          </a:bodyPr>
          <a:lstStyle/>
          <a:p>
            <a:r>
              <a:rPr lang="fr-FR" sz="1400" i="1" dirty="0" smtClean="0"/>
              <a:t>RMI/IIOP</a:t>
            </a:r>
            <a:endParaRPr lang="fr-FR" sz="1400" i="1" dirty="0"/>
          </a:p>
        </p:txBody>
      </p:sp>
      <p:cxnSp>
        <p:nvCxnSpPr>
          <p:cNvPr id="16" name="Connecteur en angle 15"/>
          <p:cNvCxnSpPr>
            <a:stCxn id="10" idx="0"/>
          </p:cNvCxnSpPr>
          <p:nvPr/>
        </p:nvCxnSpPr>
        <p:spPr>
          <a:xfrm flipV="1">
            <a:off x="4066504" y="5661248"/>
            <a:ext cx="1009552" cy="684076"/>
          </a:xfrm>
          <a:prstGeom prst="bentConnector3">
            <a:avLst>
              <a:gd name="adj1" fmla="val 99500"/>
            </a:avLst>
          </a:prstGeom>
          <a:ln w="38100">
            <a:solidFill>
              <a:schemeClr val="accent3">
                <a:lumMod val="75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79512" y="1700808"/>
            <a:ext cx="2520280" cy="396044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21" name="ZoneTexte 20"/>
          <p:cNvSpPr txBox="1"/>
          <p:nvPr/>
        </p:nvSpPr>
        <p:spPr>
          <a:xfrm>
            <a:off x="179512" y="1700808"/>
            <a:ext cx="1693092" cy="369332"/>
          </a:xfrm>
          <a:prstGeom prst="rect">
            <a:avLst/>
          </a:prstGeom>
          <a:noFill/>
        </p:spPr>
        <p:txBody>
          <a:bodyPr wrap="none" rtlCol="0">
            <a:spAutoFit/>
          </a:bodyPr>
          <a:lstStyle/>
          <a:p>
            <a:r>
              <a:rPr lang="fr-FR" dirty="0" smtClean="0"/>
              <a:t>Machine client</a:t>
            </a:r>
            <a:endParaRPr lang="fr-FR" dirty="0"/>
          </a:p>
        </p:txBody>
      </p:sp>
      <p:sp>
        <p:nvSpPr>
          <p:cNvPr id="22" name="ZoneTexte 21"/>
          <p:cNvSpPr txBox="1"/>
          <p:nvPr/>
        </p:nvSpPr>
        <p:spPr>
          <a:xfrm>
            <a:off x="640375" y="4869160"/>
            <a:ext cx="16273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dirty="0" smtClean="0"/>
              <a:t>IIOP </a:t>
            </a:r>
            <a:r>
              <a:rPr lang="fr-FR" dirty="0" err="1" smtClean="0"/>
              <a:t>Runtime</a:t>
            </a:r>
            <a:endParaRPr lang="fr-FR" dirty="0" smtClean="0"/>
          </a:p>
        </p:txBody>
      </p:sp>
      <p:sp>
        <p:nvSpPr>
          <p:cNvPr id="23" name="ZoneTexte 22"/>
          <p:cNvSpPr txBox="1"/>
          <p:nvPr/>
        </p:nvSpPr>
        <p:spPr>
          <a:xfrm>
            <a:off x="633986" y="5229200"/>
            <a:ext cx="163067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smtClean="0"/>
              <a:t>JVM</a:t>
            </a:r>
          </a:p>
        </p:txBody>
      </p:sp>
      <p:sp>
        <p:nvSpPr>
          <p:cNvPr id="24" name="Ellipse 23"/>
          <p:cNvSpPr/>
          <p:nvPr/>
        </p:nvSpPr>
        <p:spPr>
          <a:xfrm>
            <a:off x="702411" y="3642601"/>
            <a:ext cx="1512168" cy="79208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800" b="1" i="1" dirty="0" smtClean="0"/>
              <a:t>stub</a:t>
            </a:r>
            <a:endParaRPr lang="fr-FR" sz="1400" b="1" i="1" dirty="0" smtClean="0"/>
          </a:p>
        </p:txBody>
      </p:sp>
      <p:sp>
        <p:nvSpPr>
          <p:cNvPr id="25" name="Rectangle 24"/>
          <p:cNvSpPr/>
          <p:nvPr/>
        </p:nvSpPr>
        <p:spPr>
          <a:xfrm>
            <a:off x="814528" y="2276872"/>
            <a:ext cx="1296144" cy="648072"/>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dirty="0" smtClean="0"/>
              <a:t>Client</a:t>
            </a:r>
            <a:endParaRPr lang="fr-FR" dirty="0"/>
          </a:p>
        </p:txBody>
      </p:sp>
      <p:cxnSp>
        <p:nvCxnSpPr>
          <p:cNvPr id="27" name="Connecteur droit avec flèche 26"/>
          <p:cNvCxnSpPr>
            <a:stCxn id="25" idx="2"/>
            <a:endCxn id="85" idx="0"/>
          </p:cNvCxnSpPr>
          <p:nvPr/>
        </p:nvCxnSpPr>
        <p:spPr>
          <a:xfrm rot="5400000">
            <a:off x="1210278" y="3176678"/>
            <a:ext cx="504056" cy="589"/>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24" idx="4"/>
            <a:endCxn id="22" idx="0"/>
          </p:cNvCxnSpPr>
          <p:nvPr/>
        </p:nvCxnSpPr>
        <p:spPr>
          <a:xfrm rot="5400000">
            <a:off x="1239043" y="4649707"/>
            <a:ext cx="434471" cy="4435"/>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3707904" y="1700808"/>
            <a:ext cx="5328592" cy="396044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31" name="ZoneTexte 30"/>
          <p:cNvSpPr txBox="1"/>
          <p:nvPr/>
        </p:nvSpPr>
        <p:spPr>
          <a:xfrm>
            <a:off x="3707904" y="1700808"/>
            <a:ext cx="1888659" cy="369332"/>
          </a:xfrm>
          <a:prstGeom prst="rect">
            <a:avLst/>
          </a:prstGeom>
          <a:noFill/>
        </p:spPr>
        <p:txBody>
          <a:bodyPr wrap="none" rtlCol="0">
            <a:spAutoFit/>
          </a:bodyPr>
          <a:lstStyle/>
          <a:p>
            <a:r>
              <a:rPr lang="fr-FR" dirty="0" smtClean="0"/>
              <a:t>Machine serveur</a:t>
            </a:r>
            <a:endParaRPr lang="fr-FR" dirty="0"/>
          </a:p>
        </p:txBody>
      </p:sp>
      <p:sp>
        <p:nvSpPr>
          <p:cNvPr id="32" name="ZoneTexte 31"/>
          <p:cNvSpPr txBox="1"/>
          <p:nvPr/>
        </p:nvSpPr>
        <p:spPr>
          <a:xfrm>
            <a:off x="4168767" y="4869160"/>
            <a:ext cx="16273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dirty="0" smtClean="0"/>
              <a:t>IIOP </a:t>
            </a:r>
            <a:r>
              <a:rPr lang="fr-FR" dirty="0" err="1" smtClean="0"/>
              <a:t>Runtime</a:t>
            </a:r>
            <a:endParaRPr lang="fr-FR" dirty="0" smtClean="0"/>
          </a:p>
        </p:txBody>
      </p:sp>
      <p:sp>
        <p:nvSpPr>
          <p:cNvPr id="33" name="ZoneTexte 32"/>
          <p:cNvSpPr txBox="1"/>
          <p:nvPr/>
        </p:nvSpPr>
        <p:spPr>
          <a:xfrm>
            <a:off x="4162378" y="5229200"/>
            <a:ext cx="163067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smtClean="0"/>
              <a:t>JVM</a:t>
            </a:r>
          </a:p>
        </p:txBody>
      </p:sp>
      <p:sp>
        <p:nvSpPr>
          <p:cNvPr id="34" name="Ellipse 33"/>
          <p:cNvSpPr/>
          <p:nvPr/>
        </p:nvSpPr>
        <p:spPr>
          <a:xfrm>
            <a:off x="4177638" y="3642601"/>
            <a:ext cx="1618498" cy="79208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800" b="1" i="1" smtClean="0"/>
              <a:t>tie</a:t>
            </a:r>
            <a:endParaRPr lang="fr-FR" sz="1400" b="1" i="1" dirty="0" smtClean="0"/>
          </a:p>
        </p:txBody>
      </p:sp>
      <p:sp>
        <p:nvSpPr>
          <p:cNvPr id="35" name="Rectangle 34"/>
          <p:cNvSpPr/>
          <p:nvPr/>
        </p:nvSpPr>
        <p:spPr>
          <a:xfrm>
            <a:off x="4329207" y="2276872"/>
            <a:ext cx="1296144" cy="720080"/>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dirty="0" smtClean="0"/>
              <a:t>Serveur</a:t>
            </a:r>
          </a:p>
          <a:p>
            <a:pPr algn="ctr"/>
            <a:r>
              <a:rPr lang="fr-FR" sz="1400" dirty="0" smtClean="0"/>
              <a:t>= Objet distribué</a:t>
            </a:r>
            <a:endParaRPr lang="fr-FR" sz="1400" dirty="0"/>
          </a:p>
        </p:txBody>
      </p:sp>
      <p:cxnSp>
        <p:nvCxnSpPr>
          <p:cNvPr id="36" name="Connecteur droit avec flèche 35"/>
          <p:cNvCxnSpPr>
            <a:stCxn id="92" idx="4"/>
            <a:endCxn id="34" idx="0"/>
          </p:cNvCxnSpPr>
          <p:nvPr/>
        </p:nvCxnSpPr>
        <p:spPr>
          <a:xfrm>
            <a:off x="4980078" y="3212976"/>
            <a:ext cx="6809" cy="429625"/>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Connecteur droit avec flèche 36"/>
          <p:cNvCxnSpPr>
            <a:stCxn id="34" idx="4"/>
            <a:endCxn id="32" idx="0"/>
          </p:cNvCxnSpPr>
          <p:nvPr/>
        </p:nvCxnSpPr>
        <p:spPr>
          <a:xfrm flipH="1">
            <a:off x="4982452" y="4434689"/>
            <a:ext cx="4435" cy="434471"/>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Connecteur droit avec flèche 41"/>
          <p:cNvCxnSpPr>
            <a:stCxn id="24" idx="6"/>
            <a:endCxn id="34" idx="2"/>
          </p:cNvCxnSpPr>
          <p:nvPr/>
        </p:nvCxnSpPr>
        <p:spPr>
          <a:xfrm>
            <a:off x="2214579" y="4038645"/>
            <a:ext cx="1963059" cy="0"/>
          </a:xfrm>
          <a:prstGeom prst="straightConnector1">
            <a:avLst/>
          </a:prstGeom>
          <a:ln>
            <a:solidFill>
              <a:schemeClr val="tx1"/>
            </a:solidFill>
            <a:prstDash val="lgDashDot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3" name="ZoneTexte 42"/>
          <p:cNvSpPr txBox="1"/>
          <p:nvPr/>
        </p:nvSpPr>
        <p:spPr>
          <a:xfrm>
            <a:off x="3230142" y="3789040"/>
            <a:ext cx="333746" cy="369332"/>
          </a:xfrm>
          <a:prstGeom prst="rect">
            <a:avLst/>
          </a:prstGeom>
          <a:noFill/>
        </p:spPr>
        <p:txBody>
          <a:bodyPr wrap="none" rtlCol="0">
            <a:spAutoFit/>
          </a:bodyPr>
          <a:lstStyle/>
          <a:p>
            <a:r>
              <a:rPr lang="fr-FR" dirty="0" smtClean="0"/>
              <a:t>~</a:t>
            </a:r>
            <a:endParaRPr lang="fr-FR" dirty="0"/>
          </a:p>
        </p:txBody>
      </p:sp>
      <p:sp>
        <p:nvSpPr>
          <p:cNvPr id="44" name="ZoneTexte 43"/>
          <p:cNvSpPr txBox="1"/>
          <p:nvPr/>
        </p:nvSpPr>
        <p:spPr>
          <a:xfrm>
            <a:off x="3235747" y="3727665"/>
            <a:ext cx="333746" cy="369332"/>
          </a:xfrm>
          <a:prstGeom prst="rect">
            <a:avLst/>
          </a:prstGeom>
          <a:noFill/>
        </p:spPr>
        <p:txBody>
          <a:bodyPr wrap="none" rtlCol="0">
            <a:spAutoFit/>
          </a:bodyPr>
          <a:lstStyle/>
          <a:p>
            <a:r>
              <a:rPr lang="fr-FR" dirty="0" smtClean="0"/>
              <a:t>~</a:t>
            </a:r>
            <a:endParaRPr lang="fr-FR" dirty="0"/>
          </a:p>
        </p:txBody>
      </p:sp>
      <p:cxnSp>
        <p:nvCxnSpPr>
          <p:cNvPr id="47" name="Connecteur droit avec flèche 46"/>
          <p:cNvCxnSpPr>
            <a:stCxn id="35" idx="3"/>
            <a:endCxn id="68" idx="3"/>
          </p:cNvCxnSpPr>
          <p:nvPr/>
        </p:nvCxnSpPr>
        <p:spPr>
          <a:xfrm flipV="1">
            <a:off x="5625351" y="2518354"/>
            <a:ext cx="1708738" cy="118558"/>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7668344" y="2204864"/>
            <a:ext cx="1152128" cy="576064"/>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Service Transaction</a:t>
            </a:r>
            <a:endParaRPr lang="fr-FR" sz="1100" dirty="0"/>
          </a:p>
        </p:txBody>
      </p:sp>
      <p:sp>
        <p:nvSpPr>
          <p:cNvPr id="52" name="Rectangle 51"/>
          <p:cNvSpPr/>
          <p:nvPr/>
        </p:nvSpPr>
        <p:spPr>
          <a:xfrm>
            <a:off x="7668344" y="2852936"/>
            <a:ext cx="1152128" cy="576064"/>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Service Sécurité</a:t>
            </a:r>
            <a:endParaRPr lang="fr-FR" sz="1100" dirty="0"/>
          </a:p>
        </p:txBody>
      </p:sp>
      <p:sp>
        <p:nvSpPr>
          <p:cNvPr id="53" name="Rectangle 52"/>
          <p:cNvSpPr/>
          <p:nvPr/>
        </p:nvSpPr>
        <p:spPr>
          <a:xfrm>
            <a:off x="7668344" y="3501008"/>
            <a:ext cx="1152128" cy="648072"/>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Driver</a:t>
            </a:r>
          </a:p>
          <a:p>
            <a:pPr algn="ctr"/>
            <a:r>
              <a:rPr lang="fr-FR" sz="1400" dirty="0" smtClean="0"/>
              <a:t>Base de données</a:t>
            </a:r>
          </a:p>
        </p:txBody>
      </p:sp>
      <p:cxnSp>
        <p:nvCxnSpPr>
          <p:cNvPr id="55" name="Connecteur droit avec flèche 54"/>
          <p:cNvCxnSpPr>
            <a:stCxn id="35" idx="3"/>
            <a:endCxn id="75" idx="2"/>
          </p:cNvCxnSpPr>
          <p:nvPr/>
        </p:nvCxnSpPr>
        <p:spPr>
          <a:xfrm>
            <a:off x="5625351" y="2636912"/>
            <a:ext cx="1698193" cy="504055"/>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Connecteur droit avec flèche 57"/>
          <p:cNvCxnSpPr>
            <a:stCxn id="35" idx="3"/>
            <a:endCxn id="77" idx="3"/>
          </p:cNvCxnSpPr>
          <p:nvPr/>
        </p:nvCxnSpPr>
        <p:spPr>
          <a:xfrm>
            <a:off x="5625351" y="2636912"/>
            <a:ext cx="1716358" cy="1200446"/>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2" name="ZoneTexte 61"/>
          <p:cNvSpPr txBox="1"/>
          <p:nvPr/>
        </p:nvSpPr>
        <p:spPr>
          <a:xfrm>
            <a:off x="6986364" y="2132856"/>
            <a:ext cx="763349" cy="369332"/>
          </a:xfrm>
          <a:prstGeom prst="rect">
            <a:avLst/>
          </a:prstGeom>
          <a:noFill/>
        </p:spPr>
        <p:txBody>
          <a:bodyPr wrap="none" rtlCol="0">
            <a:spAutoFit/>
          </a:bodyPr>
          <a:lstStyle/>
          <a:p>
            <a:pPr algn="ctr"/>
            <a:r>
              <a:rPr lang="fr-FR" sz="900" dirty="0" smtClean="0"/>
              <a:t>API </a:t>
            </a:r>
          </a:p>
          <a:p>
            <a:pPr algn="ctr"/>
            <a:r>
              <a:rPr lang="fr-FR" sz="900" dirty="0" smtClean="0"/>
              <a:t>transaction</a:t>
            </a:r>
            <a:endParaRPr lang="fr-FR" sz="900" dirty="0"/>
          </a:p>
        </p:txBody>
      </p:sp>
      <p:sp>
        <p:nvSpPr>
          <p:cNvPr id="63" name="ZoneTexte 62"/>
          <p:cNvSpPr txBox="1"/>
          <p:nvPr/>
        </p:nvSpPr>
        <p:spPr>
          <a:xfrm>
            <a:off x="7065957" y="2780928"/>
            <a:ext cx="585417" cy="369332"/>
          </a:xfrm>
          <a:prstGeom prst="rect">
            <a:avLst/>
          </a:prstGeom>
          <a:noFill/>
        </p:spPr>
        <p:txBody>
          <a:bodyPr wrap="none" rtlCol="0">
            <a:spAutoFit/>
          </a:bodyPr>
          <a:lstStyle/>
          <a:p>
            <a:pPr algn="ctr"/>
            <a:r>
              <a:rPr lang="fr-FR" sz="900" dirty="0" smtClean="0"/>
              <a:t>API</a:t>
            </a:r>
          </a:p>
          <a:p>
            <a:pPr algn="ctr"/>
            <a:r>
              <a:rPr lang="fr-FR" sz="900" dirty="0" smtClean="0"/>
              <a:t>sécurité</a:t>
            </a:r>
            <a:endParaRPr lang="fr-FR" sz="900" dirty="0"/>
          </a:p>
        </p:txBody>
      </p:sp>
      <p:sp>
        <p:nvSpPr>
          <p:cNvPr id="64" name="ZoneTexte 63"/>
          <p:cNvSpPr txBox="1"/>
          <p:nvPr/>
        </p:nvSpPr>
        <p:spPr>
          <a:xfrm>
            <a:off x="6948264" y="3789040"/>
            <a:ext cx="761747" cy="369332"/>
          </a:xfrm>
          <a:prstGeom prst="rect">
            <a:avLst/>
          </a:prstGeom>
          <a:noFill/>
        </p:spPr>
        <p:txBody>
          <a:bodyPr wrap="none" rtlCol="0">
            <a:spAutoFit/>
          </a:bodyPr>
          <a:lstStyle/>
          <a:p>
            <a:pPr algn="ctr"/>
            <a:r>
              <a:rPr lang="fr-FR" sz="900" dirty="0" smtClean="0"/>
              <a:t>API Base </a:t>
            </a:r>
          </a:p>
          <a:p>
            <a:pPr algn="ctr"/>
            <a:r>
              <a:rPr lang="fr-FR" sz="900" dirty="0" smtClean="0"/>
              <a:t>de données</a:t>
            </a:r>
            <a:endParaRPr lang="fr-FR" sz="900" dirty="0"/>
          </a:p>
        </p:txBody>
      </p:sp>
      <p:sp>
        <p:nvSpPr>
          <p:cNvPr id="68" name="Ellipse 67"/>
          <p:cNvSpPr/>
          <p:nvPr/>
        </p:nvSpPr>
        <p:spPr>
          <a:xfrm>
            <a:off x="7323544" y="2456891"/>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0" name="Connecteur droit 69"/>
          <p:cNvCxnSpPr>
            <a:endCxn id="68" idx="6"/>
          </p:cNvCxnSpPr>
          <p:nvPr/>
        </p:nvCxnSpPr>
        <p:spPr>
          <a:xfrm rot="10800000">
            <a:off x="7395552" y="2492896"/>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Ellipse 74"/>
          <p:cNvSpPr/>
          <p:nvPr/>
        </p:nvSpPr>
        <p:spPr>
          <a:xfrm>
            <a:off x="7323544" y="3104963"/>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6" name="Connecteur droit 75"/>
          <p:cNvCxnSpPr>
            <a:endCxn id="75" idx="6"/>
          </p:cNvCxnSpPr>
          <p:nvPr/>
        </p:nvCxnSpPr>
        <p:spPr>
          <a:xfrm rot="10800000">
            <a:off x="7395552" y="3140968"/>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Ellipse 76"/>
          <p:cNvSpPr/>
          <p:nvPr/>
        </p:nvSpPr>
        <p:spPr>
          <a:xfrm>
            <a:off x="7331164" y="3775895"/>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8" name="Connecteur droit 77"/>
          <p:cNvCxnSpPr>
            <a:endCxn id="77" idx="6"/>
          </p:cNvCxnSpPr>
          <p:nvPr/>
        </p:nvCxnSpPr>
        <p:spPr>
          <a:xfrm rot="10800000">
            <a:off x="7403172" y="3811900"/>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Ellipse 84"/>
          <p:cNvSpPr/>
          <p:nvPr/>
        </p:nvSpPr>
        <p:spPr>
          <a:xfrm>
            <a:off x="1426007" y="3429000"/>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86" name="Connecteur droit 85"/>
          <p:cNvCxnSpPr>
            <a:stCxn id="85" idx="4"/>
            <a:endCxn id="24" idx="0"/>
          </p:cNvCxnSpPr>
          <p:nvPr/>
        </p:nvCxnSpPr>
        <p:spPr>
          <a:xfrm rot="5400000">
            <a:off x="1389457" y="3570046"/>
            <a:ext cx="141593" cy="35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Rectangle 89"/>
          <p:cNvSpPr/>
          <p:nvPr/>
        </p:nvSpPr>
        <p:spPr>
          <a:xfrm>
            <a:off x="1410071" y="3212976"/>
            <a:ext cx="782587" cy="461665"/>
          </a:xfrm>
          <a:prstGeom prst="rect">
            <a:avLst/>
          </a:prstGeom>
        </p:spPr>
        <p:txBody>
          <a:bodyPr wrap="none">
            <a:spAutoFit/>
          </a:bodyPr>
          <a:lstStyle/>
          <a:p>
            <a:pPr algn="ctr"/>
            <a:r>
              <a:rPr lang="fr-FR" sz="1200" dirty="0" err="1" smtClean="0"/>
              <a:t>Remote</a:t>
            </a:r>
            <a:endParaRPr lang="fr-FR" sz="1200" dirty="0" smtClean="0"/>
          </a:p>
          <a:p>
            <a:pPr algn="ctr"/>
            <a:r>
              <a:rPr lang="fr-FR" sz="1200" dirty="0" smtClean="0"/>
              <a:t>Interface</a:t>
            </a:r>
          </a:p>
        </p:txBody>
      </p:sp>
      <p:sp>
        <p:nvSpPr>
          <p:cNvPr id="92" name="Ellipse 91"/>
          <p:cNvSpPr/>
          <p:nvPr/>
        </p:nvSpPr>
        <p:spPr>
          <a:xfrm>
            <a:off x="4944074" y="3140968"/>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93" name="Connecteur droit 92"/>
          <p:cNvCxnSpPr>
            <a:stCxn id="35" idx="2"/>
            <a:endCxn id="92" idx="0"/>
          </p:cNvCxnSpPr>
          <p:nvPr/>
        </p:nvCxnSpPr>
        <p:spPr>
          <a:xfrm rot="16200000" flipH="1">
            <a:off x="4906670" y="3067560"/>
            <a:ext cx="144016" cy="27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Rectangle 96"/>
          <p:cNvSpPr/>
          <p:nvPr/>
        </p:nvSpPr>
        <p:spPr>
          <a:xfrm>
            <a:off x="4287047" y="2987660"/>
            <a:ext cx="782587" cy="461665"/>
          </a:xfrm>
          <a:prstGeom prst="rect">
            <a:avLst/>
          </a:prstGeom>
        </p:spPr>
        <p:txBody>
          <a:bodyPr wrap="none">
            <a:spAutoFit/>
          </a:bodyPr>
          <a:lstStyle/>
          <a:p>
            <a:pPr algn="ctr"/>
            <a:r>
              <a:rPr lang="fr-FR" sz="1200" dirty="0" err="1" smtClean="0"/>
              <a:t>Remote</a:t>
            </a:r>
            <a:endParaRPr lang="fr-FR" sz="1200" dirty="0" smtClean="0"/>
          </a:p>
          <a:p>
            <a:pPr algn="ctr"/>
            <a:r>
              <a:rPr lang="fr-FR" sz="1200" dirty="0" smtClean="0"/>
              <a:t>Interface</a:t>
            </a:r>
          </a:p>
        </p:txBody>
      </p:sp>
    </p:spTree>
    <p:extLst>
      <p:ext uri="{BB962C8B-B14F-4D97-AF65-F5344CB8AC3E}">
        <p14:creationId xmlns="" xmlns:p14="http://schemas.microsoft.com/office/powerpoint/2010/main" val="39503825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re 27"/>
          <p:cNvSpPr>
            <a:spLocks noGrp="1"/>
          </p:cNvSpPr>
          <p:nvPr>
            <p:ph type="title"/>
          </p:nvPr>
        </p:nvSpPr>
        <p:spPr/>
        <p:txBody>
          <a:bodyPr>
            <a:normAutofit/>
          </a:bodyPr>
          <a:lstStyle/>
          <a:p>
            <a:r>
              <a:rPr lang="fr-FR" dirty="0" smtClean="0"/>
              <a:t>Les objets distribués</a:t>
            </a:r>
            <a:r>
              <a:rPr lang="fr-FR" sz="3600" dirty="0" smtClean="0"/>
              <a:t/>
            </a:r>
            <a:br>
              <a:rPr lang="fr-FR" sz="3600" dirty="0" smtClean="0"/>
            </a:br>
            <a:r>
              <a:rPr lang="fr-FR" sz="2400" dirty="0" smtClean="0"/>
              <a:t>… Middleware explicite</a:t>
            </a:r>
            <a:endParaRPr lang="fr-FR" dirty="0"/>
          </a:p>
        </p:txBody>
      </p:sp>
      <p:sp>
        <p:nvSpPr>
          <p:cNvPr id="2" name="Espace réservé du numéro de diapositive 1"/>
          <p:cNvSpPr>
            <a:spLocks noGrp="1"/>
          </p:cNvSpPr>
          <p:nvPr>
            <p:ph type="sldNum" sz="quarter" idx="4294967295"/>
          </p:nvPr>
        </p:nvSpPr>
        <p:spPr>
          <a:xfrm>
            <a:off x="8174736" y="2272"/>
            <a:ext cx="762000" cy="365760"/>
          </a:xfrm>
          <a:prstGeom prst="rect">
            <a:avLst/>
          </a:prstGeom>
        </p:spPr>
        <p:txBody>
          <a:bodyPr/>
          <a:lstStyle/>
          <a:p>
            <a:fld id="{EA7C8D44-3667-46F6-9772-CC52308E2A7F}" type="slidenum">
              <a:rPr kumimoji="0" lang="en-US" smtClean="0"/>
              <a:pPr/>
              <a:t>28</a:t>
            </a:fld>
            <a:endParaRPr kumimoji="0" lang="en-US"/>
          </a:p>
        </p:txBody>
      </p:sp>
      <p:cxnSp>
        <p:nvCxnSpPr>
          <p:cNvPr id="5" name="Connecteur en angle 4"/>
          <p:cNvCxnSpPr>
            <a:stCxn id="20" idx="2"/>
            <a:endCxn id="10" idx="2"/>
          </p:cNvCxnSpPr>
          <p:nvPr/>
        </p:nvCxnSpPr>
        <p:spPr>
          <a:xfrm rot="16200000" flipH="1">
            <a:off x="1550344" y="5550555"/>
            <a:ext cx="684076" cy="905461"/>
          </a:xfrm>
          <a:prstGeom prst="bentConnector2">
            <a:avLst/>
          </a:prstGeom>
          <a:ln w="38100">
            <a:solidFill>
              <a:schemeClr val="accent3">
                <a:lumMod val="75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Nuage 9"/>
          <p:cNvSpPr/>
          <p:nvPr/>
        </p:nvSpPr>
        <p:spPr>
          <a:xfrm>
            <a:off x="2339752" y="5949280"/>
            <a:ext cx="1728192" cy="792088"/>
          </a:xfrm>
          <a:prstGeom prst="cloud">
            <a:avLst/>
          </a:prstGeom>
          <a:solidFill>
            <a:srgbClr val="CC99FF"/>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Internet</a:t>
            </a:r>
          </a:p>
        </p:txBody>
      </p:sp>
      <p:sp>
        <p:nvSpPr>
          <p:cNvPr id="11" name="Rectangle 10"/>
          <p:cNvSpPr/>
          <p:nvPr/>
        </p:nvSpPr>
        <p:spPr>
          <a:xfrm>
            <a:off x="1259632" y="6361583"/>
            <a:ext cx="1224136" cy="307777"/>
          </a:xfrm>
          <a:prstGeom prst="rect">
            <a:avLst/>
          </a:prstGeom>
        </p:spPr>
        <p:txBody>
          <a:bodyPr wrap="square">
            <a:spAutoFit/>
          </a:bodyPr>
          <a:lstStyle/>
          <a:p>
            <a:r>
              <a:rPr lang="fr-FR" sz="1400" i="1" dirty="0" smtClean="0"/>
              <a:t>RMI/IIOP</a:t>
            </a:r>
            <a:endParaRPr lang="fr-FR" sz="1400" i="1" dirty="0"/>
          </a:p>
        </p:txBody>
      </p:sp>
      <p:cxnSp>
        <p:nvCxnSpPr>
          <p:cNvPr id="16" name="Connecteur en angle 15"/>
          <p:cNvCxnSpPr>
            <a:stCxn id="10" idx="0"/>
          </p:cNvCxnSpPr>
          <p:nvPr/>
        </p:nvCxnSpPr>
        <p:spPr>
          <a:xfrm flipV="1">
            <a:off x="4066504" y="5661248"/>
            <a:ext cx="1009552" cy="684076"/>
          </a:xfrm>
          <a:prstGeom prst="bentConnector3">
            <a:avLst>
              <a:gd name="adj1" fmla="val 99500"/>
            </a:avLst>
          </a:prstGeom>
          <a:ln w="38100">
            <a:solidFill>
              <a:schemeClr val="accent3">
                <a:lumMod val="75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79512" y="1700808"/>
            <a:ext cx="2520280" cy="396044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21" name="ZoneTexte 20"/>
          <p:cNvSpPr txBox="1"/>
          <p:nvPr/>
        </p:nvSpPr>
        <p:spPr>
          <a:xfrm>
            <a:off x="179512" y="1700808"/>
            <a:ext cx="1693092" cy="369332"/>
          </a:xfrm>
          <a:prstGeom prst="rect">
            <a:avLst/>
          </a:prstGeom>
          <a:noFill/>
        </p:spPr>
        <p:txBody>
          <a:bodyPr wrap="none" rtlCol="0">
            <a:spAutoFit/>
          </a:bodyPr>
          <a:lstStyle/>
          <a:p>
            <a:r>
              <a:rPr lang="fr-FR" dirty="0" smtClean="0"/>
              <a:t>Machine client</a:t>
            </a:r>
            <a:endParaRPr lang="fr-FR" dirty="0"/>
          </a:p>
        </p:txBody>
      </p:sp>
      <p:sp>
        <p:nvSpPr>
          <p:cNvPr id="22" name="ZoneTexte 21"/>
          <p:cNvSpPr txBox="1"/>
          <p:nvPr/>
        </p:nvSpPr>
        <p:spPr>
          <a:xfrm>
            <a:off x="640375" y="4869160"/>
            <a:ext cx="16273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dirty="0" smtClean="0"/>
              <a:t>IIOP </a:t>
            </a:r>
            <a:r>
              <a:rPr lang="fr-FR" dirty="0" err="1" smtClean="0"/>
              <a:t>Runtime</a:t>
            </a:r>
            <a:endParaRPr lang="fr-FR" dirty="0" smtClean="0"/>
          </a:p>
        </p:txBody>
      </p:sp>
      <p:sp>
        <p:nvSpPr>
          <p:cNvPr id="23" name="ZoneTexte 22"/>
          <p:cNvSpPr txBox="1"/>
          <p:nvPr/>
        </p:nvSpPr>
        <p:spPr>
          <a:xfrm>
            <a:off x="633986" y="5229200"/>
            <a:ext cx="163067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smtClean="0"/>
              <a:t>JVM</a:t>
            </a:r>
          </a:p>
        </p:txBody>
      </p:sp>
      <p:sp>
        <p:nvSpPr>
          <p:cNvPr id="24" name="Ellipse 23"/>
          <p:cNvSpPr/>
          <p:nvPr/>
        </p:nvSpPr>
        <p:spPr>
          <a:xfrm>
            <a:off x="702411" y="3642601"/>
            <a:ext cx="1512168" cy="79208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800" b="1" i="1" dirty="0" smtClean="0"/>
              <a:t>stub</a:t>
            </a:r>
            <a:endParaRPr lang="fr-FR" sz="1400" b="1" i="1" dirty="0" smtClean="0"/>
          </a:p>
        </p:txBody>
      </p:sp>
      <p:sp>
        <p:nvSpPr>
          <p:cNvPr id="25" name="Rectangle 24"/>
          <p:cNvSpPr/>
          <p:nvPr/>
        </p:nvSpPr>
        <p:spPr>
          <a:xfrm>
            <a:off x="814528" y="2276872"/>
            <a:ext cx="1296144" cy="648072"/>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dirty="0" smtClean="0"/>
              <a:t>Client</a:t>
            </a:r>
            <a:endParaRPr lang="fr-FR" dirty="0"/>
          </a:p>
        </p:txBody>
      </p:sp>
      <p:cxnSp>
        <p:nvCxnSpPr>
          <p:cNvPr id="27" name="Connecteur droit avec flèche 26"/>
          <p:cNvCxnSpPr>
            <a:stCxn id="25" idx="2"/>
            <a:endCxn id="85" idx="0"/>
          </p:cNvCxnSpPr>
          <p:nvPr/>
        </p:nvCxnSpPr>
        <p:spPr>
          <a:xfrm rot="5400000">
            <a:off x="1210278" y="3176678"/>
            <a:ext cx="504056" cy="589"/>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24" idx="4"/>
            <a:endCxn id="22" idx="0"/>
          </p:cNvCxnSpPr>
          <p:nvPr/>
        </p:nvCxnSpPr>
        <p:spPr>
          <a:xfrm rot="5400000">
            <a:off x="1239043" y="4649707"/>
            <a:ext cx="434471" cy="4435"/>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3707904" y="1700808"/>
            <a:ext cx="5328592" cy="396044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31" name="ZoneTexte 30"/>
          <p:cNvSpPr txBox="1"/>
          <p:nvPr/>
        </p:nvSpPr>
        <p:spPr>
          <a:xfrm>
            <a:off x="3707904" y="1700808"/>
            <a:ext cx="1888659" cy="369332"/>
          </a:xfrm>
          <a:prstGeom prst="rect">
            <a:avLst/>
          </a:prstGeom>
          <a:noFill/>
        </p:spPr>
        <p:txBody>
          <a:bodyPr wrap="none" rtlCol="0">
            <a:spAutoFit/>
          </a:bodyPr>
          <a:lstStyle/>
          <a:p>
            <a:r>
              <a:rPr lang="fr-FR" dirty="0" smtClean="0"/>
              <a:t>Machine serveur</a:t>
            </a:r>
            <a:endParaRPr lang="fr-FR" dirty="0"/>
          </a:p>
        </p:txBody>
      </p:sp>
      <p:sp>
        <p:nvSpPr>
          <p:cNvPr id="32" name="ZoneTexte 31"/>
          <p:cNvSpPr txBox="1"/>
          <p:nvPr/>
        </p:nvSpPr>
        <p:spPr>
          <a:xfrm>
            <a:off x="4168767" y="4869160"/>
            <a:ext cx="16273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dirty="0" smtClean="0"/>
              <a:t>IIOP </a:t>
            </a:r>
            <a:r>
              <a:rPr lang="fr-FR" dirty="0" err="1" smtClean="0"/>
              <a:t>Runtime</a:t>
            </a:r>
            <a:endParaRPr lang="fr-FR" dirty="0" smtClean="0"/>
          </a:p>
        </p:txBody>
      </p:sp>
      <p:sp>
        <p:nvSpPr>
          <p:cNvPr id="33" name="ZoneTexte 32"/>
          <p:cNvSpPr txBox="1"/>
          <p:nvPr/>
        </p:nvSpPr>
        <p:spPr>
          <a:xfrm>
            <a:off x="4162378" y="5229200"/>
            <a:ext cx="163067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smtClean="0"/>
              <a:t>JVM</a:t>
            </a:r>
          </a:p>
        </p:txBody>
      </p:sp>
      <p:sp>
        <p:nvSpPr>
          <p:cNvPr id="34" name="Ellipse 33"/>
          <p:cNvSpPr/>
          <p:nvPr/>
        </p:nvSpPr>
        <p:spPr>
          <a:xfrm>
            <a:off x="4177638" y="3642601"/>
            <a:ext cx="1618498" cy="79208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800" b="1" i="1" smtClean="0"/>
              <a:t>tie</a:t>
            </a:r>
            <a:endParaRPr lang="fr-FR" sz="1400" b="1" i="1" dirty="0" smtClean="0"/>
          </a:p>
        </p:txBody>
      </p:sp>
      <p:sp>
        <p:nvSpPr>
          <p:cNvPr id="35" name="Rectangle 34"/>
          <p:cNvSpPr/>
          <p:nvPr/>
        </p:nvSpPr>
        <p:spPr>
          <a:xfrm>
            <a:off x="4329207" y="2276872"/>
            <a:ext cx="1296144" cy="720080"/>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dirty="0" smtClean="0"/>
              <a:t>Serveur</a:t>
            </a:r>
          </a:p>
          <a:p>
            <a:pPr algn="ctr"/>
            <a:r>
              <a:rPr lang="fr-FR" sz="1400" dirty="0" smtClean="0"/>
              <a:t>= Objet distribué</a:t>
            </a:r>
            <a:endParaRPr lang="fr-FR" sz="1400" dirty="0"/>
          </a:p>
        </p:txBody>
      </p:sp>
      <p:cxnSp>
        <p:nvCxnSpPr>
          <p:cNvPr id="36" name="Connecteur droit avec flèche 35"/>
          <p:cNvCxnSpPr>
            <a:stCxn id="92" idx="4"/>
            <a:endCxn id="34" idx="0"/>
          </p:cNvCxnSpPr>
          <p:nvPr/>
        </p:nvCxnSpPr>
        <p:spPr>
          <a:xfrm>
            <a:off x="4980078" y="3212976"/>
            <a:ext cx="6809" cy="429625"/>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Connecteur droit avec flèche 36"/>
          <p:cNvCxnSpPr>
            <a:stCxn id="34" idx="4"/>
            <a:endCxn id="32" idx="0"/>
          </p:cNvCxnSpPr>
          <p:nvPr/>
        </p:nvCxnSpPr>
        <p:spPr>
          <a:xfrm flipH="1">
            <a:off x="4982452" y="4434689"/>
            <a:ext cx="4435" cy="434471"/>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Connecteur droit avec flèche 41"/>
          <p:cNvCxnSpPr>
            <a:stCxn id="24" idx="6"/>
            <a:endCxn id="34" idx="2"/>
          </p:cNvCxnSpPr>
          <p:nvPr/>
        </p:nvCxnSpPr>
        <p:spPr>
          <a:xfrm>
            <a:off x="2214579" y="4038645"/>
            <a:ext cx="1963059" cy="0"/>
          </a:xfrm>
          <a:prstGeom prst="straightConnector1">
            <a:avLst/>
          </a:prstGeom>
          <a:ln>
            <a:solidFill>
              <a:schemeClr val="tx1"/>
            </a:solidFill>
            <a:prstDash val="lgDashDot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3" name="ZoneTexte 42"/>
          <p:cNvSpPr txBox="1"/>
          <p:nvPr/>
        </p:nvSpPr>
        <p:spPr>
          <a:xfrm>
            <a:off x="3230142" y="3789040"/>
            <a:ext cx="333746" cy="369332"/>
          </a:xfrm>
          <a:prstGeom prst="rect">
            <a:avLst/>
          </a:prstGeom>
          <a:noFill/>
        </p:spPr>
        <p:txBody>
          <a:bodyPr wrap="none" rtlCol="0">
            <a:spAutoFit/>
          </a:bodyPr>
          <a:lstStyle/>
          <a:p>
            <a:r>
              <a:rPr lang="fr-FR" dirty="0" smtClean="0"/>
              <a:t>~</a:t>
            </a:r>
            <a:endParaRPr lang="fr-FR" dirty="0"/>
          </a:p>
        </p:txBody>
      </p:sp>
      <p:sp>
        <p:nvSpPr>
          <p:cNvPr id="44" name="ZoneTexte 43"/>
          <p:cNvSpPr txBox="1"/>
          <p:nvPr/>
        </p:nvSpPr>
        <p:spPr>
          <a:xfrm>
            <a:off x="3235747" y="3727665"/>
            <a:ext cx="333746" cy="369332"/>
          </a:xfrm>
          <a:prstGeom prst="rect">
            <a:avLst/>
          </a:prstGeom>
          <a:noFill/>
        </p:spPr>
        <p:txBody>
          <a:bodyPr wrap="none" rtlCol="0">
            <a:spAutoFit/>
          </a:bodyPr>
          <a:lstStyle/>
          <a:p>
            <a:r>
              <a:rPr lang="fr-FR" dirty="0" smtClean="0"/>
              <a:t>~</a:t>
            </a:r>
            <a:endParaRPr lang="fr-FR" dirty="0"/>
          </a:p>
        </p:txBody>
      </p:sp>
      <p:cxnSp>
        <p:nvCxnSpPr>
          <p:cNvPr id="47" name="Connecteur droit avec flèche 46"/>
          <p:cNvCxnSpPr>
            <a:stCxn id="35" idx="3"/>
            <a:endCxn id="68" idx="3"/>
          </p:cNvCxnSpPr>
          <p:nvPr/>
        </p:nvCxnSpPr>
        <p:spPr>
          <a:xfrm flipV="1">
            <a:off x="5625351" y="2518354"/>
            <a:ext cx="1708738" cy="118558"/>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7668344" y="2204864"/>
            <a:ext cx="1152128" cy="576064"/>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Service Transaction</a:t>
            </a:r>
            <a:endParaRPr lang="fr-FR" sz="1100" dirty="0"/>
          </a:p>
        </p:txBody>
      </p:sp>
      <p:sp>
        <p:nvSpPr>
          <p:cNvPr id="52" name="Rectangle 51"/>
          <p:cNvSpPr/>
          <p:nvPr/>
        </p:nvSpPr>
        <p:spPr>
          <a:xfrm>
            <a:off x="7668344" y="2852936"/>
            <a:ext cx="1152128" cy="576064"/>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Service Sécurité</a:t>
            </a:r>
            <a:endParaRPr lang="fr-FR" sz="1100" dirty="0"/>
          </a:p>
        </p:txBody>
      </p:sp>
      <p:sp>
        <p:nvSpPr>
          <p:cNvPr id="53" name="Rectangle 52"/>
          <p:cNvSpPr/>
          <p:nvPr/>
        </p:nvSpPr>
        <p:spPr>
          <a:xfrm>
            <a:off x="7668344" y="3501008"/>
            <a:ext cx="1152128" cy="648072"/>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Driver</a:t>
            </a:r>
          </a:p>
          <a:p>
            <a:pPr algn="ctr"/>
            <a:r>
              <a:rPr lang="fr-FR" sz="1400" dirty="0" smtClean="0"/>
              <a:t>Base de données</a:t>
            </a:r>
          </a:p>
        </p:txBody>
      </p:sp>
      <p:cxnSp>
        <p:nvCxnSpPr>
          <p:cNvPr id="55" name="Connecteur droit avec flèche 54"/>
          <p:cNvCxnSpPr>
            <a:stCxn id="35" idx="3"/>
            <a:endCxn id="75" idx="2"/>
          </p:cNvCxnSpPr>
          <p:nvPr/>
        </p:nvCxnSpPr>
        <p:spPr>
          <a:xfrm>
            <a:off x="5625351" y="2636912"/>
            <a:ext cx="1698193" cy="504055"/>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Connecteur droit avec flèche 57"/>
          <p:cNvCxnSpPr>
            <a:stCxn id="35" idx="3"/>
            <a:endCxn id="77" idx="3"/>
          </p:cNvCxnSpPr>
          <p:nvPr/>
        </p:nvCxnSpPr>
        <p:spPr>
          <a:xfrm>
            <a:off x="5625351" y="2636912"/>
            <a:ext cx="1716358" cy="1200446"/>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2" name="ZoneTexte 61"/>
          <p:cNvSpPr txBox="1"/>
          <p:nvPr/>
        </p:nvSpPr>
        <p:spPr>
          <a:xfrm>
            <a:off x="6986364" y="2132856"/>
            <a:ext cx="763349" cy="369332"/>
          </a:xfrm>
          <a:prstGeom prst="rect">
            <a:avLst/>
          </a:prstGeom>
          <a:noFill/>
        </p:spPr>
        <p:txBody>
          <a:bodyPr wrap="none" rtlCol="0">
            <a:spAutoFit/>
          </a:bodyPr>
          <a:lstStyle/>
          <a:p>
            <a:pPr algn="ctr"/>
            <a:r>
              <a:rPr lang="fr-FR" sz="900" dirty="0" smtClean="0"/>
              <a:t>API </a:t>
            </a:r>
          </a:p>
          <a:p>
            <a:pPr algn="ctr"/>
            <a:r>
              <a:rPr lang="fr-FR" sz="900" dirty="0" smtClean="0"/>
              <a:t>transaction</a:t>
            </a:r>
            <a:endParaRPr lang="fr-FR" sz="900" dirty="0"/>
          </a:p>
        </p:txBody>
      </p:sp>
      <p:sp>
        <p:nvSpPr>
          <p:cNvPr id="63" name="ZoneTexte 62"/>
          <p:cNvSpPr txBox="1"/>
          <p:nvPr/>
        </p:nvSpPr>
        <p:spPr>
          <a:xfrm>
            <a:off x="7065957" y="2780928"/>
            <a:ext cx="585417" cy="369332"/>
          </a:xfrm>
          <a:prstGeom prst="rect">
            <a:avLst/>
          </a:prstGeom>
          <a:noFill/>
        </p:spPr>
        <p:txBody>
          <a:bodyPr wrap="none" rtlCol="0">
            <a:spAutoFit/>
          </a:bodyPr>
          <a:lstStyle/>
          <a:p>
            <a:pPr algn="ctr"/>
            <a:r>
              <a:rPr lang="fr-FR" sz="900" dirty="0" smtClean="0"/>
              <a:t>API</a:t>
            </a:r>
          </a:p>
          <a:p>
            <a:pPr algn="ctr"/>
            <a:r>
              <a:rPr lang="fr-FR" sz="900" dirty="0" smtClean="0"/>
              <a:t>sécurité</a:t>
            </a:r>
            <a:endParaRPr lang="fr-FR" sz="900" dirty="0"/>
          </a:p>
        </p:txBody>
      </p:sp>
      <p:sp>
        <p:nvSpPr>
          <p:cNvPr id="64" name="ZoneTexte 63"/>
          <p:cNvSpPr txBox="1"/>
          <p:nvPr/>
        </p:nvSpPr>
        <p:spPr>
          <a:xfrm>
            <a:off x="6948264" y="3789040"/>
            <a:ext cx="761747" cy="369332"/>
          </a:xfrm>
          <a:prstGeom prst="rect">
            <a:avLst/>
          </a:prstGeom>
          <a:noFill/>
        </p:spPr>
        <p:txBody>
          <a:bodyPr wrap="none" rtlCol="0">
            <a:spAutoFit/>
          </a:bodyPr>
          <a:lstStyle/>
          <a:p>
            <a:pPr algn="ctr"/>
            <a:r>
              <a:rPr lang="fr-FR" sz="900" dirty="0" smtClean="0"/>
              <a:t>API Base </a:t>
            </a:r>
          </a:p>
          <a:p>
            <a:pPr algn="ctr"/>
            <a:r>
              <a:rPr lang="fr-FR" sz="900" dirty="0" smtClean="0"/>
              <a:t>de données</a:t>
            </a:r>
            <a:endParaRPr lang="fr-FR" sz="900" dirty="0"/>
          </a:p>
        </p:txBody>
      </p:sp>
      <p:sp>
        <p:nvSpPr>
          <p:cNvPr id="68" name="Ellipse 67"/>
          <p:cNvSpPr/>
          <p:nvPr/>
        </p:nvSpPr>
        <p:spPr>
          <a:xfrm>
            <a:off x="7323544" y="2456891"/>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0" name="Connecteur droit 69"/>
          <p:cNvCxnSpPr>
            <a:endCxn id="68" idx="6"/>
          </p:cNvCxnSpPr>
          <p:nvPr/>
        </p:nvCxnSpPr>
        <p:spPr>
          <a:xfrm rot="10800000">
            <a:off x="7395552" y="2492896"/>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Ellipse 74"/>
          <p:cNvSpPr/>
          <p:nvPr/>
        </p:nvSpPr>
        <p:spPr>
          <a:xfrm>
            <a:off x="7323544" y="3104963"/>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6" name="Connecteur droit 75"/>
          <p:cNvCxnSpPr>
            <a:endCxn id="75" idx="6"/>
          </p:cNvCxnSpPr>
          <p:nvPr/>
        </p:nvCxnSpPr>
        <p:spPr>
          <a:xfrm rot="10800000">
            <a:off x="7395552" y="3140968"/>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Ellipse 76"/>
          <p:cNvSpPr/>
          <p:nvPr/>
        </p:nvSpPr>
        <p:spPr>
          <a:xfrm>
            <a:off x="7331164" y="3775895"/>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8" name="Connecteur droit 77"/>
          <p:cNvCxnSpPr>
            <a:endCxn id="77" idx="6"/>
          </p:cNvCxnSpPr>
          <p:nvPr/>
        </p:nvCxnSpPr>
        <p:spPr>
          <a:xfrm rot="10800000">
            <a:off x="7403172" y="3811900"/>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Ellipse 84"/>
          <p:cNvSpPr/>
          <p:nvPr/>
        </p:nvSpPr>
        <p:spPr>
          <a:xfrm>
            <a:off x="1426007" y="3429000"/>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86" name="Connecteur droit 85"/>
          <p:cNvCxnSpPr>
            <a:stCxn id="85" idx="4"/>
            <a:endCxn id="24" idx="0"/>
          </p:cNvCxnSpPr>
          <p:nvPr/>
        </p:nvCxnSpPr>
        <p:spPr>
          <a:xfrm rot="5400000">
            <a:off x="1389457" y="3570046"/>
            <a:ext cx="141593" cy="35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Rectangle 89"/>
          <p:cNvSpPr/>
          <p:nvPr/>
        </p:nvSpPr>
        <p:spPr>
          <a:xfrm>
            <a:off x="1410071" y="3212976"/>
            <a:ext cx="782587" cy="461665"/>
          </a:xfrm>
          <a:prstGeom prst="rect">
            <a:avLst/>
          </a:prstGeom>
        </p:spPr>
        <p:txBody>
          <a:bodyPr wrap="none">
            <a:spAutoFit/>
          </a:bodyPr>
          <a:lstStyle/>
          <a:p>
            <a:pPr algn="ctr"/>
            <a:r>
              <a:rPr lang="fr-FR" sz="1200" dirty="0" err="1" smtClean="0"/>
              <a:t>Remote</a:t>
            </a:r>
            <a:endParaRPr lang="fr-FR" sz="1200" dirty="0" smtClean="0"/>
          </a:p>
          <a:p>
            <a:pPr algn="ctr"/>
            <a:r>
              <a:rPr lang="fr-FR" sz="1200" dirty="0" smtClean="0"/>
              <a:t>Interface</a:t>
            </a:r>
          </a:p>
        </p:txBody>
      </p:sp>
      <p:sp>
        <p:nvSpPr>
          <p:cNvPr id="92" name="Ellipse 91"/>
          <p:cNvSpPr/>
          <p:nvPr/>
        </p:nvSpPr>
        <p:spPr>
          <a:xfrm>
            <a:off x="4944074" y="3140968"/>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93" name="Connecteur droit 92"/>
          <p:cNvCxnSpPr>
            <a:stCxn id="35" idx="2"/>
            <a:endCxn id="92" idx="0"/>
          </p:cNvCxnSpPr>
          <p:nvPr/>
        </p:nvCxnSpPr>
        <p:spPr>
          <a:xfrm rot="16200000" flipH="1">
            <a:off x="4906670" y="3067560"/>
            <a:ext cx="144016" cy="27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Rectangle 96"/>
          <p:cNvSpPr/>
          <p:nvPr/>
        </p:nvSpPr>
        <p:spPr>
          <a:xfrm>
            <a:off x="4287047" y="2987660"/>
            <a:ext cx="782587" cy="461665"/>
          </a:xfrm>
          <a:prstGeom prst="rect">
            <a:avLst/>
          </a:prstGeom>
        </p:spPr>
        <p:txBody>
          <a:bodyPr wrap="none">
            <a:spAutoFit/>
          </a:bodyPr>
          <a:lstStyle/>
          <a:p>
            <a:pPr algn="ctr"/>
            <a:r>
              <a:rPr lang="fr-FR" sz="1200" dirty="0" err="1" smtClean="0"/>
              <a:t>Remote</a:t>
            </a:r>
            <a:endParaRPr lang="fr-FR" sz="1200" dirty="0" smtClean="0"/>
          </a:p>
          <a:p>
            <a:pPr algn="ctr"/>
            <a:r>
              <a:rPr lang="fr-FR" sz="1200" dirty="0" smtClean="0"/>
              <a:t>Interface</a:t>
            </a:r>
          </a:p>
        </p:txBody>
      </p:sp>
      <p:sp>
        <p:nvSpPr>
          <p:cNvPr id="98" name="Espace réservé du contenu 97"/>
          <p:cNvSpPr>
            <a:spLocks noGrp="1"/>
          </p:cNvSpPr>
          <p:nvPr>
            <p:ph idx="1"/>
          </p:nvPr>
        </p:nvSpPr>
        <p:spPr>
          <a:xfrm>
            <a:off x="445884" y="4725144"/>
            <a:ext cx="6840760" cy="1944216"/>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marL="533400" indent="-533400">
              <a:lnSpc>
                <a:spcPct val="90000"/>
              </a:lnSpc>
              <a:buNone/>
            </a:pPr>
            <a:r>
              <a:rPr lang="fr-FR" sz="2000" dirty="0" smtClean="0"/>
              <a:t>Exemple : transfert d'un  compte bancaire vers un autre : </a:t>
            </a:r>
          </a:p>
          <a:p>
            <a:pPr marL="180975" lvl="1" indent="-95250">
              <a:lnSpc>
                <a:spcPct val="90000"/>
              </a:lnSpc>
            </a:pPr>
            <a:r>
              <a:rPr lang="fr-FR" sz="2000" dirty="0" smtClean="0"/>
              <a:t>transfert(Compte c1, Compte c2, long montant)</a:t>
            </a:r>
          </a:p>
          <a:p>
            <a:pPr marL="361950" lvl="2" indent="-95250">
              <a:lnSpc>
                <a:spcPct val="90000"/>
              </a:lnSpc>
              <a:buFont typeface="Wingdings" pitchFamily="2" charset="2"/>
              <a:buAutoNum type="arabicPeriod"/>
            </a:pPr>
            <a:r>
              <a:rPr lang="fr-FR" sz="1600" dirty="0" smtClean="0"/>
              <a:t>Appeler l'API de sécurité qui fait une vérification de sécurité,</a:t>
            </a:r>
          </a:p>
          <a:p>
            <a:pPr marL="361950" lvl="2" indent="-95250">
              <a:lnSpc>
                <a:spcPct val="90000"/>
              </a:lnSpc>
              <a:buFont typeface="Wingdings" pitchFamily="2" charset="2"/>
              <a:buAutoNum type="arabicPeriod"/>
            </a:pPr>
            <a:r>
              <a:rPr lang="fr-FR" sz="1600" dirty="0" smtClean="0"/>
              <a:t>Appeler l'API de transaction pour démarrer une transaction,</a:t>
            </a:r>
          </a:p>
          <a:p>
            <a:pPr marL="361950" lvl="2" indent="-95250">
              <a:lnSpc>
                <a:spcPct val="90000"/>
              </a:lnSpc>
              <a:buFont typeface="Wingdings" pitchFamily="2" charset="2"/>
              <a:buAutoNum type="arabicPeriod"/>
            </a:pPr>
            <a:r>
              <a:rPr lang="fr-FR" sz="1600" dirty="0" smtClean="0"/>
              <a:t>Appeler l'API de SGBD pour lire des lignes dans des tables d'une BD,</a:t>
            </a:r>
          </a:p>
          <a:p>
            <a:pPr marL="361950" lvl="2" indent="-95250">
              <a:lnSpc>
                <a:spcPct val="90000"/>
              </a:lnSpc>
              <a:buFont typeface="Wingdings" pitchFamily="2" charset="2"/>
              <a:buAutoNum type="arabicPeriod"/>
            </a:pPr>
            <a:r>
              <a:rPr lang="fr-FR" sz="1600" dirty="0" smtClean="0"/>
              <a:t>Faire le calcul : enlever de l'argent d'un compte pour le mettre dans l'autre</a:t>
            </a:r>
          </a:p>
          <a:p>
            <a:pPr marL="361950" lvl="2" indent="-95250">
              <a:lnSpc>
                <a:spcPct val="90000"/>
              </a:lnSpc>
              <a:buFont typeface="Wingdings" pitchFamily="2" charset="2"/>
              <a:buAutoNum type="arabicPeriod"/>
            </a:pPr>
            <a:r>
              <a:rPr lang="fr-FR" sz="1600" dirty="0" smtClean="0"/>
              <a:t>Appeler l'API de SGBD pour mettre à jour les lignes dans les tables,</a:t>
            </a:r>
          </a:p>
          <a:p>
            <a:pPr marL="361950" lvl="2" indent="-95250">
              <a:lnSpc>
                <a:spcPct val="90000"/>
              </a:lnSpc>
              <a:buFont typeface="Wingdings" pitchFamily="2" charset="2"/>
              <a:buAutoNum type="arabicPeriod"/>
            </a:pPr>
            <a:r>
              <a:rPr lang="fr-FR" sz="1600" dirty="0" smtClean="0"/>
              <a:t>Appeler l'API de transaction pour terminer la transaction.</a:t>
            </a:r>
          </a:p>
        </p:txBody>
      </p:sp>
    </p:spTree>
    <p:extLst>
      <p:ext uri="{BB962C8B-B14F-4D97-AF65-F5344CB8AC3E}">
        <p14:creationId xmlns="" xmlns:p14="http://schemas.microsoft.com/office/powerpoint/2010/main" val="5365240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re 27"/>
          <p:cNvSpPr>
            <a:spLocks noGrp="1"/>
          </p:cNvSpPr>
          <p:nvPr>
            <p:ph type="title"/>
          </p:nvPr>
        </p:nvSpPr>
        <p:spPr/>
        <p:txBody>
          <a:bodyPr>
            <a:normAutofit/>
          </a:bodyPr>
          <a:lstStyle/>
          <a:p>
            <a:r>
              <a:rPr lang="fr-FR" dirty="0" smtClean="0"/>
              <a:t>Les objets distribués</a:t>
            </a:r>
            <a:r>
              <a:rPr lang="fr-FR" sz="3600" dirty="0" smtClean="0"/>
              <a:t/>
            </a:r>
            <a:br>
              <a:rPr lang="fr-FR" sz="3600" dirty="0" smtClean="0"/>
            </a:br>
            <a:r>
              <a:rPr lang="fr-FR" sz="2400" dirty="0" smtClean="0"/>
              <a:t>… Middleware explicite</a:t>
            </a:r>
            <a:endParaRPr lang="fr-FR" dirty="0"/>
          </a:p>
        </p:txBody>
      </p:sp>
      <p:sp>
        <p:nvSpPr>
          <p:cNvPr id="2" name="Espace réservé du numéro de diapositive 1"/>
          <p:cNvSpPr>
            <a:spLocks noGrp="1"/>
          </p:cNvSpPr>
          <p:nvPr>
            <p:ph type="sldNum" sz="quarter" idx="4294967295"/>
          </p:nvPr>
        </p:nvSpPr>
        <p:spPr>
          <a:xfrm>
            <a:off x="8174736" y="2272"/>
            <a:ext cx="762000" cy="365760"/>
          </a:xfrm>
          <a:prstGeom prst="rect">
            <a:avLst/>
          </a:prstGeom>
        </p:spPr>
        <p:txBody>
          <a:bodyPr/>
          <a:lstStyle/>
          <a:p>
            <a:fld id="{EA7C8D44-3667-46F6-9772-CC52308E2A7F}" type="slidenum">
              <a:rPr kumimoji="0" lang="en-US" smtClean="0"/>
              <a:pPr/>
              <a:t>29</a:t>
            </a:fld>
            <a:endParaRPr kumimoji="0" lang="en-US"/>
          </a:p>
        </p:txBody>
      </p:sp>
      <p:cxnSp>
        <p:nvCxnSpPr>
          <p:cNvPr id="5" name="Connecteur en angle 4"/>
          <p:cNvCxnSpPr>
            <a:stCxn id="20" idx="2"/>
            <a:endCxn id="10" idx="2"/>
          </p:cNvCxnSpPr>
          <p:nvPr/>
        </p:nvCxnSpPr>
        <p:spPr>
          <a:xfrm rot="16200000" flipH="1">
            <a:off x="1550344" y="5550555"/>
            <a:ext cx="684076" cy="905461"/>
          </a:xfrm>
          <a:prstGeom prst="bentConnector2">
            <a:avLst/>
          </a:prstGeom>
          <a:ln w="38100">
            <a:solidFill>
              <a:schemeClr val="accent3">
                <a:lumMod val="75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Nuage 9"/>
          <p:cNvSpPr/>
          <p:nvPr/>
        </p:nvSpPr>
        <p:spPr>
          <a:xfrm>
            <a:off x="2339752" y="5949280"/>
            <a:ext cx="1728192" cy="792088"/>
          </a:xfrm>
          <a:prstGeom prst="cloud">
            <a:avLst/>
          </a:prstGeom>
          <a:solidFill>
            <a:srgbClr val="CC99FF"/>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Internet</a:t>
            </a:r>
          </a:p>
        </p:txBody>
      </p:sp>
      <p:sp>
        <p:nvSpPr>
          <p:cNvPr id="11" name="Rectangle 10"/>
          <p:cNvSpPr/>
          <p:nvPr/>
        </p:nvSpPr>
        <p:spPr>
          <a:xfrm>
            <a:off x="1259632" y="6361583"/>
            <a:ext cx="1224136" cy="307777"/>
          </a:xfrm>
          <a:prstGeom prst="rect">
            <a:avLst/>
          </a:prstGeom>
        </p:spPr>
        <p:txBody>
          <a:bodyPr wrap="square">
            <a:spAutoFit/>
          </a:bodyPr>
          <a:lstStyle/>
          <a:p>
            <a:r>
              <a:rPr lang="fr-FR" sz="1400" i="1" dirty="0" smtClean="0"/>
              <a:t>RMI/IIOP</a:t>
            </a:r>
            <a:endParaRPr lang="fr-FR" sz="1400" i="1" dirty="0"/>
          </a:p>
        </p:txBody>
      </p:sp>
      <p:cxnSp>
        <p:nvCxnSpPr>
          <p:cNvPr id="16" name="Connecteur en angle 15"/>
          <p:cNvCxnSpPr>
            <a:stCxn id="10" idx="0"/>
          </p:cNvCxnSpPr>
          <p:nvPr/>
        </p:nvCxnSpPr>
        <p:spPr>
          <a:xfrm flipV="1">
            <a:off x="4066504" y="5661248"/>
            <a:ext cx="1009552" cy="684076"/>
          </a:xfrm>
          <a:prstGeom prst="bentConnector3">
            <a:avLst>
              <a:gd name="adj1" fmla="val 99500"/>
            </a:avLst>
          </a:prstGeom>
          <a:ln w="38100">
            <a:solidFill>
              <a:schemeClr val="accent3">
                <a:lumMod val="75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79512" y="1700808"/>
            <a:ext cx="2520280" cy="396044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21" name="ZoneTexte 20"/>
          <p:cNvSpPr txBox="1"/>
          <p:nvPr/>
        </p:nvSpPr>
        <p:spPr>
          <a:xfrm>
            <a:off x="179512" y="1700808"/>
            <a:ext cx="1693092" cy="369332"/>
          </a:xfrm>
          <a:prstGeom prst="rect">
            <a:avLst/>
          </a:prstGeom>
          <a:noFill/>
        </p:spPr>
        <p:txBody>
          <a:bodyPr wrap="none" rtlCol="0">
            <a:spAutoFit/>
          </a:bodyPr>
          <a:lstStyle/>
          <a:p>
            <a:r>
              <a:rPr lang="fr-FR" dirty="0" smtClean="0"/>
              <a:t>Machine client</a:t>
            </a:r>
            <a:endParaRPr lang="fr-FR" dirty="0"/>
          </a:p>
        </p:txBody>
      </p:sp>
      <p:sp>
        <p:nvSpPr>
          <p:cNvPr id="22" name="ZoneTexte 21"/>
          <p:cNvSpPr txBox="1"/>
          <p:nvPr/>
        </p:nvSpPr>
        <p:spPr>
          <a:xfrm>
            <a:off x="640375" y="4869160"/>
            <a:ext cx="16273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dirty="0" smtClean="0"/>
              <a:t>IIOP </a:t>
            </a:r>
            <a:r>
              <a:rPr lang="fr-FR" dirty="0" err="1" smtClean="0"/>
              <a:t>Runtime</a:t>
            </a:r>
            <a:endParaRPr lang="fr-FR" dirty="0" smtClean="0"/>
          </a:p>
        </p:txBody>
      </p:sp>
      <p:sp>
        <p:nvSpPr>
          <p:cNvPr id="23" name="ZoneTexte 22"/>
          <p:cNvSpPr txBox="1"/>
          <p:nvPr/>
        </p:nvSpPr>
        <p:spPr>
          <a:xfrm>
            <a:off x="633986" y="5229200"/>
            <a:ext cx="163067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smtClean="0"/>
              <a:t>JVM</a:t>
            </a:r>
          </a:p>
        </p:txBody>
      </p:sp>
      <p:sp>
        <p:nvSpPr>
          <p:cNvPr id="24" name="Ellipse 23"/>
          <p:cNvSpPr/>
          <p:nvPr/>
        </p:nvSpPr>
        <p:spPr>
          <a:xfrm>
            <a:off x="702411" y="3642601"/>
            <a:ext cx="1512168" cy="79208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800" b="1" i="1" dirty="0" smtClean="0"/>
              <a:t>stub</a:t>
            </a:r>
            <a:endParaRPr lang="fr-FR" sz="1400" b="1" i="1" dirty="0" smtClean="0"/>
          </a:p>
        </p:txBody>
      </p:sp>
      <p:sp>
        <p:nvSpPr>
          <p:cNvPr id="25" name="Rectangle 24"/>
          <p:cNvSpPr/>
          <p:nvPr/>
        </p:nvSpPr>
        <p:spPr>
          <a:xfrm>
            <a:off x="814528" y="2276872"/>
            <a:ext cx="1296144" cy="648072"/>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dirty="0" smtClean="0"/>
              <a:t>Client</a:t>
            </a:r>
            <a:endParaRPr lang="fr-FR" dirty="0"/>
          </a:p>
        </p:txBody>
      </p:sp>
      <p:cxnSp>
        <p:nvCxnSpPr>
          <p:cNvPr id="27" name="Connecteur droit avec flèche 26"/>
          <p:cNvCxnSpPr>
            <a:stCxn id="25" idx="2"/>
            <a:endCxn id="85" idx="0"/>
          </p:cNvCxnSpPr>
          <p:nvPr/>
        </p:nvCxnSpPr>
        <p:spPr>
          <a:xfrm rot="5400000">
            <a:off x="1210278" y="3176678"/>
            <a:ext cx="504056" cy="589"/>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24" idx="4"/>
            <a:endCxn id="22" idx="0"/>
          </p:cNvCxnSpPr>
          <p:nvPr/>
        </p:nvCxnSpPr>
        <p:spPr>
          <a:xfrm rot="5400000">
            <a:off x="1239043" y="4649707"/>
            <a:ext cx="434471" cy="4435"/>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3707904" y="1700808"/>
            <a:ext cx="5328592" cy="396044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31" name="ZoneTexte 30"/>
          <p:cNvSpPr txBox="1"/>
          <p:nvPr/>
        </p:nvSpPr>
        <p:spPr>
          <a:xfrm>
            <a:off x="3707904" y="1700808"/>
            <a:ext cx="1888659" cy="369332"/>
          </a:xfrm>
          <a:prstGeom prst="rect">
            <a:avLst/>
          </a:prstGeom>
          <a:noFill/>
        </p:spPr>
        <p:txBody>
          <a:bodyPr wrap="none" rtlCol="0">
            <a:spAutoFit/>
          </a:bodyPr>
          <a:lstStyle/>
          <a:p>
            <a:r>
              <a:rPr lang="fr-FR" dirty="0" smtClean="0"/>
              <a:t>Machine serveur</a:t>
            </a:r>
            <a:endParaRPr lang="fr-FR" dirty="0"/>
          </a:p>
        </p:txBody>
      </p:sp>
      <p:sp>
        <p:nvSpPr>
          <p:cNvPr id="32" name="ZoneTexte 31"/>
          <p:cNvSpPr txBox="1"/>
          <p:nvPr/>
        </p:nvSpPr>
        <p:spPr>
          <a:xfrm>
            <a:off x="4168767" y="4869160"/>
            <a:ext cx="16273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dirty="0" smtClean="0"/>
              <a:t>IIOP </a:t>
            </a:r>
            <a:r>
              <a:rPr lang="fr-FR" dirty="0" err="1" smtClean="0"/>
              <a:t>Runtime</a:t>
            </a:r>
            <a:endParaRPr lang="fr-FR" dirty="0" smtClean="0"/>
          </a:p>
        </p:txBody>
      </p:sp>
      <p:sp>
        <p:nvSpPr>
          <p:cNvPr id="33" name="ZoneTexte 32"/>
          <p:cNvSpPr txBox="1"/>
          <p:nvPr/>
        </p:nvSpPr>
        <p:spPr>
          <a:xfrm>
            <a:off x="4162378" y="5229200"/>
            <a:ext cx="163067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smtClean="0"/>
              <a:t>JVM</a:t>
            </a:r>
          </a:p>
        </p:txBody>
      </p:sp>
      <p:sp>
        <p:nvSpPr>
          <p:cNvPr id="34" name="Ellipse 33"/>
          <p:cNvSpPr/>
          <p:nvPr/>
        </p:nvSpPr>
        <p:spPr>
          <a:xfrm>
            <a:off x="4177638" y="3642601"/>
            <a:ext cx="1618498" cy="79208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800" b="1" i="1" smtClean="0"/>
              <a:t>tie</a:t>
            </a:r>
            <a:endParaRPr lang="fr-FR" sz="1400" b="1" i="1" dirty="0" smtClean="0"/>
          </a:p>
        </p:txBody>
      </p:sp>
      <p:sp>
        <p:nvSpPr>
          <p:cNvPr id="35" name="Rectangle 34"/>
          <p:cNvSpPr/>
          <p:nvPr/>
        </p:nvSpPr>
        <p:spPr>
          <a:xfrm>
            <a:off x="4329207" y="2276872"/>
            <a:ext cx="1296144" cy="720080"/>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dirty="0" smtClean="0"/>
              <a:t>Serveur</a:t>
            </a:r>
          </a:p>
          <a:p>
            <a:pPr algn="ctr"/>
            <a:r>
              <a:rPr lang="fr-FR" sz="1400" dirty="0" smtClean="0"/>
              <a:t>= Objet distribué</a:t>
            </a:r>
            <a:endParaRPr lang="fr-FR" sz="1400" dirty="0"/>
          </a:p>
        </p:txBody>
      </p:sp>
      <p:cxnSp>
        <p:nvCxnSpPr>
          <p:cNvPr id="36" name="Connecteur droit avec flèche 35"/>
          <p:cNvCxnSpPr>
            <a:stCxn id="92" idx="4"/>
            <a:endCxn id="34" idx="0"/>
          </p:cNvCxnSpPr>
          <p:nvPr/>
        </p:nvCxnSpPr>
        <p:spPr>
          <a:xfrm>
            <a:off x="4980078" y="3212976"/>
            <a:ext cx="6809" cy="429625"/>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Connecteur droit avec flèche 36"/>
          <p:cNvCxnSpPr>
            <a:stCxn id="34" idx="4"/>
            <a:endCxn id="32" idx="0"/>
          </p:cNvCxnSpPr>
          <p:nvPr/>
        </p:nvCxnSpPr>
        <p:spPr>
          <a:xfrm flipH="1">
            <a:off x="4982452" y="4434689"/>
            <a:ext cx="4435" cy="434471"/>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Connecteur droit avec flèche 41"/>
          <p:cNvCxnSpPr>
            <a:stCxn id="24" idx="6"/>
            <a:endCxn id="34" idx="2"/>
          </p:cNvCxnSpPr>
          <p:nvPr/>
        </p:nvCxnSpPr>
        <p:spPr>
          <a:xfrm>
            <a:off x="2214579" y="4038645"/>
            <a:ext cx="1963059" cy="0"/>
          </a:xfrm>
          <a:prstGeom prst="straightConnector1">
            <a:avLst/>
          </a:prstGeom>
          <a:ln>
            <a:solidFill>
              <a:schemeClr val="tx1"/>
            </a:solidFill>
            <a:prstDash val="lgDashDot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3" name="ZoneTexte 42"/>
          <p:cNvSpPr txBox="1"/>
          <p:nvPr/>
        </p:nvSpPr>
        <p:spPr>
          <a:xfrm>
            <a:off x="3230142" y="3789040"/>
            <a:ext cx="333746" cy="369332"/>
          </a:xfrm>
          <a:prstGeom prst="rect">
            <a:avLst/>
          </a:prstGeom>
          <a:noFill/>
        </p:spPr>
        <p:txBody>
          <a:bodyPr wrap="none" rtlCol="0">
            <a:spAutoFit/>
          </a:bodyPr>
          <a:lstStyle/>
          <a:p>
            <a:r>
              <a:rPr lang="fr-FR" dirty="0" smtClean="0"/>
              <a:t>~</a:t>
            </a:r>
            <a:endParaRPr lang="fr-FR" dirty="0"/>
          </a:p>
        </p:txBody>
      </p:sp>
      <p:sp>
        <p:nvSpPr>
          <p:cNvPr id="44" name="ZoneTexte 43"/>
          <p:cNvSpPr txBox="1"/>
          <p:nvPr/>
        </p:nvSpPr>
        <p:spPr>
          <a:xfrm>
            <a:off x="3235747" y="3727665"/>
            <a:ext cx="333746" cy="369332"/>
          </a:xfrm>
          <a:prstGeom prst="rect">
            <a:avLst/>
          </a:prstGeom>
          <a:noFill/>
        </p:spPr>
        <p:txBody>
          <a:bodyPr wrap="none" rtlCol="0">
            <a:spAutoFit/>
          </a:bodyPr>
          <a:lstStyle/>
          <a:p>
            <a:r>
              <a:rPr lang="fr-FR" dirty="0" smtClean="0"/>
              <a:t>~</a:t>
            </a:r>
            <a:endParaRPr lang="fr-FR" dirty="0"/>
          </a:p>
        </p:txBody>
      </p:sp>
      <p:cxnSp>
        <p:nvCxnSpPr>
          <p:cNvPr id="47" name="Connecteur droit avec flèche 46"/>
          <p:cNvCxnSpPr>
            <a:stCxn id="35" idx="3"/>
            <a:endCxn id="68" idx="3"/>
          </p:cNvCxnSpPr>
          <p:nvPr/>
        </p:nvCxnSpPr>
        <p:spPr>
          <a:xfrm flipV="1">
            <a:off x="5625351" y="2518354"/>
            <a:ext cx="1708738" cy="118558"/>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7668344" y="2204864"/>
            <a:ext cx="1152128" cy="576064"/>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Service Transaction</a:t>
            </a:r>
            <a:endParaRPr lang="fr-FR" sz="1100" dirty="0"/>
          </a:p>
        </p:txBody>
      </p:sp>
      <p:sp>
        <p:nvSpPr>
          <p:cNvPr id="52" name="Rectangle 51"/>
          <p:cNvSpPr/>
          <p:nvPr/>
        </p:nvSpPr>
        <p:spPr>
          <a:xfrm>
            <a:off x="7668344" y="2852936"/>
            <a:ext cx="1152128" cy="576064"/>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Service Sécurité</a:t>
            </a:r>
            <a:endParaRPr lang="fr-FR" sz="1100" dirty="0"/>
          </a:p>
        </p:txBody>
      </p:sp>
      <p:sp>
        <p:nvSpPr>
          <p:cNvPr id="53" name="Rectangle 52"/>
          <p:cNvSpPr/>
          <p:nvPr/>
        </p:nvSpPr>
        <p:spPr>
          <a:xfrm>
            <a:off x="7668344" y="3501008"/>
            <a:ext cx="1152128" cy="648072"/>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Driver</a:t>
            </a:r>
          </a:p>
          <a:p>
            <a:pPr algn="ctr"/>
            <a:r>
              <a:rPr lang="fr-FR" sz="1400" dirty="0" smtClean="0"/>
              <a:t>Base de données</a:t>
            </a:r>
          </a:p>
        </p:txBody>
      </p:sp>
      <p:cxnSp>
        <p:nvCxnSpPr>
          <p:cNvPr id="55" name="Connecteur droit avec flèche 54"/>
          <p:cNvCxnSpPr>
            <a:stCxn id="35" idx="3"/>
            <a:endCxn id="75" idx="2"/>
          </p:cNvCxnSpPr>
          <p:nvPr/>
        </p:nvCxnSpPr>
        <p:spPr>
          <a:xfrm>
            <a:off x="5625351" y="2636912"/>
            <a:ext cx="1698193" cy="504055"/>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Connecteur droit avec flèche 57"/>
          <p:cNvCxnSpPr>
            <a:stCxn id="35" idx="3"/>
            <a:endCxn id="77" idx="3"/>
          </p:cNvCxnSpPr>
          <p:nvPr/>
        </p:nvCxnSpPr>
        <p:spPr>
          <a:xfrm>
            <a:off x="5625351" y="2636912"/>
            <a:ext cx="1716358" cy="1200446"/>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2" name="ZoneTexte 61"/>
          <p:cNvSpPr txBox="1"/>
          <p:nvPr/>
        </p:nvSpPr>
        <p:spPr>
          <a:xfrm>
            <a:off x="6986364" y="2132856"/>
            <a:ext cx="763349" cy="369332"/>
          </a:xfrm>
          <a:prstGeom prst="rect">
            <a:avLst/>
          </a:prstGeom>
          <a:noFill/>
        </p:spPr>
        <p:txBody>
          <a:bodyPr wrap="none" rtlCol="0">
            <a:spAutoFit/>
          </a:bodyPr>
          <a:lstStyle/>
          <a:p>
            <a:pPr algn="ctr"/>
            <a:r>
              <a:rPr lang="fr-FR" sz="900" dirty="0" smtClean="0"/>
              <a:t>API </a:t>
            </a:r>
          </a:p>
          <a:p>
            <a:pPr algn="ctr"/>
            <a:r>
              <a:rPr lang="fr-FR" sz="900" dirty="0" smtClean="0"/>
              <a:t>transaction</a:t>
            </a:r>
            <a:endParaRPr lang="fr-FR" sz="900" dirty="0"/>
          </a:p>
        </p:txBody>
      </p:sp>
      <p:sp>
        <p:nvSpPr>
          <p:cNvPr id="63" name="ZoneTexte 62"/>
          <p:cNvSpPr txBox="1"/>
          <p:nvPr/>
        </p:nvSpPr>
        <p:spPr>
          <a:xfrm>
            <a:off x="7065957" y="2780928"/>
            <a:ext cx="585417" cy="369332"/>
          </a:xfrm>
          <a:prstGeom prst="rect">
            <a:avLst/>
          </a:prstGeom>
          <a:noFill/>
        </p:spPr>
        <p:txBody>
          <a:bodyPr wrap="none" rtlCol="0">
            <a:spAutoFit/>
          </a:bodyPr>
          <a:lstStyle/>
          <a:p>
            <a:pPr algn="ctr"/>
            <a:r>
              <a:rPr lang="fr-FR" sz="900" dirty="0" smtClean="0"/>
              <a:t>API</a:t>
            </a:r>
          </a:p>
          <a:p>
            <a:pPr algn="ctr"/>
            <a:r>
              <a:rPr lang="fr-FR" sz="900" dirty="0" smtClean="0"/>
              <a:t>sécurité</a:t>
            </a:r>
            <a:endParaRPr lang="fr-FR" sz="900" dirty="0"/>
          </a:p>
        </p:txBody>
      </p:sp>
      <p:sp>
        <p:nvSpPr>
          <p:cNvPr id="64" name="ZoneTexte 63"/>
          <p:cNvSpPr txBox="1"/>
          <p:nvPr/>
        </p:nvSpPr>
        <p:spPr>
          <a:xfrm>
            <a:off x="6948264" y="3789040"/>
            <a:ext cx="761747" cy="369332"/>
          </a:xfrm>
          <a:prstGeom prst="rect">
            <a:avLst/>
          </a:prstGeom>
          <a:noFill/>
        </p:spPr>
        <p:txBody>
          <a:bodyPr wrap="none" rtlCol="0">
            <a:spAutoFit/>
          </a:bodyPr>
          <a:lstStyle/>
          <a:p>
            <a:pPr algn="ctr"/>
            <a:r>
              <a:rPr lang="fr-FR" sz="900" dirty="0" smtClean="0"/>
              <a:t>API Base </a:t>
            </a:r>
          </a:p>
          <a:p>
            <a:pPr algn="ctr"/>
            <a:r>
              <a:rPr lang="fr-FR" sz="900" dirty="0" smtClean="0"/>
              <a:t>de données</a:t>
            </a:r>
            <a:endParaRPr lang="fr-FR" sz="900" dirty="0"/>
          </a:p>
        </p:txBody>
      </p:sp>
      <p:sp>
        <p:nvSpPr>
          <p:cNvPr id="68" name="Ellipse 67"/>
          <p:cNvSpPr/>
          <p:nvPr/>
        </p:nvSpPr>
        <p:spPr>
          <a:xfrm>
            <a:off x="7323544" y="2456891"/>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0" name="Connecteur droit 69"/>
          <p:cNvCxnSpPr>
            <a:endCxn id="68" idx="6"/>
          </p:cNvCxnSpPr>
          <p:nvPr/>
        </p:nvCxnSpPr>
        <p:spPr>
          <a:xfrm rot="10800000">
            <a:off x="7395552" y="2492896"/>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Ellipse 74"/>
          <p:cNvSpPr/>
          <p:nvPr/>
        </p:nvSpPr>
        <p:spPr>
          <a:xfrm>
            <a:off x="7323544" y="3104963"/>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6" name="Connecteur droit 75"/>
          <p:cNvCxnSpPr>
            <a:endCxn id="75" idx="6"/>
          </p:cNvCxnSpPr>
          <p:nvPr/>
        </p:nvCxnSpPr>
        <p:spPr>
          <a:xfrm rot="10800000">
            <a:off x="7395552" y="3140968"/>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Ellipse 76"/>
          <p:cNvSpPr/>
          <p:nvPr/>
        </p:nvSpPr>
        <p:spPr>
          <a:xfrm>
            <a:off x="7331164" y="3775895"/>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8" name="Connecteur droit 77"/>
          <p:cNvCxnSpPr>
            <a:endCxn id="77" idx="6"/>
          </p:cNvCxnSpPr>
          <p:nvPr/>
        </p:nvCxnSpPr>
        <p:spPr>
          <a:xfrm rot="10800000">
            <a:off x="7403172" y="3811900"/>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Ellipse 84"/>
          <p:cNvSpPr/>
          <p:nvPr/>
        </p:nvSpPr>
        <p:spPr>
          <a:xfrm>
            <a:off x="1426007" y="3429000"/>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86" name="Connecteur droit 85"/>
          <p:cNvCxnSpPr>
            <a:stCxn id="85" idx="4"/>
            <a:endCxn id="24" idx="0"/>
          </p:cNvCxnSpPr>
          <p:nvPr/>
        </p:nvCxnSpPr>
        <p:spPr>
          <a:xfrm rot="5400000">
            <a:off x="1389457" y="3570046"/>
            <a:ext cx="141593" cy="35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Rectangle 89"/>
          <p:cNvSpPr/>
          <p:nvPr/>
        </p:nvSpPr>
        <p:spPr>
          <a:xfrm>
            <a:off x="1410071" y="3212976"/>
            <a:ext cx="782587" cy="461665"/>
          </a:xfrm>
          <a:prstGeom prst="rect">
            <a:avLst/>
          </a:prstGeom>
        </p:spPr>
        <p:txBody>
          <a:bodyPr wrap="none">
            <a:spAutoFit/>
          </a:bodyPr>
          <a:lstStyle/>
          <a:p>
            <a:pPr algn="ctr"/>
            <a:r>
              <a:rPr lang="fr-FR" sz="1200" dirty="0" err="1" smtClean="0"/>
              <a:t>Remote</a:t>
            </a:r>
            <a:endParaRPr lang="fr-FR" sz="1200" dirty="0" smtClean="0"/>
          </a:p>
          <a:p>
            <a:pPr algn="ctr"/>
            <a:r>
              <a:rPr lang="fr-FR" sz="1200" dirty="0" smtClean="0"/>
              <a:t>Interface</a:t>
            </a:r>
          </a:p>
        </p:txBody>
      </p:sp>
      <p:sp>
        <p:nvSpPr>
          <p:cNvPr id="92" name="Ellipse 91"/>
          <p:cNvSpPr/>
          <p:nvPr/>
        </p:nvSpPr>
        <p:spPr>
          <a:xfrm>
            <a:off x="4944074" y="3140968"/>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93" name="Connecteur droit 92"/>
          <p:cNvCxnSpPr>
            <a:stCxn id="35" idx="2"/>
            <a:endCxn id="92" idx="0"/>
          </p:cNvCxnSpPr>
          <p:nvPr/>
        </p:nvCxnSpPr>
        <p:spPr>
          <a:xfrm rot="16200000" flipH="1">
            <a:off x="4906670" y="3067560"/>
            <a:ext cx="144016" cy="27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Rectangle 96"/>
          <p:cNvSpPr/>
          <p:nvPr/>
        </p:nvSpPr>
        <p:spPr>
          <a:xfrm>
            <a:off x="4287047" y="2987660"/>
            <a:ext cx="782587" cy="461665"/>
          </a:xfrm>
          <a:prstGeom prst="rect">
            <a:avLst/>
          </a:prstGeom>
        </p:spPr>
        <p:txBody>
          <a:bodyPr wrap="none">
            <a:spAutoFit/>
          </a:bodyPr>
          <a:lstStyle/>
          <a:p>
            <a:pPr algn="ctr"/>
            <a:r>
              <a:rPr lang="fr-FR" sz="1200" dirty="0" err="1" smtClean="0"/>
              <a:t>Remote</a:t>
            </a:r>
            <a:endParaRPr lang="fr-FR" sz="1200" dirty="0" smtClean="0"/>
          </a:p>
          <a:p>
            <a:pPr algn="ctr"/>
            <a:r>
              <a:rPr lang="fr-FR" sz="1200" dirty="0" smtClean="0"/>
              <a:t>Interface</a:t>
            </a:r>
          </a:p>
        </p:txBody>
      </p:sp>
      <p:sp>
        <p:nvSpPr>
          <p:cNvPr id="49" name="Espace réservé du contenu 97"/>
          <p:cNvSpPr txBox="1">
            <a:spLocks/>
          </p:cNvSpPr>
          <p:nvPr/>
        </p:nvSpPr>
        <p:spPr bwMode="auto">
          <a:xfrm>
            <a:off x="445884" y="4725144"/>
            <a:ext cx="6840760" cy="1944216"/>
          </a:xfrm>
          <a:prstGeom prst="rect">
            <a:avLst/>
          </a:prstGeom>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normAutofit fontScale="92500" lnSpcReduction="20000"/>
          </a:bodyPr>
          <a:lstStyle/>
          <a:p>
            <a:pPr marL="533400" marR="0" lvl="0" indent="-533400" algn="l" defTabSz="914400" rtl="0" eaLnBrk="0" fontAlgn="base" latinLnBrk="0" hangingPunct="0">
              <a:lnSpc>
                <a:spcPct val="90000"/>
              </a:lnSpc>
              <a:spcBef>
                <a:spcPct val="60000"/>
              </a:spcBef>
              <a:spcAft>
                <a:spcPct val="0"/>
              </a:spcAft>
              <a:buClr>
                <a:srgbClr val="00558C"/>
              </a:buClr>
              <a:buSzPct val="80000"/>
              <a:buFont typeface="Wingdings" pitchFamily="2" charset="2"/>
              <a:buNone/>
              <a:tabLst/>
              <a:defRPr/>
            </a:pPr>
            <a:r>
              <a:rPr kumimoji="0" lang="fr-FR" sz="2000" b="0" i="0" u="none" strike="noStrike" kern="0" cap="none" spc="0" normalizeH="0" baseline="0" noProof="0" smtClean="0">
                <a:ln>
                  <a:noFill/>
                </a:ln>
                <a:solidFill>
                  <a:schemeClr val="dk1"/>
                </a:solidFill>
                <a:effectLst/>
                <a:uLnTx/>
                <a:uFillTx/>
                <a:latin typeface="+mn-lt"/>
                <a:ea typeface="+mn-ea"/>
                <a:cs typeface="+mn-cs"/>
              </a:rPr>
              <a:t>Exemple : transfert d'un  compte bancaire vers un autre : </a:t>
            </a:r>
          </a:p>
          <a:p>
            <a:pPr marL="180975" marR="0" lvl="1" indent="-95250" algn="l" defTabSz="914400" rtl="0" eaLnBrk="0" fontAlgn="base" latinLnBrk="0" hangingPunct="0">
              <a:lnSpc>
                <a:spcPct val="90000"/>
              </a:lnSpc>
              <a:spcBef>
                <a:spcPct val="20000"/>
              </a:spcBef>
              <a:spcAft>
                <a:spcPct val="0"/>
              </a:spcAft>
              <a:buClr>
                <a:srgbClr val="93B2D1"/>
              </a:buClr>
              <a:buSzPct val="80000"/>
              <a:buFont typeface="Wingdings" pitchFamily="2" charset="2"/>
              <a:buChar char="n"/>
              <a:tabLst/>
              <a:defRPr/>
            </a:pPr>
            <a:r>
              <a:rPr kumimoji="0" lang="fr-FR" sz="2000" b="0" i="0" u="none" strike="noStrike" kern="0" cap="none" spc="0" normalizeH="0" baseline="0" noProof="0" smtClean="0">
                <a:ln>
                  <a:noFill/>
                </a:ln>
                <a:solidFill>
                  <a:schemeClr val="dk1"/>
                </a:solidFill>
                <a:effectLst/>
                <a:uLnTx/>
                <a:uFillTx/>
                <a:latin typeface="+mn-lt"/>
                <a:ea typeface="+mn-ea"/>
                <a:cs typeface="+mn-cs"/>
              </a:rPr>
              <a:t>transfert(Compte c1, Compte c2, long montant)</a:t>
            </a:r>
          </a:p>
          <a:p>
            <a:pPr marL="361950" marR="0" lvl="2" indent="-95250" algn="l" defTabSz="914400" rtl="0" eaLnBrk="0" fontAlgn="base" latinLnBrk="0" hangingPunct="0">
              <a:lnSpc>
                <a:spcPct val="90000"/>
              </a:lnSpc>
              <a:spcBef>
                <a:spcPct val="20000"/>
              </a:spcBef>
              <a:spcAft>
                <a:spcPct val="0"/>
              </a:spcAft>
              <a:buClr>
                <a:schemeClr val="accent1"/>
              </a:buClr>
              <a:buSzPct val="80000"/>
              <a:buFont typeface="Wingdings" pitchFamily="2" charset="2"/>
              <a:buAutoNum type="arabicPeriod"/>
              <a:tabLst/>
              <a:defRPr/>
            </a:pPr>
            <a:r>
              <a:rPr kumimoji="0" lang="fr-FR" sz="1600" b="0" i="0" u="none" strike="noStrike" kern="0" cap="none" spc="0" normalizeH="0" baseline="0" noProof="0" smtClean="0">
                <a:ln>
                  <a:noFill/>
                </a:ln>
                <a:solidFill>
                  <a:schemeClr val="dk1"/>
                </a:solidFill>
                <a:effectLst/>
                <a:uLnTx/>
                <a:uFillTx/>
                <a:latin typeface="+mn-lt"/>
                <a:ea typeface="+mn-ea"/>
                <a:cs typeface="+mn-cs"/>
              </a:rPr>
              <a:t>Appeler l'API de sécurité qui fait une vérification de sécurité,</a:t>
            </a:r>
          </a:p>
          <a:p>
            <a:pPr marL="361950" marR="0" lvl="2" indent="-95250" algn="l" defTabSz="914400" rtl="0" eaLnBrk="0" fontAlgn="base" latinLnBrk="0" hangingPunct="0">
              <a:lnSpc>
                <a:spcPct val="90000"/>
              </a:lnSpc>
              <a:spcBef>
                <a:spcPct val="20000"/>
              </a:spcBef>
              <a:spcAft>
                <a:spcPct val="0"/>
              </a:spcAft>
              <a:buClr>
                <a:schemeClr val="accent1"/>
              </a:buClr>
              <a:buSzPct val="80000"/>
              <a:buFont typeface="Wingdings" pitchFamily="2" charset="2"/>
              <a:buAutoNum type="arabicPeriod"/>
              <a:tabLst/>
              <a:defRPr/>
            </a:pPr>
            <a:r>
              <a:rPr kumimoji="0" lang="fr-FR" sz="1600" b="0" i="0" u="none" strike="noStrike" kern="0" cap="none" spc="0" normalizeH="0" baseline="0" noProof="0" smtClean="0">
                <a:ln>
                  <a:noFill/>
                </a:ln>
                <a:solidFill>
                  <a:schemeClr val="dk1"/>
                </a:solidFill>
                <a:effectLst/>
                <a:uLnTx/>
                <a:uFillTx/>
                <a:latin typeface="+mn-lt"/>
                <a:ea typeface="+mn-ea"/>
                <a:cs typeface="+mn-cs"/>
              </a:rPr>
              <a:t>Appeler l'API de transaction pour démarrer une transaction,</a:t>
            </a:r>
          </a:p>
          <a:p>
            <a:pPr marL="361950" marR="0" lvl="2" indent="-95250" algn="l" defTabSz="914400" rtl="0" eaLnBrk="0" fontAlgn="base" latinLnBrk="0" hangingPunct="0">
              <a:lnSpc>
                <a:spcPct val="90000"/>
              </a:lnSpc>
              <a:spcBef>
                <a:spcPct val="20000"/>
              </a:spcBef>
              <a:spcAft>
                <a:spcPct val="0"/>
              </a:spcAft>
              <a:buClr>
                <a:schemeClr val="accent1"/>
              </a:buClr>
              <a:buSzPct val="80000"/>
              <a:buFont typeface="Wingdings" pitchFamily="2" charset="2"/>
              <a:buAutoNum type="arabicPeriod"/>
              <a:tabLst/>
              <a:defRPr/>
            </a:pPr>
            <a:r>
              <a:rPr kumimoji="0" lang="fr-FR" sz="1600" b="0" i="0" u="none" strike="noStrike" kern="0" cap="none" spc="0" normalizeH="0" baseline="0" noProof="0" smtClean="0">
                <a:ln>
                  <a:noFill/>
                </a:ln>
                <a:solidFill>
                  <a:schemeClr val="dk1"/>
                </a:solidFill>
                <a:effectLst/>
                <a:uLnTx/>
                <a:uFillTx/>
                <a:latin typeface="+mn-lt"/>
                <a:ea typeface="+mn-ea"/>
                <a:cs typeface="+mn-cs"/>
              </a:rPr>
              <a:t>Appeler l'API de SGBD pour lire des lignes dans des tables d'une BD,</a:t>
            </a:r>
          </a:p>
          <a:p>
            <a:pPr marL="361950" marR="0" lvl="2" indent="-95250" algn="l" defTabSz="914400" rtl="0" eaLnBrk="0" fontAlgn="base" latinLnBrk="0" hangingPunct="0">
              <a:lnSpc>
                <a:spcPct val="90000"/>
              </a:lnSpc>
              <a:spcBef>
                <a:spcPct val="20000"/>
              </a:spcBef>
              <a:spcAft>
                <a:spcPct val="0"/>
              </a:spcAft>
              <a:buClr>
                <a:schemeClr val="accent1"/>
              </a:buClr>
              <a:buSzPct val="80000"/>
              <a:buFont typeface="Wingdings" pitchFamily="2" charset="2"/>
              <a:buAutoNum type="arabicPeriod"/>
              <a:tabLst/>
              <a:defRPr/>
            </a:pPr>
            <a:r>
              <a:rPr kumimoji="0" lang="fr-FR" sz="1600" b="0" i="0" u="none" strike="noStrike" kern="0" cap="none" spc="0" normalizeH="0" baseline="0" noProof="0" smtClean="0">
                <a:ln>
                  <a:noFill/>
                </a:ln>
                <a:solidFill>
                  <a:schemeClr val="dk1"/>
                </a:solidFill>
                <a:effectLst/>
                <a:uLnTx/>
                <a:uFillTx/>
                <a:latin typeface="+mn-lt"/>
                <a:ea typeface="+mn-ea"/>
                <a:cs typeface="+mn-cs"/>
              </a:rPr>
              <a:t>Faire le calcul : enlever de l'argent d'un compte pour le mettre dans l'autre</a:t>
            </a:r>
          </a:p>
          <a:p>
            <a:pPr marL="361950" marR="0" lvl="2" indent="-95250" algn="l" defTabSz="914400" rtl="0" eaLnBrk="0" fontAlgn="base" latinLnBrk="0" hangingPunct="0">
              <a:lnSpc>
                <a:spcPct val="90000"/>
              </a:lnSpc>
              <a:spcBef>
                <a:spcPct val="20000"/>
              </a:spcBef>
              <a:spcAft>
                <a:spcPct val="0"/>
              </a:spcAft>
              <a:buClr>
                <a:schemeClr val="accent1"/>
              </a:buClr>
              <a:buSzPct val="80000"/>
              <a:buFont typeface="Wingdings" pitchFamily="2" charset="2"/>
              <a:buAutoNum type="arabicPeriod"/>
              <a:tabLst/>
              <a:defRPr/>
            </a:pPr>
            <a:r>
              <a:rPr kumimoji="0" lang="fr-FR" sz="1600" b="0" i="0" u="none" strike="noStrike" kern="0" cap="none" spc="0" normalizeH="0" baseline="0" noProof="0" smtClean="0">
                <a:ln>
                  <a:noFill/>
                </a:ln>
                <a:solidFill>
                  <a:schemeClr val="dk1"/>
                </a:solidFill>
                <a:effectLst/>
                <a:uLnTx/>
                <a:uFillTx/>
                <a:latin typeface="+mn-lt"/>
                <a:ea typeface="+mn-ea"/>
                <a:cs typeface="+mn-cs"/>
              </a:rPr>
              <a:t>Appeler l'API de SGBD pour mettre à jour les lignes dans les tables,</a:t>
            </a:r>
          </a:p>
          <a:p>
            <a:pPr marL="361950" marR="0" lvl="2" indent="-95250" algn="l" defTabSz="914400" rtl="0" eaLnBrk="0" fontAlgn="base" latinLnBrk="0" hangingPunct="0">
              <a:lnSpc>
                <a:spcPct val="90000"/>
              </a:lnSpc>
              <a:spcBef>
                <a:spcPct val="20000"/>
              </a:spcBef>
              <a:spcAft>
                <a:spcPct val="0"/>
              </a:spcAft>
              <a:buClr>
                <a:schemeClr val="accent1"/>
              </a:buClr>
              <a:buSzPct val="80000"/>
              <a:buFont typeface="Wingdings" pitchFamily="2" charset="2"/>
              <a:buAutoNum type="arabicPeriod"/>
              <a:tabLst/>
              <a:defRPr/>
            </a:pPr>
            <a:r>
              <a:rPr kumimoji="0" lang="fr-FR" sz="1600" b="0" i="0" u="none" strike="noStrike" kern="0" cap="none" spc="0" normalizeH="0" baseline="0" noProof="0" smtClean="0">
                <a:ln>
                  <a:noFill/>
                </a:ln>
                <a:solidFill>
                  <a:schemeClr val="dk1"/>
                </a:solidFill>
                <a:effectLst/>
                <a:uLnTx/>
                <a:uFillTx/>
                <a:latin typeface="+mn-lt"/>
                <a:ea typeface="+mn-ea"/>
                <a:cs typeface="+mn-cs"/>
              </a:rPr>
              <a:t>Appeler l'API de transaction pour terminer la transaction.</a:t>
            </a:r>
            <a:endParaRPr kumimoji="0" lang="fr-FR" sz="1600" b="0" i="0" u="none" strike="noStrike" kern="0" cap="none" spc="0" normalizeH="0" baseline="0" noProof="0" dirty="0" smtClean="0">
              <a:ln>
                <a:noFill/>
              </a:ln>
              <a:solidFill>
                <a:schemeClr val="dk1"/>
              </a:solidFill>
              <a:effectLst/>
              <a:uLnTx/>
              <a:uFillTx/>
              <a:latin typeface="+mn-lt"/>
              <a:ea typeface="+mn-ea"/>
              <a:cs typeface="+mn-cs"/>
            </a:endParaRPr>
          </a:p>
        </p:txBody>
      </p:sp>
      <p:sp>
        <p:nvSpPr>
          <p:cNvPr id="98" name="Espace réservé du contenu 97"/>
          <p:cNvSpPr>
            <a:spLocks noGrp="1"/>
          </p:cNvSpPr>
          <p:nvPr>
            <p:ph idx="1"/>
          </p:nvPr>
        </p:nvSpPr>
        <p:spPr>
          <a:xfrm>
            <a:off x="1714480" y="4857760"/>
            <a:ext cx="3600400" cy="1440160"/>
          </a:xfrm>
        </p:spPr>
        <p:style>
          <a:lnRef idx="0">
            <a:schemeClr val="dk1"/>
          </a:lnRef>
          <a:fillRef idx="3">
            <a:schemeClr val="dk1"/>
          </a:fillRef>
          <a:effectRef idx="3">
            <a:schemeClr val="dk1"/>
          </a:effectRef>
          <a:fontRef idx="minor">
            <a:schemeClr val="lt1"/>
          </a:fontRef>
        </p:style>
        <p:txBody>
          <a:bodyPr>
            <a:normAutofit lnSpcReduction="10000"/>
          </a:bodyPr>
          <a:lstStyle/>
          <a:p>
            <a:r>
              <a:rPr lang="fr-FR" sz="2000" dirty="0" smtClean="0"/>
              <a:t>Difficile à écrire</a:t>
            </a:r>
          </a:p>
          <a:p>
            <a:r>
              <a:rPr lang="fr-FR" sz="2000" dirty="0" smtClean="0"/>
              <a:t>Difficile à maintenir</a:t>
            </a:r>
          </a:p>
          <a:p>
            <a:r>
              <a:rPr lang="fr-FR" sz="2000" dirty="0" smtClean="0"/>
              <a:t>Code dépendant des API </a:t>
            </a:r>
            <a:br>
              <a:rPr lang="fr-FR" sz="2000" dirty="0" smtClean="0"/>
            </a:br>
            <a:r>
              <a:rPr lang="fr-FR" sz="2000" dirty="0" smtClean="0"/>
              <a:t>du vendeur de middleware</a:t>
            </a:r>
          </a:p>
        </p:txBody>
      </p:sp>
    </p:spTree>
    <p:extLst>
      <p:ext uri="{BB962C8B-B14F-4D97-AF65-F5344CB8AC3E}">
        <p14:creationId xmlns="" xmlns:p14="http://schemas.microsoft.com/office/powerpoint/2010/main" val="1015147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re 27"/>
          <p:cNvSpPr>
            <a:spLocks noGrp="1"/>
          </p:cNvSpPr>
          <p:nvPr>
            <p:ph type="title"/>
          </p:nvPr>
        </p:nvSpPr>
        <p:spPr/>
        <p:txBody>
          <a:bodyPr>
            <a:noAutofit/>
          </a:bodyPr>
          <a:lstStyle/>
          <a:p>
            <a:r>
              <a:rPr lang="fr-FR" sz="2800" dirty="0" smtClean="0"/>
              <a:t>Les objets distribués</a:t>
            </a:r>
            <a:br>
              <a:rPr lang="fr-FR" sz="2800" dirty="0" smtClean="0"/>
            </a:br>
            <a:r>
              <a:rPr lang="fr-FR" sz="2800" dirty="0" smtClean="0"/>
              <a:t>… </a:t>
            </a:r>
            <a:r>
              <a:rPr lang="fr-FR" sz="2400" dirty="0" smtClean="0"/>
              <a:t>Middleware implicite</a:t>
            </a:r>
            <a:endParaRPr lang="fr-FR" sz="2400" dirty="0"/>
          </a:p>
        </p:txBody>
      </p:sp>
      <p:sp>
        <p:nvSpPr>
          <p:cNvPr id="2" name="Espace réservé du numéro de diapositive 1"/>
          <p:cNvSpPr>
            <a:spLocks noGrp="1"/>
          </p:cNvSpPr>
          <p:nvPr>
            <p:ph type="sldNum" sz="quarter" idx="4294967295"/>
          </p:nvPr>
        </p:nvSpPr>
        <p:spPr>
          <a:xfrm>
            <a:off x="8174736" y="2272"/>
            <a:ext cx="762000" cy="365760"/>
          </a:xfrm>
          <a:prstGeom prst="rect">
            <a:avLst/>
          </a:prstGeom>
        </p:spPr>
        <p:txBody>
          <a:bodyPr/>
          <a:lstStyle/>
          <a:p>
            <a:fld id="{EA7C8D44-3667-46F6-9772-CC52308E2A7F}" type="slidenum">
              <a:rPr kumimoji="0" lang="en-US" smtClean="0"/>
              <a:pPr/>
              <a:t>30</a:t>
            </a:fld>
            <a:endParaRPr kumimoji="0" lang="en-US"/>
          </a:p>
        </p:txBody>
      </p:sp>
      <p:cxnSp>
        <p:nvCxnSpPr>
          <p:cNvPr id="5" name="Connecteur en angle 4"/>
          <p:cNvCxnSpPr>
            <a:stCxn id="20" idx="2"/>
            <a:endCxn id="10" idx="2"/>
          </p:cNvCxnSpPr>
          <p:nvPr/>
        </p:nvCxnSpPr>
        <p:spPr>
          <a:xfrm rot="16200000" flipH="1">
            <a:off x="1550344" y="5550555"/>
            <a:ext cx="684076" cy="905461"/>
          </a:xfrm>
          <a:prstGeom prst="bentConnector2">
            <a:avLst/>
          </a:prstGeom>
          <a:ln w="38100">
            <a:solidFill>
              <a:schemeClr val="accent3">
                <a:lumMod val="75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Nuage 9"/>
          <p:cNvSpPr/>
          <p:nvPr/>
        </p:nvSpPr>
        <p:spPr>
          <a:xfrm>
            <a:off x="2339752" y="5949280"/>
            <a:ext cx="1728192" cy="792088"/>
          </a:xfrm>
          <a:prstGeom prst="cloud">
            <a:avLst/>
          </a:prstGeom>
          <a:solidFill>
            <a:srgbClr val="CC99FF"/>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Internet</a:t>
            </a:r>
          </a:p>
        </p:txBody>
      </p:sp>
      <p:sp>
        <p:nvSpPr>
          <p:cNvPr id="11" name="Rectangle 10"/>
          <p:cNvSpPr/>
          <p:nvPr/>
        </p:nvSpPr>
        <p:spPr>
          <a:xfrm>
            <a:off x="1259632" y="6361583"/>
            <a:ext cx="1224136" cy="307777"/>
          </a:xfrm>
          <a:prstGeom prst="rect">
            <a:avLst/>
          </a:prstGeom>
        </p:spPr>
        <p:txBody>
          <a:bodyPr wrap="square">
            <a:spAutoFit/>
          </a:bodyPr>
          <a:lstStyle/>
          <a:p>
            <a:r>
              <a:rPr lang="fr-FR" sz="1400" i="1" dirty="0" smtClean="0"/>
              <a:t>RMI/IIOP</a:t>
            </a:r>
            <a:endParaRPr lang="fr-FR" sz="1400" i="1" dirty="0"/>
          </a:p>
        </p:txBody>
      </p:sp>
      <p:cxnSp>
        <p:nvCxnSpPr>
          <p:cNvPr id="16" name="Connecteur en angle 15"/>
          <p:cNvCxnSpPr>
            <a:stCxn id="10" idx="0"/>
          </p:cNvCxnSpPr>
          <p:nvPr/>
        </p:nvCxnSpPr>
        <p:spPr>
          <a:xfrm flipV="1">
            <a:off x="4066504" y="5661248"/>
            <a:ext cx="1009552" cy="684076"/>
          </a:xfrm>
          <a:prstGeom prst="bentConnector3">
            <a:avLst>
              <a:gd name="adj1" fmla="val 99500"/>
            </a:avLst>
          </a:prstGeom>
          <a:ln w="38100">
            <a:solidFill>
              <a:schemeClr val="accent3">
                <a:lumMod val="75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79512" y="1700808"/>
            <a:ext cx="2520280" cy="396044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21" name="ZoneTexte 20"/>
          <p:cNvSpPr txBox="1"/>
          <p:nvPr/>
        </p:nvSpPr>
        <p:spPr>
          <a:xfrm>
            <a:off x="179512" y="1700808"/>
            <a:ext cx="1693092" cy="369332"/>
          </a:xfrm>
          <a:prstGeom prst="rect">
            <a:avLst/>
          </a:prstGeom>
          <a:noFill/>
        </p:spPr>
        <p:txBody>
          <a:bodyPr wrap="none" rtlCol="0">
            <a:spAutoFit/>
          </a:bodyPr>
          <a:lstStyle/>
          <a:p>
            <a:r>
              <a:rPr lang="fr-FR" dirty="0" smtClean="0"/>
              <a:t>Machine client</a:t>
            </a:r>
            <a:endParaRPr lang="fr-FR" dirty="0"/>
          </a:p>
        </p:txBody>
      </p:sp>
      <p:sp>
        <p:nvSpPr>
          <p:cNvPr id="22" name="ZoneTexte 21"/>
          <p:cNvSpPr txBox="1"/>
          <p:nvPr/>
        </p:nvSpPr>
        <p:spPr>
          <a:xfrm>
            <a:off x="640375" y="4869160"/>
            <a:ext cx="16273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dirty="0" smtClean="0"/>
              <a:t>IIOP </a:t>
            </a:r>
            <a:r>
              <a:rPr lang="fr-FR" dirty="0" err="1" smtClean="0"/>
              <a:t>Runtime</a:t>
            </a:r>
            <a:endParaRPr lang="fr-FR" dirty="0" smtClean="0"/>
          </a:p>
        </p:txBody>
      </p:sp>
      <p:sp>
        <p:nvSpPr>
          <p:cNvPr id="23" name="ZoneTexte 22"/>
          <p:cNvSpPr txBox="1"/>
          <p:nvPr/>
        </p:nvSpPr>
        <p:spPr>
          <a:xfrm>
            <a:off x="633986" y="5229200"/>
            <a:ext cx="163067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smtClean="0"/>
              <a:t>JVM</a:t>
            </a:r>
          </a:p>
        </p:txBody>
      </p:sp>
      <p:sp>
        <p:nvSpPr>
          <p:cNvPr id="24" name="Ellipse 23"/>
          <p:cNvSpPr/>
          <p:nvPr/>
        </p:nvSpPr>
        <p:spPr>
          <a:xfrm>
            <a:off x="702411" y="4151503"/>
            <a:ext cx="1512168" cy="429625"/>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800" b="1" i="1" dirty="0" smtClean="0"/>
              <a:t>stub</a:t>
            </a:r>
            <a:endParaRPr lang="fr-FR" sz="1400" b="1" i="1" dirty="0" smtClean="0"/>
          </a:p>
        </p:txBody>
      </p:sp>
      <p:sp>
        <p:nvSpPr>
          <p:cNvPr id="25" name="Rectangle 24"/>
          <p:cNvSpPr/>
          <p:nvPr/>
        </p:nvSpPr>
        <p:spPr>
          <a:xfrm>
            <a:off x="814528" y="2708920"/>
            <a:ext cx="1296144" cy="504056"/>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t>Client</a:t>
            </a:r>
            <a:endParaRPr lang="fr-FR" sz="1600" dirty="0"/>
          </a:p>
        </p:txBody>
      </p:sp>
      <p:cxnSp>
        <p:nvCxnSpPr>
          <p:cNvPr id="27" name="Connecteur droit avec flèche 26"/>
          <p:cNvCxnSpPr>
            <a:stCxn id="25" idx="2"/>
            <a:endCxn id="85" idx="0"/>
          </p:cNvCxnSpPr>
          <p:nvPr/>
        </p:nvCxnSpPr>
        <p:spPr>
          <a:xfrm rot="5400000">
            <a:off x="1102266" y="3572722"/>
            <a:ext cx="720080" cy="589"/>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24" idx="4"/>
            <a:endCxn id="22" idx="0"/>
          </p:cNvCxnSpPr>
          <p:nvPr/>
        </p:nvCxnSpPr>
        <p:spPr>
          <a:xfrm rot="5400000">
            <a:off x="1312262" y="4722927"/>
            <a:ext cx="288032" cy="4435"/>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3707904" y="1700808"/>
            <a:ext cx="5328592" cy="396044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31" name="ZoneTexte 30"/>
          <p:cNvSpPr txBox="1"/>
          <p:nvPr/>
        </p:nvSpPr>
        <p:spPr>
          <a:xfrm>
            <a:off x="3707904" y="1700808"/>
            <a:ext cx="1888659" cy="369332"/>
          </a:xfrm>
          <a:prstGeom prst="rect">
            <a:avLst/>
          </a:prstGeom>
          <a:noFill/>
        </p:spPr>
        <p:txBody>
          <a:bodyPr wrap="none" rtlCol="0">
            <a:spAutoFit/>
          </a:bodyPr>
          <a:lstStyle/>
          <a:p>
            <a:r>
              <a:rPr lang="fr-FR" dirty="0" smtClean="0"/>
              <a:t>Machine serveur</a:t>
            </a:r>
            <a:endParaRPr lang="fr-FR" dirty="0"/>
          </a:p>
        </p:txBody>
      </p:sp>
      <p:sp>
        <p:nvSpPr>
          <p:cNvPr id="32" name="ZoneTexte 31"/>
          <p:cNvSpPr txBox="1"/>
          <p:nvPr/>
        </p:nvSpPr>
        <p:spPr>
          <a:xfrm>
            <a:off x="4168767" y="4869160"/>
            <a:ext cx="16273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dirty="0" smtClean="0"/>
              <a:t>IIOP </a:t>
            </a:r>
            <a:r>
              <a:rPr lang="fr-FR" dirty="0" err="1" smtClean="0"/>
              <a:t>Runtime</a:t>
            </a:r>
            <a:endParaRPr lang="fr-FR" dirty="0" smtClean="0"/>
          </a:p>
        </p:txBody>
      </p:sp>
      <p:sp>
        <p:nvSpPr>
          <p:cNvPr id="33" name="ZoneTexte 32"/>
          <p:cNvSpPr txBox="1"/>
          <p:nvPr/>
        </p:nvSpPr>
        <p:spPr>
          <a:xfrm>
            <a:off x="4162378" y="5229200"/>
            <a:ext cx="163067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smtClean="0"/>
              <a:t>JVM</a:t>
            </a:r>
          </a:p>
        </p:txBody>
      </p:sp>
      <p:sp>
        <p:nvSpPr>
          <p:cNvPr id="34" name="Ellipse 33"/>
          <p:cNvSpPr/>
          <p:nvPr/>
        </p:nvSpPr>
        <p:spPr>
          <a:xfrm>
            <a:off x="4180722" y="4151503"/>
            <a:ext cx="1612330" cy="429625"/>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800" b="1" i="1" smtClean="0"/>
              <a:t>tie</a:t>
            </a:r>
            <a:endParaRPr lang="fr-FR" sz="1400" b="1" i="1" dirty="0" smtClean="0"/>
          </a:p>
        </p:txBody>
      </p:sp>
      <p:sp>
        <p:nvSpPr>
          <p:cNvPr id="35" name="Rectangle 34"/>
          <p:cNvSpPr/>
          <p:nvPr/>
        </p:nvSpPr>
        <p:spPr>
          <a:xfrm>
            <a:off x="4329207" y="2070373"/>
            <a:ext cx="1296144" cy="576064"/>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t>Serveur</a:t>
            </a:r>
          </a:p>
          <a:p>
            <a:pPr algn="ctr"/>
            <a:r>
              <a:rPr lang="fr-FR" sz="1100" dirty="0" smtClean="0"/>
              <a:t>= Objet distribué</a:t>
            </a:r>
            <a:endParaRPr lang="fr-FR" sz="1100" dirty="0"/>
          </a:p>
        </p:txBody>
      </p:sp>
      <p:cxnSp>
        <p:nvCxnSpPr>
          <p:cNvPr id="36" name="Connecteur droit avec flèche 35"/>
          <p:cNvCxnSpPr>
            <a:stCxn id="92" idx="4"/>
            <a:endCxn id="48" idx="0"/>
          </p:cNvCxnSpPr>
          <p:nvPr/>
        </p:nvCxnSpPr>
        <p:spPr>
          <a:xfrm rot="16200000" flipH="1">
            <a:off x="4843285" y="2999254"/>
            <a:ext cx="278507" cy="4920"/>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Connecteur droit avec flèche 36"/>
          <p:cNvCxnSpPr>
            <a:stCxn id="34" idx="4"/>
            <a:endCxn id="32" idx="0"/>
          </p:cNvCxnSpPr>
          <p:nvPr/>
        </p:nvCxnSpPr>
        <p:spPr>
          <a:xfrm flipH="1">
            <a:off x="4982452" y="4581128"/>
            <a:ext cx="4435" cy="288032"/>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Connecteur droit avec flèche 41"/>
          <p:cNvCxnSpPr>
            <a:stCxn id="24" idx="6"/>
            <a:endCxn id="34" idx="2"/>
          </p:cNvCxnSpPr>
          <p:nvPr/>
        </p:nvCxnSpPr>
        <p:spPr>
          <a:xfrm>
            <a:off x="2214579" y="4366316"/>
            <a:ext cx="1966143" cy="0"/>
          </a:xfrm>
          <a:prstGeom prst="straightConnector1">
            <a:avLst/>
          </a:prstGeom>
          <a:ln>
            <a:solidFill>
              <a:schemeClr val="tx1"/>
            </a:solidFill>
            <a:prstDash val="lgDashDot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3" name="ZoneTexte 42"/>
          <p:cNvSpPr txBox="1"/>
          <p:nvPr/>
        </p:nvSpPr>
        <p:spPr>
          <a:xfrm>
            <a:off x="3230142" y="4067780"/>
            <a:ext cx="333746" cy="369332"/>
          </a:xfrm>
          <a:prstGeom prst="rect">
            <a:avLst/>
          </a:prstGeom>
          <a:noFill/>
        </p:spPr>
        <p:txBody>
          <a:bodyPr wrap="none" rtlCol="0">
            <a:spAutoFit/>
          </a:bodyPr>
          <a:lstStyle/>
          <a:p>
            <a:r>
              <a:rPr lang="fr-FR" dirty="0" smtClean="0"/>
              <a:t>~</a:t>
            </a:r>
            <a:endParaRPr lang="fr-FR" dirty="0"/>
          </a:p>
        </p:txBody>
      </p:sp>
      <p:sp>
        <p:nvSpPr>
          <p:cNvPr id="44" name="ZoneTexte 43"/>
          <p:cNvSpPr txBox="1"/>
          <p:nvPr/>
        </p:nvSpPr>
        <p:spPr>
          <a:xfrm>
            <a:off x="3235747" y="3995772"/>
            <a:ext cx="333746" cy="369332"/>
          </a:xfrm>
          <a:prstGeom prst="rect">
            <a:avLst/>
          </a:prstGeom>
          <a:noFill/>
        </p:spPr>
        <p:txBody>
          <a:bodyPr wrap="none" rtlCol="0">
            <a:spAutoFit/>
          </a:bodyPr>
          <a:lstStyle/>
          <a:p>
            <a:r>
              <a:rPr lang="fr-FR" dirty="0" smtClean="0"/>
              <a:t>~</a:t>
            </a:r>
            <a:endParaRPr lang="fr-FR" dirty="0"/>
          </a:p>
        </p:txBody>
      </p:sp>
      <p:cxnSp>
        <p:nvCxnSpPr>
          <p:cNvPr id="47" name="Connecteur droit avec flèche 46"/>
          <p:cNvCxnSpPr>
            <a:stCxn id="48" idx="3"/>
            <a:endCxn id="68" idx="3"/>
          </p:cNvCxnSpPr>
          <p:nvPr/>
        </p:nvCxnSpPr>
        <p:spPr>
          <a:xfrm flipV="1">
            <a:off x="5633070" y="2518354"/>
            <a:ext cx="1701019" cy="874642"/>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7668344" y="2204864"/>
            <a:ext cx="1152128" cy="576064"/>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Service Transaction</a:t>
            </a:r>
            <a:endParaRPr lang="fr-FR" sz="1100" dirty="0"/>
          </a:p>
        </p:txBody>
      </p:sp>
      <p:sp>
        <p:nvSpPr>
          <p:cNvPr id="52" name="Rectangle 51"/>
          <p:cNvSpPr/>
          <p:nvPr/>
        </p:nvSpPr>
        <p:spPr>
          <a:xfrm>
            <a:off x="7668344" y="2852936"/>
            <a:ext cx="1152128" cy="576064"/>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Service Sécurité</a:t>
            </a:r>
            <a:endParaRPr lang="fr-FR" sz="1100" dirty="0"/>
          </a:p>
        </p:txBody>
      </p:sp>
      <p:sp>
        <p:nvSpPr>
          <p:cNvPr id="53" name="Rectangle 52"/>
          <p:cNvSpPr/>
          <p:nvPr/>
        </p:nvSpPr>
        <p:spPr>
          <a:xfrm>
            <a:off x="7668344" y="3501008"/>
            <a:ext cx="1152128" cy="648072"/>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Driver</a:t>
            </a:r>
          </a:p>
          <a:p>
            <a:pPr algn="ctr"/>
            <a:r>
              <a:rPr lang="fr-FR" sz="1400" dirty="0" smtClean="0"/>
              <a:t>Base de données</a:t>
            </a:r>
          </a:p>
        </p:txBody>
      </p:sp>
      <p:cxnSp>
        <p:nvCxnSpPr>
          <p:cNvPr id="55" name="Connecteur droit avec flèche 54"/>
          <p:cNvCxnSpPr>
            <a:stCxn id="48" idx="3"/>
            <a:endCxn id="75" idx="2"/>
          </p:cNvCxnSpPr>
          <p:nvPr/>
        </p:nvCxnSpPr>
        <p:spPr>
          <a:xfrm flipV="1">
            <a:off x="5633070" y="3140967"/>
            <a:ext cx="1690474" cy="252029"/>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Connecteur droit avec flèche 57"/>
          <p:cNvCxnSpPr>
            <a:stCxn id="48" idx="3"/>
            <a:endCxn id="77" idx="3"/>
          </p:cNvCxnSpPr>
          <p:nvPr/>
        </p:nvCxnSpPr>
        <p:spPr>
          <a:xfrm>
            <a:off x="5633070" y="3392996"/>
            <a:ext cx="1708639" cy="444362"/>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2" name="ZoneTexte 61"/>
          <p:cNvSpPr txBox="1"/>
          <p:nvPr/>
        </p:nvSpPr>
        <p:spPr>
          <a:xfrm>
            <a:off x="6948264" y="2132856"/>
            <a:ext cx="763349" cy="369332"/>
          </a:xfrm>
          <a:prstGeom prst="rect">
            <a:avLst/>
          </a:prstGeom>
          <a:noFill/>
        </p:spPr>
        <p:txBody>
          <a:bodyPr wrap="none" rtlCol="0">
            <a:spAutoFit/>
          </a:bodyPr>
          <a:lstStyle/>
          <a:p>
            <a:pPr algn="ctr"/>
            <a:r>
              <a:rPr lang="fr-FR" sz="900" dirty="0" smtClean="0"/>
              <a:t>API </a:t>
            </a:r>
          </a:p>
          <a:p>
            <a:pPr algn="ctr"/>
            <a:r>
              <a:rPr lang="fr-FR" sz="900" dirty="0" smtClean="0"/>
              <a:t>transaction</a:t>
            </a:r>
            <a:endParaRPr lang="fr-FR" sz="900" dirty="0"/>
          </a:p>
        </p:txBody>
      </p:sp>
      <p:sp>
        <p:nvSpPr>
          <p:cNvPr id="63" name="ZoneTexte 62"/>
          <p:cNvSpPr txBox="1"/>
          <p:nvPr/>
        </p:nvSpPr>
        <p:spPr>
          <a:xfrm>
            <a:off x="7065957" y="2780928"/>
            <a:ext cx="585417" cy="369332"/>
          </a:xfrm>
          <a:prstGeom prst="rect">
            <a:avLst/>
          </a:prstGeom>
          <a:noFill/>
        </p:spPr>
        <p:txBody>
          <a:bodyPr wrap="none" rtlCol="0">
            <a:spAutoFit/>
          </a:bodyPr>
          <a:lstStyle/>
          <a:p>
            <a:pPr algn="ctr"/>
            <a:r>
              <a:rPr lang="fr-FR" sz="900" dirty="0" smtClean="0"/>
              <a:t>API</a:t>
            </a:r>
          </a:p>
          <a:p>
            <a:pPr algn="ctr"/>
            <a:r>
              <a:rPr lang="fr-FR" sz="900" dirty="0" smtClean="0"/>
              <a:t>sécurité</a:t>
            </a:r>
            <a:endParaRPr lang="fr-FR" sz="900" dirty="0"/>
          </a:p>
        </p:txBody>
      </p:sp>
      <p:sp>
        <p:nvSpPr>
          <p:cNvPr id="64" name="ZoneTexte 63"/>
          <p:cNvSpPr txBox="1"/>
          <p:nvPr/>
        </p:nvSpPr>
        <p:spPr>
          <a:xfrm>
            <a:off x="6948264" y="3789040"/>
            <a:ext cx="761747" cy="369332"/>
          </a:xfrm>
          <a:prstGeom prst="rect">
            <a:avLst/>
          </a:prstGeom>
          <a:noFill/>
        </p:spPr>
        <p:txBody>
          <a:bodyPr wrap="none" rtlCol="0">
            <a:spAutoFit/>
          </a:bodyPr>
          <a:lstStyle/>
          <a:p>
            <a:pPr algn="ctr"/>
            <a:r>
              <a:rPr lang="fr-FR" sz="900" dirty="0" smtClean="0"/>
              <a:t>API Base </a:t>
            </a:r>
          </a:p>
          <a:p>
            <a:pPr algn="ctr"/>
            <a:r>
              <a:rPr lang="fr-FR" sz="900" dirty="0" smtClean="0"/>
              <a:t>de données</a:t>
            </a:r>
            <a:endParaRPr lang="fr-FR" sz="900" dirty="0"/>
          </a:p>
        </p:txBody>
      </p:sp>
      <p:sp>
        <p:nvSpPr>
          <p:cNvPr id="68" name="Ellipse 67"/>
          <p:cNvSpPr/>
          <p:nvPr/>
        </p:nvSpPr>
        <p:spPr>
          <a:xfrm>
            <a:off x="7323544" y="2456891"/>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0" name="Connecteur droit 69"/>
          <p:cNvCxnSpPr>
            <a:endCxn id="68" idx="6"/>
          </p:cNvCxnSpPr>
          <p:nvPr/>
        </p:nvCxnSpPr>
        <p:spPr>
          <a:xfrm rot="10800000">
            <a:off x="7395552" y="2492896"/>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Ellipse 74"/>
          <p:cNvSpPr/>
          <p:nvPr/>
        </p:nvSpPr>
        <p:spPr>
          <a:xfrm>
            <a:off x="7323544" y="3104963"/>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6" name="Connecteur droit 75"/>
          <p:cNvCxnSpPr>
            <a:endCxn id="75" idx="6"/>
          </p:cNvCxnSpPr>
          <p:nvPr/>
        </p:nvCxnSpPr>
        <p:spPr>
          <a:xfrm rot="10800000">
            <a:off x="7395552" y="3140968"/>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Ellipse 76"/>
          <p:cNvSpPr/>
          <p:nvPr/>
        </p:nvSpPr>
        <p:spPr>
          <a:xfrm>
            <a:off x="7331164" y="3775895"/>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8" name="Connecteur droit 77"/>
          <p:cNvCxnSpPr>
            <a:endCxn id="77" idx="6"/>
          </p:cNvCxnSpPr>
          <p:nvPr/>
        </p:nvCxnSpPr>
        <p:spPr>
          <a:xfrm rot="10800000">
            <a:off x="7403172" y="3811900"/>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Ellipse 84"/>
          <p:cNvSpPr/>
          <p:nvPr/>
        </p:nvSpPr>
        <p:spPr>
          <a:xfrm>
            <a:off x="1426007" y="3933056"/>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86" name="Connecteur droit 85"/>
          <p:cNvCxnSpPr>
            <a:stCxn id="85" idx="4"/>
            <a:endCxn id="24" idx="0"/>
          </p:cNvCxnSpPr>
          <p:nvPr/>
        </p:nvCxnSpPr>
        <p:spPr>
          <a:xfrm rot="5400000">
            <a:off x="1387034" y="4076525"/>
            <a:ext cx="146439" cy="35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Rectangle 89"/>
          <p:cNvSpPr/>
          <p:nvPr/>
        </p:nvSpPr>
        <p:spPr>
          <a:xfrm>
            <a:off x="1410071" y="3717032"/>
            <a:ext cx="782587" cy="461665"/>
          </a:xfrm>
          <a:prstGeom prst="rect">
            <a:avLst/>
          </a:prstGeom>
        </p:spPr>
        <p:txBody>
          <a:bodyPr wrap="none">
            <a:spAutoFit/>
          </a:bodyPr>
          <a:lstStyle/>
          <a:p>
            <a:pPr algn="ctr"/>
            <a:r>
              <a:rPr lang="fr-FR" sz="1200" dirty="0" err="1" smtClean="0"/>
              <a:t>Remote</a:t>
            </a:r>
            <a:endParaRPr lang="fr-FR" sz="1200" dirty="0" smtClean="0"/>
          </a:p>
          <a:p>
            <a:pPr algn="ctr"/>
            <a:r>
              <a:rPr lang="fr-FR" sz="1200" dirty="0" smtClean="0"/>
              <a:t>Interface</a:t>
            </a:r>
          </a:p>
        </p:txBody>
      </p:sp>
      <p:sp>
        <p:nvSpPr>
          <p:cNvPr id="92" name="Ellipse 91"/>
          <p:cNvSpPr/>
          <p:nvPr/>
        </p:nvSpPr>
        <p:spPr>
          <a:xfrm>
            <a:off x="4944074" y="2790453"/>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93" name="Connecteur droit 92"/>
          <p:cNvCxnSpPr>
            <a:stCxn id="35" idx="2"/>
            <a:endCxn id="92" idx="0"/>
          </p:cNvCxnSpPr>
          <p:nvPr/>
        </p:nvCxnSpPr>
        <p:spPr>
          <a:xfrm rot="16200000" flipH="1">
            <a:off x="4906670" y="2717045"/>
            <a:ext cx="144016" cy="27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4336926" y="3140968"/>
            <a:ext cx="1296144" cy="504056"/>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400" dirty="0" smtClean="0"/>
              <a:t>Intercepteur de </a:t>
            </a:r>
            <a:r>
              <a:rPr lang="fr-FR" sz="1400" dirty="0" err="1" smtClean="0"/>
              <a:t>requète</a:t>
            </a:r>
            <a:endParaRPr lang="fr-FR" sz="1100" dirty="0"/>
          </a:p>
        </p:txBody>
      </p:sp>
      <p:cxnSp>
        <p:nvCxnSpPr>
          <p:cNvPr id="83" name="Connecteur droit avec flèche 82"/>
          <p:cNvCxnSpPr>
            <a:stCxn id="84" idx="4"/>
            <a:endCxn id="34" idx="0"/>
          </p:cNvCxnSpPr>
          <p:nvPr/>
        </p:nvCxnSpPr>
        <p:spPr>
          <a:xfrm flipH="1">
            <a:off x="4986887" y="3870573"/>
            <a:ext cx="207" cy="280930"/>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4" name="Ellipse 83"/>
          <p:cNvSpPr/>
          <p:nvPr/>
        </p:nvSpPr>
        <p:spPr>
          <a:xfrm>
            <a:off x="4951090" y="3798565"/>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87" name="Connecteur droit 86"/>
          <p:cNvCxnSpPr>
            <a:stCxn id="48" idx="2"/>
            <a:endCxn id="84" idx="0"/>
          </p:cNvCxnSpPr>
          <p:nvPr/>
        </p:nvCxnSpPr>
        <p:spPr>
          <a:xfrm rot="16200000" flipH="1">
            <a:off x="4909276" y="3720746"/>
            <a:ext cx="153541" cy="20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Rectangle 90"/>
          <p:cNvSpPr/>
          <p:nvPr/>
        </p:nvSpPr>
        <p:spPr>
          <a:xfrm>
            <a:off x="4290391" y="3645024"/>
            <a:ext cx="782587" cy="461665"/>
          </a:xfrm>
          <a:prstGeom prst="rect">
            <a:avLst/>
          </a:prstGeom>
        </p:spPr>
        <p:txBody>
          <a:bodyPr wrap="none">
            <a:spAutoFit/>
          </a:bodyPr>
          <a:lstStyle/>
          <a:p>
            <a:pPr algn="ctr"/>
            <a:r>
              <a:rPr lang="fr-FR" sz="1200" dirty="0" err="1" smtClean="0"/>
              <a:t>Remote</a:t>
            </a:r>
            <a:endParaRPr lang="fr-FR" sz="1200" dirty="0" smtClean="0"/>
          </a:p>
          <a:p>
            <a:pPr algn="ctr"/>
            <a:r>
              <a:rPr lang="fr-FR" sz="1200" dirty="0" smtClean="0"/>
              <a:t>Interface</a:t>
            </a:r>
          </a:p>
        </p:txBody>
      </p:sp>
      <p:sp>
        <p:nvSpPr>
          <p:cNvPr id="94" name="Rectangle 93"/>
          <p:cNvSpPr/>
          <p:nvPr/>
        </p:nvSpPr>
        <p:spPr>
          <a:xfrm>
            <a:off x="4287047" y="2636912"/>
            <a:ext cx="782587" cy="461665"/>
          </a:xfrm>
          <a:prstGeom prst="rect">
            <a:avLst/>
          </a:prstGeom>
        </p:spPr>
        <p:txBody>
          <a:bodyPr wrap="none">
            <a:spAutoFit/>
          </a:bodyPr>
          <a:lstStyle/>
          <a:p>
            <a:pPr algn="ctr"/>
            <a:r>
              <a:rPr lang="fr-FR" sz="1200" dirty="0" err="1" smtClean="0"/>
              <a:t>Remote</a:t>
            </a:r>
            <a:endParaRPr lang="fr-FR" sz="1200" dirty="0" smtClean="0"/>
          </a:p>
          <a:p>
            <a:pPr algn="ctr"/>
            <a:r>
              <a:rPr lang="fr-FR" sz="1200" dirty="0" smtClean="0"/>
              <a:t>Interface</a:t>
            </a:r>
          </a:p>
        </p:txBody>
      </p:sp>
    </p:spTree>
    <p:extLst>
      <p:ext uri="{BB962C8B-B14F-4D97-AF65-F5344CB8AC3E}">
        <p14:creationId xmlns="" xmlns:p14="http://schemas.microsoft.com/office/powerpoint/2010/main" val="19437948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re 27"/>
          <p:cNvSpPr>
            <a:spLocks noGrp="1"/>
          </p:cNvSpPr>
          <p:nvPr>
            <p:ph type="title"/>
          </p:nvPr>
        </p:nvSpPr>
        <p:spPr>
          <a:xfrm>
            <a:off x="508000" y="177800"/>
            <a:ext cx="8458200" cy="586904"/>
          </a:xfrm>
        </p:spPr>
        <p:txBody>
          <a:bodyPr>
            <a:noAutofit/>
          </a:bodyPr>
          <a:lstStyle/>
          <a:p>
            <a:r>
              <a:rPr lang="fr-FR" sz="2800" dirty="0" smtClean="0"/>
              <a:t>Les objets distribués</a:t>
            </a:r>
            <a:br>
              <a:rPr lang="fr-FR" sz="2800" dirty="0" smtClean="0"/>
            </a:br>
            <a:r>
              <a:rPr lang="fr-FR" sz="2400" dirty="0" smtClean="0"/>
              <a:t>… Middleware implicite</a:t>
            </a:r>
            <a:endParaRPr lang="fr-FR" sz="2800" dirty="0"/>
          </a:p>
        </p:txBody>
      </p:sp>
      <p:sp>
        <p:nvSpPr>
          <p:cNvPr id="2" name="Espace réservé du numéro de diapositive 1"/>
          <p:cNvSpPr>
            <a:spLocks noGrp="1"/>
          </p:cNvSpPr>
          <p:nvPr>
            <p:ph type="sldNum" sz="quarter" idx="4294967295"/>
          </p:nvPr>
        </p:nvSpPr>
        <p:spPr>
          <a:xfrm>
            <a:off x="8174736" y="2272"/>
            <a:ext cx="762000" cy="365760"/>
          </a:xfrm>
          <a:prstGeom prst="rect">
            <a:avLst/>
          </a:prstGeom>
        </p:spPr>
        <p:txBody>
          <a:bodyPr/>
          <a:lstStyle/>
          <a:p>
            <a:fld id="{EA7C8D44-3667-46F6-9772-CC52308E2A7F}" type="slidenum">
              <a:rPr kumimoji="0" lang="en-US" smtClean="0"/>
              <a:pPr/>
              <a:t>31</a:t>
            </a:fld>
            <a:endParaRPr kumimoji="0" lang="en-US"/>
          </a:p>
        </p:txBody>
      </p:sp>
      <p:cxnSp>
        <p:nvCxnSpPr>
          <p:cNvPr id="5" name="Connecteur en angle 4"/>
          <p:cNvCxnSpPr>
            <a:stCxn id="20" idx="2"/>
            <a:endCxn id="10" idx="2"/>
          </p:cNvCxnSpPr>
          <p:nvPr/>
        </p:nvCxnSpPr>
        <p:spPr>
          <a:xfrm rot="16200000" flipH="1">
            <a:off x="1550344" y="5550555"/>
            <a:ext cx="684076" cy="905461"/>
          </a:xfrm>
          <a:prstGeom prst="bentConnector2">
            <a:avLst/>
          </a:prstGeom>
          <a:ln w="38100">
            <a:solidFill>
              <a:schemeClr val="accent3">
                <a:lumMod val="75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Nuage 9"/>
          <p:cNvSpPr/>
          <p:nvPr/>
        </p:nvSpPr>
        <p:spPr>
          <a:xfrm>
            <a:off x="2339752" y="5949280"/>
            <a:ext cx="1728192" cy="792088"/>
          </a:xfrm>
          <a:prstGeom prst="cloud">
            <a:avLst/>
          </a:prstGeom>
          <a:solidFill>
            <a:srgbClr val="CC99FF"/>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Internet</a:t>
            </a:r>
          </a:p>
        </p:txBody>
      </p:sp>
      <p:sp>
        <p:nvSpPr>
          <p:cNvPr id="11" name="Rectangle 10"/>
          <p:cNvSpPr/>
          <p:nvPr/>
        </p:nvSpPr>
        <p:spPr>
          <a:xfrm>
            <a:off x="1259632" y="6361583"/>
            <a:ext cx="1224136" cy="307777"/>
          </a:xfrm>
          <a:prstGeom prst="rect">
            <a:avLst/>
          </a:prstGeom>
        </p:spPr>
        <p:txBody>
          <a:bodyPr wrap="square">
            <a:spAutoFit/>
          </a:bodyPr>
          <a:lstStyle/>
          <a:p>
            <a:r>
              <a:rPr lang="fr-FR" sz="1400" i="1" dirty="0" smtClean="0"/>
              <a:t>RMI/IIOP</a:t>
            </a:r>
            <a:endParaRPr lang="fr-FR" sz="1400" i="1" dirty="0"/>
          </a:p>
        </p:txBody>
      </p:sp>
      <p:cxnSp>
        <p:nvCxnSpPr>
          <p:cNvPr id="16" name="Connecteur en angle 15"/>
          <p:cNvCxnSpPr>
            <a:stCxn id="10" idx="0"/>
          </p:cNvCxnSpPr>
          <p:nvPr/>
        </p:nvCxnSpPr>
        <p:spPr>
          <a:xfrm flipV="1">
            <a:off x="4066504" y="5661248"/>
            <a:ext cx="1009552" cy="684076"/>
          </a:xfrm>
          <a:prstGeom prst="bentConnector3">
            <a:avLst>
              <a:gd name="adj1" fmla="val 99500"/>
            </a:avLst>
          </a:prstGeom>
          <a:ln w="38100">
            <a:solidFill>
              <a:schemeClr val="accent3">
                <a:lumMod val="75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79512" y="1700808"/>
            <a:ext cx="2520280" cy="396044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21" name="ZoneTexte 20"/>
          <p:cNvSpPr txBox="1"/>
          <p:nvPr/>
        </p:nvSpPr>
        <p:spPr>
          <a:xfrm>
            <a:off x="179512" y="1700808"/>
            <a:ext cx="1693092" cy="369332"/>
          </a:xfrm>
          <a:prstGeom prst="rect">
            <a:avLst/>
          </a:prstGeom>
          <a:noFill/>
        </p:spPr>
        <p:txBody>
          <a:bodyPr wrap="none" rtlCol="0">
            <a:spAutoFit/>
          </a:bodyPr>
          <a:lstStyle/>
          <a:p>
            <a:r>
              <a:rPr lang="fr-FR" dirty="0" smtClean="0"/>
              <a:t>Machine client</a:t>
            </a:r>
            <a:endParaRPr lang="fr-FR" dirty="0"/>
          </a:p>
        </p:txBody>
      </p:sp>
      <p:sp>
        <p:nvSpPr>
          <p:cNvPr id="22" name="ZoneTexte 21"/>
          <p:cNvSpPr txBox="1"/>
          <p:nvPr/>
        </p:nvSpPr>
        <p:spPr>
          <a:xfrm>
            <a:off x="640375" y="4869160"/>
            <a:ext cx="16273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dirty="0" smtClean="0"/>
              <a:t>IIOP </a:t>
            </a:r>
            <a:r>
              <a:rPr lang="fr-FR" dirty="0" err="1" smtClean="0"/>
              <a:t>Runtime</a:t>
            </a:r>
            <a:endParaRPr lang="fr-FR" dirty="0" smtClean="0"/>
          </a:p>
        </p:txBody>
      </p:sp>
      <p:sp>
        <p:nvSpPr>
          <p:cNvPr id="23" name="ZoneTexte 22"/>
          <p:cNvSpPr txBox="1"/>
          <p:nvPr/>
        </p:nvSpPr>
        <p:spPr>
          <a:xfrm>
            <a:off x="633986" y="5229200"/>
            <a:ext cx="163067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smtClean="0"/>
              <a:t>JVM</a:t>
            </a:r>
          </a:p>
        </p:txBody>
      </p:sp>
      <p:sp>
        <p:nvSpPr>
          <p:cNvPr id="24" name="Ellipse 23"/>
          <p:cNvSpPr/>
          <p:nvPr/>
        </p:nvSpPr>
        <p:spPr>
          <a:xfrm>
            <a:off x="702411" y="4151503"/>
            <a:ext cx="1512168" cy="429625"/>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800" b="1" i="1" dirty="0" smtClean="0"/>
              <a:t>stub</a:t>
            </a:r>
            <a:endParaRPr lang="fr-FR" sz="1400" b="1" i="1" dirty="0" smtClean="0"/>
          </a:p>
        </p:txBody>
      </p:sp>
      <p:sp>
        <p:nvSpPr>
          <p:cNvPr id="25" name="Rectangle 24"/>
          <p:cNvSpPr/>
          <p:nvPr/>
        </p:nvSpPr>
        <p:spPr>
          <a:xfrm>
            <a:off x="814528" y="2708920"/>
            <a:ext cx="1296144" cy="504056"/>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t>Client</a:t>
            </a:r>
            <a:endParaRPr lang="fr-FR" sz="1600" dirty="0"/>
          </a:p>
        </p:txBody>
      </p:sp>
      <p:cxnSp>
        <p:nvCxnSpPr>
          <p:cNvPr id="27" name="Connecteur droit avec flèche 26"/>
          <p:cNvCxnSpPr>
            <a:stCxn id="25" idx="2"/>
            <a:endCxn id="85" idx="0"/>
          </p:cNvCxnSpPr>
          <p:nvPr/>
        </p:nvCxnSpPr>
        <p:spPr>
          <a:xfrm rot="5400000">
            <a:off x="1102266" y="3572722"/>
            <a:ext cx="720080" cy="589"/>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24" idx="4"/>
            <a:endCxn id="22" idx="0"/>
          </p:cNvCxnSpPr>
          <p:nvPr/>
        </p:nvCxnSpPr>
        <p:spPr>
          <a:xfrm rot="5400000">
            <a:off x="1312262" y="4722927"/>
            <a:ext cx="288032" cy="4435"/>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3707904" y="1700808"/>
            <a:ext cx="5328592" cy="396044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31" name="ZoneTexte 30"/>
          <p:cNvSpPr txBox="1"/>
          <p:nvPr/>
        </p:nvSpPr>
        <p:spPr>
          <a:xfrm>
            <a:off x="3707904" y="1700808"/>
            <a:ext cx="1888659" cy="369332"/>
          </a:xfrm>
          <a:prstGeom prst="rect">
            <a:avLst/>
          </a:prstGeom>
          <a:noFill/>
        </p:spPr>
        <p:txBody>
          <a:bodyPr wrap="none" rtlCol="0">
            <a:spAutoFit/>
          </a:bodyPr>
          <a:lstStyle/>
          <a:p>
            <a:r>
              <a:rPr lang="fr-FR" dirty="0" smtClean="0"/>
              <a:t>Machine serveur</a:t>
            </a:r>
            <a:endParaRPr lang="fr-FR" dirty="0"/>
          </a:p>
        </p:txBody>
      </p:sp>
      <p:sp>
        <p:nvSpPr>
          <p:cNvPr id="32" name="ZoneTexte 31"/>
          <p:cNvSpPr txBox="1"/>
          <p:nvPr/>
        </p:nvSpPr>
        <p:spPr>
          <a:xfrm>
            <a:off x="4168767" y="4869160"/>
            <a:ext cx="16273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dirty="0" smtClean="0"/>
              <a:t>IIOP </a:t>
            </a:r>
            <a:r>
              <a:rPr lang="fr-FR" dirty="0" err="1" smtClean="0"/>
              <a:t>Runtime</a:t>
            </a:r>
            <a:endParaRPr lang="fr-FR" dirty="0" smtClean="0"/>
          </a:p>
        </p:txBody>
      </p:sp>
      <p:sp>
        <p:nvSpPr>
          <p:cNvPr id="33" name="ZoneTexte 32"/>
          <p:cNvSpPr txBox="1"/>
          <p:nvPr/>
        </p:nvSpPr>
        <p:spPr>
          <a:xfrm>
            <a:off x="4162378" y="5229200"/>
            <a:ext cx="163067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smtClean="0"/>
              <a:t>JVM</a:t>
            </a:r>
          </a:p>
        </p:txBody>
      </p:sp>
      <p:sp>
        <p:nvSpPr>
          <p:cNvPr id="34" name="Ellipse 33"/>
          <p:cNvSpPr/>
          <p:nvPr/>
        </p:nvSpPr>
        <p:spPr>
          <a:xfrm>
            <a:off x="4177638" y="4151503"/>
            <a:ext cx="1618498" cy="429625"/>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800" b="1" i="1" smtClean="0"/>
              <a:t>tie</a:t>
            </a:r>
            <a:endParaRPr lang="fr-FR" sz="1400" b="1" i="1" dirty="0" smtClean="0"/>
          </a:p>
        </p:txBody>
      </p:sp>
      <p:sp>
        <p:nvSpPr>
          <p:cNvPr id="35" name="Rectangle 34"/>
          <p:cNvSpPr/>
          <p:nvPr/>
        </p:nvSpPr>
        <p:spPr>
          <a:xfrm>
            <a:off x="4329207" y="2070373"/>
            <a:ext cx="1296144" cy="576064"/>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t>Serveur</a:t>
            </a:r>
          </a:p>
          <a:p>
            <a:pPr algn="ctr"/>
            <a:r>
              <a:rPr lang="fr-FR" sz="1100" dirty="0" smtClean="0"/>
              <a:t>= Objet distribué</a:t>
            </a:r>
            <a:endParaRPr lang="fr-FR" sz="1100" dirty="0"/>
          </a:p>
        </p:txBody>
      </p:sp>
      <p:cxnSp>
        <p:nvCxnSpPr>
          <p:cNvPr id="36" name="Connecteur droit avec flèche 35"/>
          <p:cNvCxnSpPr>
            <a:stCxn id="92" idx="4"/>
            <a:endCxn id="48" idx="0"/>
          </p:cNvCxnSpPr>
          <p:nvPr/>
        </p:nvCxnSpPr>
        <p:spPr>
          <a:xfrm rot="16200000" flipH="1">
            <a:off x="4843285" y="2999254"/>
            <a:ext cx="278507" cy="4920"/>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Connecteur droit avec flèche 36"/>
          <p:cNvCxnSpPr>
            <a:stCxn id="34" idx="4"/>
            <a:endCxn id="32" idx="0"/>
          </p:cNvCxnSpPr>
          <p:nvPr/>
        </p:nvCxnSpPr>
        <p:spPr>
          <a:xfrm flipH="1">
            <a:off x="4982452" y="4581128"/>
            <a:ext cx="4435" cy="288032"/>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Connecteur droit avec flèche 41"/>
          <p:cNvCxnSpPr>
            <a:stCxn id="24" idx="6"/>
            <a:endCxn id="34" idx="2"/>
          </p:cNvCxnSpPr>
          <p:nvPr/>
        </p:nvCxnSpPr>
        <p:spPr>
          <a:xfrm>
            <a:off x="2214579" y="4366316"/>
            <a:ext cx="1963059" cy="0"/>
          </a:xfrm>
          <a:prstGeom prst="straightConnector1">
            <a:avLst/>
          </a:prstGeom>
          <a:ln>
            <a:solidFill>
              <a:schemeClr val="tx1"/>
            </a:solidFill>
            <a:prstDash val="lgDashDot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3" name="ZoneTexte 42"/>
          <p:cNvSpPr txBox="1"/>
          <p:nvPr/>
        </p:nvSpPr>
        <p:spPr>
          <a:xfrm>
            <a:off x="3230142" y="4067780"/>
            <a:ext cx="333746" cy="369332"/>
          </a:xfrm>
          <a:prstGeom prst="rect">
            <a:avLst/>
          </a:prstGeom>
          <a:noFill/>
        </p:spPr>
        <p:txBody>
          <a:bodyPr wrap="none" rtlCol="0">
            <a:spAutoFit/>
          </a:bodyPr>
          <a:lstStyle/>
          <a:p>
            <a:r>
              <a:rPr lang="fr-FR" dirty="0" smtClean="0"/>
              <a:t>~</a:t>
            </a:r>
            <a:endParaRPr lang="fr-FR" dirty="0"/>
          </a:p>
        </p:txBody>
      </p:sp>
      <p:sp>
        <p:nvSpPr>
          <p:cNvPr id="44" name="ZoneTexte 43"/>
          <p:cNvSpPr txBox="1"/>
          <p:nvPr/>
        </p:nvSpPr>
        <p:spPr>
          <a:xfrm>
            <a:off x="3235747" y="3995772"/>
            <a:ext cx="333746" cy="369332"/>
          </a:xfrm>
          <a:prstGeom prst="rect">
            <a:avLst/>
          </a:prstGeom>
          <a:noFill/>
        </p:spPr>
        <p:txBody>
          <a:bodyPr wrap="none" rtlCol="0">
            <a:spAutoFit/>
          </a:bodyPr>
          <a:lstStyle/>
          <a:p>
            <a:r>
              <a:rPr lang="fr-FR" dirty="0" smtClean="0"/>
              <a:t>~</a:t>
            </a:r>
            <a:endParaRPr lang="fr-FR" dirty="0"/>
          </a:p>
        </p:txBody>
      </p:sp>
      <p:cxnSp>
        <p:nvCxnSpPr>
          <p:cNvPr id="47" name="Connecteur droit avec flèche 46"/>
          <p:cNvCxnSpPr>
            <a:stCxn id="48" idx="3"/>
            <a:endCxn id="68" idx="3"/>
          </p:cNvCxnSpPr>
          <p:nvPr/>
        </p:nvCxnSpPr>
        <p:spPr>
          <a:xfrm flipV="1">
            <a:off x="5633070" y="2518354"/>
            <a:ext cx="1701019" cy="874642"/>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7668344" y="2204864"/>
            <a:ext cx="1152128" cy="576064"/>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Service Transaction</a:t>
            </a:r>
            <a:endParaRPr lang="fr-FR" sz="1100" dirty="0"/>
          </a:p>
        </p:txBody>
      </p:sp>
      <p:sp>
        <p:nvSpPr>
          <p:cNvPr id="52" name="Rectangle 51"/>
          <p:cNvSpPr/>
          <p:nvPr/>
        </p:nvSpPr>
        <p:spPr>
          <a:xfrm>
            <a:off x="7668344" y="2852936"/>
            <a:ext cx="1152128" cy="576064"/>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Service Sécurité</a:t>
            </a:r>
            <a:endParaRPr lang="fr-FR" sz="1100" dirty="0"/>
          </a:p>
        </p:txBody>
      </p:sp>
      <p:sp>
        <p:nvSpPr>
          <p:cNvPr id="53" name="Rectangle 52"/>
          <p:cNvSpPr/>
          <p:nvPr/>
        </p:nvSpPr>
        <p:spPr>
          <a:xfrm>
            <a:off x="7668344" y="3501008"/>
            <a:ext cx="1152128" cy="648072"/>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Driver</a:t>
            </a:r>
          </a:p>
          <a:p>
            <a:pPr algn="ctr"/>
            <a:r>
              <a:rPr lang="fr-FR" sz="1400" dirty="0" smtClean="0"/>
              <a:t>Base de données</a:t>
            </a:r>
          </a:p>
        </p:txBody>
      </p:sp>
      <p:cxnSp>
        <p:nvCxnSpPr>
          <p:cNvPr id="55" name="Connecteur droit avec flèche 54"/>
          <p:cNvCxnSpPr>
            <a:stCxn id="48" idx="3"/>
            <a:endCxn id="75" idx="2"/>
          </p:cNvCxnSpPr>
          <p:nvPr/>
        </p:nvCxnSpPr>
        <p:spPr>
          <a:xfrm flipV="1">
            <a:off x="5633070" y="3140967"/>
            <a:ext cx="1690474" cy="252029"/>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Connecteur droit avec flèche 57"/>
          <p:cNvCxnSpPr>
            <a:stCxn id="48" idx="3"/>
            <a:endCxn id="77" idx="3"/>
          </p:cNvCxnSpPr>
          <p:nvPr/>
        </p:nvCxnSpPr>
        <p:spPr>
          <a:xfrm>
            <a:off x="5633070" y="3392996"/>
            <a:ext cx="1708639" cy="444362"/>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2" name="ZoneTexte 61"/>
          <p:cNvSpPr txBox="1"/>
          <p:nvPr/>
        </p:nvSpPr>
        <p:spPr>
          <a:xfrm>
            <a:off x="6948264" y="2132856"/>
            <a:ext cx="763349" cy="369332"/>
          </a:xfrm>
          <a:prstGeom prst="rect">
            <a:avLst/>
          </a:prstGeom>
          <a:noFill/>
        </p:spPr>
        <p:txBody>
          <a:bodyPr wrap="none" rtlCol="0">
            <a:spAutoFit/>
          </a:bodyPr>
          <a:lstStyle/>
          <a:p>
            <a:pPr algn="ctr"/>
            <a:r>
              <a:rPr lang="fr-FR" sz="900" dirty="0" smtClean="0"/>
              <a:t>API </a:t>
            </a:r>
          </a:p>
          <a:p>
            <a:pPr algn="ctr"/>
            <a:r>
              <a:rPr lang="fr-FR" sz="900" dirty="0" smtClean="0"/>
              <a:t>transaction</a:t>
            </a:r>
            <a:endParaRPr lang="fr-FR" sz="900" dirty="0"/>
          </a:p>
        </p:txBody>
      </p:sp>
      <p:sp>
        <p:nvSpPr>
          <p:cNvPr id="63" name="ZoneTexte 62"/>
          <p:cNvSpPr txBox="1"/>
          <p:nvPr/>
        </p:nvSpPr>
        <p:spPr>
          <a:xfrm>
            <a:off x="7065957" y="2780928"/>
            <a:ext cx="585417" cy="369332"/>
          </a:xfrm>
          <a:prstGeom prst="rect">
            <a:avLst/>
          </a:prstGeom>
          <a:noFill/>
        </p:spPr>
        <p:txBody>
          <a:bodyPr wrap="none" rtlCol="0">
            <a:spAutoFit/>
          </a:bodyPr>
          <a:lstStyle/>
          <a:p>
            <a:pPr algn="ctr"/>
            <a:r>
              <a:rPr lang="fr-FR" sz="900" dirty="0" smtClean="0"/>
              <a:t>API</a:t>
            </a:r>
          </a:p>
          <a:p>
            <a:pPr algn="ctr"/>
            <a:r>
              <a:rPr lang="fr-FR" sz="900" dirty="0" smtClean="0"/>
              <a:t>sécurité</a:t>
            </a:r>
            <a:endParaRPr lang="fr-FR" sz="900" dirty="0"/>
          </a:p>
        </p:txBody>
      </p:sp>
      <p:sp>
        <p:nvSpPr>
          <p:cNvPr id="64" name="ZoneTexte 63"/>
          <p:cNvSpPr txBox="1"/>
          <p:nvPr/>
        </p:nvSpPr>
        <p:spPr>
          <a:xfrm>
            <a:off x="6948264" y="3789040"/>
            <a:ext cx="761747" cy="369332"/>
          </a:xfrm>
          <a:prstGeom prst="rect">
            <a:avLst/>
          </a:prstGeom>
          <a:noFill/>
        </p:spPr>
        <p:txBody>
          <a:bodyPr wrap="none" rtlCol="0">
            <a:spAutoFit/>
          </a:bodyPr>
          <a:lstStyle/>
          <a:p>
            <a:pPr algn="ctr"/>
            <a:r>
              <a:rPr lang="fr-FR" sz="900" dirty="0" smtClean="0"/>
              <a:t>API Base </a:t>
            </a:r>
          </a:p>
          <a:p>
            <a:pPr algn="ctr"/>
            <a:r>
              <a:rPr lang="fr-FR" sz="900" dirty="0" smtClean="0"/>
              <a:t>de données</a:t>
            </a:r>
            <a:endParaRPr lang="fr-FR" sz="900" dirty="0"/>
          </a:p>
        </p:txBody>
      </p:sp>
      <p:sp>
        <p:nvSpPr>
          <p:cNvPr id="68" name="Ellipse 67"/>
          <p:cNvSpPr/>
          <p:nvPr/>
        </p:nvSpPr>
        <p:spPr>
          <a:xfrm>
            <a:off x="7323544" y="2456891"/>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0" name="Connecteur droit 69"/>
          <p:cNvCxnSpPr>
            <a:endCxn id="68" idx="6"/>
          </p:cNvCxnSpPr>
          <p:nvPr/>
        </p:nvCxnSpPr>
        <p:spPr>
          <a:xfrm rot="10800000">
            <a:off x="7395552" y="2492896"/>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Ellipse 74"/>
          <p:cNvSpPr/>
          <p:nvPr/>
        </p:nvSpPr>
        <p:spPr>
          <a:xfrm>
            <a:off x="7323544" y="3104963"/>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6" name="Connecteur droit 75"/>
          <p:cNvCxnSpPr>
            <a:endCxn id="75" idx="6"/>
          </p:cNvCxnSpPr>
          <p:nvPr/>
        </p:nvCxnSpPr>
        <p:spPr>
          <a:xfrm rot="10800000">
            <a:off x="7395552" y="3140968"/>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Ellipse 76"/>
          <p:cNvSpPr/>
          <p:nvPr/>
        </p:nvSpPr>
        <p:spPr>
          <a:xfrm>
            <a:off x="7331164" y="3775895"/>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8" name="Connecteur droit 77"/>
          <p:cNvCxnSpPr>
            <a:endCxn id="77" idx="6"/>
          </p:cNvCxnSpPr>
          <p:nvPr/>
        </p:nvCxnSpPr>
        <p:spPr>
          <a:xfrm rot="10800000">
            <a:off x="7403172" y="3811900"/>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Ellipse 84"/>
          <p:cNvSpPr/>
          <p:nvPr/>
        </p:nvSpPr>
        <p:spPr>
          <a:xfrm>
            <a:off x="1426007" y="3933056"/>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86" name="Connecteur droit 85"/>
          <p:cNvCxnSpPr>
            <a:stCxn id="85" idx="4"/>
            <a:endCxn id="24" idx="0"/>
          </p:cNvCxnSpPr>
          <p:nvPr/>
        </p:nvCxnSpPr>
        <p:spPr>
          <a:xfrm rot="5400000">
            <a:off x="1387034" y="4076525"/>
            <a:ext cx="146439" cy="35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Rectangle 89"/>
          <p:cNvSpPr/>
          <p:nvPr/>
        </p:nvSpPr>
        <p:spPr>
          <a:xfrm>
            <a:off x="1410071" y="3717032"/>
            <a:ext cx="782587" cy="461665"/>
          </a:xfrm>
          <a:prstGeom prst="rect">
            <a:avLst/>
          </a:prstGeom>
        </p:spPr>
        <p:txBody>
          <a:bodyPr wrap="none">
            <a:spAutoFit/>
          </a:bodyPr>
          <a:lstStyle/>
          <a:p>
            <a:pPr algn="ctr"/>
            <a:r>
              <a:rPr lang="fr-FR" sz="1200" dirty="0" err="1" smtClean="0"/>
              <a:t>Remote</a:t>
            </a:r>
            <a:endParaRPr lang="fr-FR" sz="1200" dirty="0" smtClean="0"/>
          </a:p>
          <a:p>
            <a:pPr algn="ctr"/>
            <a:r>
              <a:rPr lang="fr-FR" sz="1200" dirty="0" smtClean="0"/>
              <a:t>Interface</a:t>
            </a:r>
          </a:p>
        </p:txBody>
      </p:sp>
      <p:sp>
        <p:nvSpPr>
          <p:cNvPr id="92" name="Ellipse 91"/>
          <p:cNvSpPr/>
          <p:nvPr/>
        </p:nvSpPr>
        <p:spPr>
          <a:xfrm>
            <a:off x="4944074" y="2790453"/>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93" name="Connecteur droit 92"/>
          <p:cNvCxnSpPr>
            <a:stCxn id="35" idx="2"/>
            <a:endCxn id="92" idx="0"/>
          </p:cNvCxnSpPr>
          <p:nvPr/>
        </p:nvCxnSpPr>
        <p:spPr>
          <a:xfrm rot="16200000" flipH="1">
            <a:off x="4906670" y="2717045"/>
            <a:ext cx="144016" cy="27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4336926" y="3140968"/>
            <a:ext cx="1296144" cy="504056"/>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400" dirty="0" smtClean="0"/>
              <a:t>Intercepteur de requête</a:t>
            </a:r>
            <a:endParaRPr lang="fr-FR" sz="1100" dirty="0"/>
          </a:p>
        </p:txBody>
      </p:sp>
      <p:cxnSp>
        <p:nvCxnSpPr>
          <p:cNvPr id="83" name="Connecteur droit avec flèche 82"/>
          <p:cNvCxnSpPr>
            <a:stCxn id="84" idx="4"/>
            <a:endCxn id="34" idx="0"/>
          </p:cNvCxnSpPr>
          <p:nvPr/>
        </p:nvCxnSpPr>
        <p:spPr>
          <a:xfrm flipH="1">
            <a:off x="4986887" y="3870573"/>
            <a:ext cx="207" cy="280930"/>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4" name="Ellipse 83"/>
          <p:cNvSpPr/>
          <p:nvPr/>
        </p:nvSpPr>
        <p:spPr>
          <a:xfrm>
            <a:off x="4951090" y="3798565"/>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87" name="Connecteur droit 86"/>
          <p:cNvCxnSpPr>
            <a:stCxn id="48" idx="2"/>
            <a:endCxn id="84" idx="0"/>
          </p:cNvCxnSpPr>
          <p:nvPr/>
        </p:nvCxnSpPr>
        <p:spPr>
          <a:xfrm rot="16200000" flipH="1">
            <a:off x="4909276" y="3720746"/>
            <a:ext cx="153541" cy="20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Rectangle 90"/>
          <p:cNvSpPr/>
          <p:nvPr/>
        </p:nvSpPr>
        <p:spPr>
          <a:xfrm>
            <a:off x="4290391" y="3645024"/>
            <a:ext cx="782587" cy="461665"/>
          </a:xfrm>
          <a:prstGeom prst="rect">
            <a:avLst/>
          </a:prstGeom>
        </p:spPr>
        <p:txBody>
          <a:bodyPr wrap="none">
            <a:spAutoFit/>
          </a:bodyPr>
          <a:lstStyle/>
          <a:p>
            <a:pPr algn="ctr"/>
            <a:r>
              <a:rPr lang="fr-FR" sz="1200" dirty="0" err="1" smtClean="0"/>
              <a:t>Remote</a:t>
            </a:r>
            <a:endParaRPr lang="fr-FR" sz="1200" dirty="0" smtClean="0"/>
          </a:p>
          <a:p>
            <a:pPr algn="ctr"/>
            <a:r>
              <a:rPr lang="fr-FR" sz="1200" dirty="0" smtClean="0"/>
              <a:t>Interface</a:t>
            </a:r>
          </a:p>
        </p:txBody>
      </p:sp>
      <p:sp>
        <p:nvSpPr>
          <p:cNvPr id="94" name="Rectangle 93"/>
          <p:cNvSpPr/>
          <p:nvPr/>
        </p:nvSpPr>
        <p:spPr>
          <a:xfrm>
            <a:off x="4287047" y="2636912"/>
            <a:ext cx="782587" cy="461665"/>
          </a:xfrm>
          <a:prstGeom prst="rect">
            <a:avLst/>
          </a:prstGeom>
        </p:spPr>
        <p:txBody>
          <a:bodyPr wrap="none">
            <a:spAutoFit/>
          </a:bodyPr>
          <a:lstStyle/>
          <a:p>
            <a:pPr algn="ctr"/>
            <a:r>
              <a:rPr lang="fr-FR" sz="1200" dirty="0" err="1" smtClean="0"/>
              <a:t>Remote</a:t>
            </a:r>
            <a:endParaRPr lang="fr-FR" sz="1200" dirty="0" smtClean="0"/>
          </a:p>
          <a:p>
            <a:pPr algn="ctr"/>
            <a:r>
              <a:rPr lang="fr-FR" sz="1200" dirty="0" smtClean="0"/>
              <a:t>Interface</a:t>
            </a:r>
          </a:p>
        </p:txBody>
      </p:sp>
      <p:sp>
        <p:nvSpPr>
          <p:cNvPr id="56" name="ZoneTexte 55"/>
          <p:cNvSpPr txBox="1"/>
          <p:nvPr/>
        </p:nvSpPr>
        <p:spPr>
          <a:xfrm>
            <a:off x="5143504" y="5143512"/>
            <a:ext cx="3871024" cy="132343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fr-FR" dirty="0" smtClean="0"/>
              <a:t>Les besoins sont décrits </a:t>
            </a:r>
          </a:p>
          <a:p>
            <a:r>
              <a:rPr lang="fr-FR" dirty="0" smtClean="0"/>
              <a:t>dans un fichier descripteur</a:t>
            </a:r>
          </a:p>
          <a:p>
            <a:pPr algn="ctr">
              <a:buFont typeface="Symbol"/>
              <a:buChar char="Þ"/>
            </a:pPr>
            <a:r>
              <a:rPr lang="fr-FR" b="1" dirty="0" smtClean="0">
                <a:solidFill>
                  <a:srgbClr val="C00000"/>
                </a:solidFill>
              </a:rPr>
              <a:t>L’intercepteur de requête</a:t>
            </a:r>
          </a:p>
          <a:p>
            <a:pPr algn="ctr"/>
            <a:r>
              <a:rPr lang="fr-FR" b="1" dirty="0" smtClean="0">
                <a:solidFill>
                  <a:srgbClr val="C00000"/>
                </a:solidFill>
              </a:rPr>
              <a:t>sait quoi faire</a:t>
            </a:r>
            <a:endParaRPr lang="fr-FR" b="1" dirty="0">
              <a:solidFill>
                <a:srgbClr val="C00000"/>
              </a:solidFill>
            </a:endParaRPr>
          </a:p>
        </p:txBody>
      </p:sp>
    </p:spTree>
    <p:extLst>
      <p:ext uri="{BB962C8B-B14F-4D97-AF65-F5344CB8AC3E}">
        <p14:creationId xmlns="" xmlns:p14="http://schemas.microsoft.com/office/powerpoint/2010/main" val="41380514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3707904" y="1700808"/>
            <a:ext cx="5328592" cy="396044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54" name="Ellipse 53"/>
          <p:cNvSpPr/>
          <p:nvPr/>
        </p:nvSpPr>
        <p:spPr>
          <a:xfrm>
            <a:off x="3851920" y="2204864"/>
            <a:ext cx="2448272" cy="1440160"/>
          </a:xfrm>
          <a:prstGeom prst="ellipse">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
        <p:nvSpPr>
          <p:cNvPr id="28" name="Titre 27"/>
          <p:cNvSpPr>
            <a:spLocks noGrp="1"/>
          </p:cNvSpPr>
          <p:nvPr>
            <p:ph type="title"/>
          </p:nvPr>
        </p:nvSpPr>
        <p:spPr/>
        <p:txBody>
          <a:bodyPr>
            <a:normAutofit fontScale="90000"/>
          </a:bodyPr>
          <a:lstStyle/>
          <a:p>
            <a:r>
              <a:rPr lang="fr-FR" dirty="0" smtClean="0"/>
              <a:t>Les EJB : des objets distribués</a:t>
            </a:r>
            <a:r>
              <a:rPr lang="fr-FR" sz="3600" dirty="0" smtClean="0"/>
              <a:t/>
            </a:r>
            <a:br>
              <a:rPr lang="fr-FR" sz="3600" dirty="0" smtClean="0"/>
            </a:br>
            <a:r>
              <a:rPr lang="fr-FR" sz="2900" dirty="0" smtClean="0"/>
              <a:t>…</a:t>
            </a:r>
            <a:r>
              <a:rPr lang="fr-FR" sz="2900" b="1" i="1" dirty="0" smtClean="0">
                <a:solidFill>
                  <a:srgbClr val="C00000"/>
                </a:solidFill>
              </a:rPr>
              <a:t> RMI-IIOP </a:t>
            </a:r>
            <a:r>
              <a:rPr lang="fr-FR" sz="2900" dirty="0" smtClean="0"/>
              <a:t>au cœur des </a:t>
            </a:r>
            <a:r>
              <a:rPr lang="fr-FR" sz="2900" dirty="0" err="1" smtClean="0"/>
              <a:t>EJBs</a:t>
            </a:r>
            <a:endParaRPr lang="fr-FR" sz="2900" dirty="0"/>
          </a:p>
        </p:txBody>
      </p:sp>
      <p:sp>
        <p:nvSpPr>
          <p:cNvPr id="2" name="Espace réservé du numéro de diapositive 1"/>
          <p:cNvSpPr>
            <a:spLocks noGrp="1"/>
          </p:cNvSpPr>
          <p:nvPr>
            <p:ph type="sldNum" sz="quarter" idx="4294967295"/>
          </p:nvPr>
        </p:nvSpPr>
        <p:spPr>
          <a:xfrm>
            <a:off x="8174736" y="2272"/>
            <a:ext cx="762000" cy="365760"/>
          </a:xfrm>
          <a:prstGeom prst="rect">
            <a:avLst/>
          </a:prstGeom>
        </p:spPr>
        <p:txBody>
          <a:bodyPr/>
          <a:lstStyle/>
          <a:p>
            <a:fld id="{EA7C8D44-3667-46F6-9772-CC52308E2A7F}" type="slidenum">
              <a:rPr kumimoji="0" lang="en-US" smtClean="0"/>
              <a:pPr/>
              <a:t>32</a:t>
            </a:fld>
            <a:endParaRPr kumimoji="0" lang="en-US"/>
          </a:p>
        </p:txBody>
      </p:sp>
      <p:cxnSp>
        <p:nvCxnSpPr>
          <p:cNvPr id="5" name="Connecteur en angle 4"/>
          <p:cNvCxnSpPr>
            <a:stCxn id="20" idx="2"/>
            <a:endCxn id="10" idx="2"/>
          </p:cNvCxnSpPr>
          <p:nvPr/>
        </p:nvCxnSpPr>
        <p:spPr>
          <a:xfrm rot="16200000" flipH="1">
            <a:off x="1550344" y="5550555"/>
            <a:ext cx="684076" cy="905461"/>
          </a:xfrm>
          <a:prstGeom prst="bentConnector2">
            <a:avLst/>
          </a:prstGeom>
          <a:ln w="38100">
            <a:solidFill>
              <a:schemeClr val="accent3">
                <a:lumMod val="75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Nuage 9"/>
          <p:cNvSpPr/>
          <p:nvPr/>
        </p:nvSpPr>
        <p:spPr>
          <a:xfrm>
            <a:off x="2339752" y="5949280"/>
            <a:ext cx="1728192" cy="792088"/>
          </a:xfrm>
          <a:prstGeom prst="cloud">
            <a:avLst/>
          </a:prstGeom>
          <a:solidFill>
            <a:srgbClr val="CC99FF"/>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Internet</a:t>
            </a:r>
          </a:p>
        </p:txBody>
      </p:sp>
      <p:sp>
        <p:nvSpPr>
          <p:cNvPr id="11" name="Rectangle 10"/>
          <p:cNvSpPr/>
          <p:nvPr/>
        </p:nvSpPr>
        <p:spPr>
          <a:xfrm>
            <a:off x="1259632" y="6361583"/>
            <a:ext cx="1224136" cy="307777"/>
          </a:xfrm>
          <a:prstGeom prst="rect">
            <a:avLst/>
          </a:prstGeom>
        </p:spPr>
        <p:txBody>
          <a:bodyPr wrap="square">
            <a:spAutoFit/>
          </a:bodyPr>
          <a:lstStyle/>
          <a:p>
            <a:r>
              <a:rPr lang="fr-FR" sz="1400" i="1" dirty="0" smtClean="0"/>
              <a:t>RMI/IIOP</a:t>
            </a:r>
            <a:endParaRPr lang="fr-FR" sz="1400" i="1" dirty="0"/>
          </a:p>
        </p:txBody>
      </p:sp>
      <p:cxnSp>
        <p:nvCxnSpPr>
          <p:cNvPr id="16" name="Connecteur en angle 15"/>
          <p:cNvCxnSpPr>
            <a:stCxn id="10" idx="0"/>
          </p:cNvCxnSpPr>
          <p:nvPr/>
        </p:nvCxnSpPr>
        <p:spPr>
          <a:xfrm flipV="1">
            <a:off x="4066504" y="5661248"/>
            <a:ext cx="1009552" cy="684076"/>
          </a:xfrm>
          <a:prstGeom prst="bentConnector3">
            <a:avLst>
              <a:gd name="adj1" fmla="val 99500"/>
            </a:avLst>
          </a:prstGeom>
          <a:ln w="38100">
            <a:solidFill>
              <a:schemeClr val="accent3">
                <a:lumMod val="75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79512" y="1700808"/>
            <a:ext cx="2520280" cy="396044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21" name="ZoneTexte 20"/>
          <p:cNvSpPr txBox="1"/>
          <p:nvPr/>
        </p:nvSpPr>
        <p:spPr>
          <a:xfrm>
            <a:off x="179512" y="1700808"/>
            <a:ext cx="1693092" cy="369332"/>
          </a:xfrm>
          <a:prstGeom prst="rect">
            <a:avLst/>
          </a:prstGeom>
          <a:noFill/>
        </p:spPr>
        <p:txBody>
          <a:bodyPr wrap="none" rtlCol="0">
            <a:spAutoFit/>
          </a:bodyPr>
          <a:lstStyle/>
          <a:p>
            <a:r>
              <a:rPr lang="fr-FR" dirty="0" smtClean="0"/>
              <a:t>Machine client</a:t>
            </a:r>
            <a:endParaRPr lang="fr-FR" dirty="0"/>
          </a:p>
        </p:txBody>
      </p:sp>
      <p:sp>
        <p:nvSpPr>
          <p:cNvPr id="22" name="ZoneTexte 21"/>
          <p:cNvSpPr txBox="1"/>
          <p:nvPr/>
        </p:nvSpPr>
        <p:spPr>
          <a:xfrm>
            <a:off x="640375" y="4869160"/>
            <a:ext cx="16273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dirty="0" smtClean="0"/>
              <a:t>IIOP </a:t>
            </a:r>
            <a:r>
              <a:rPr lang="fr-FR" dirty="0" err="1" smtClean="0"/>
              <a:t>Runtime</a:t>
            </a:r>
            <a:endParaRPr lang="fr-FR" dirty="0" smtClean="0"/>
          </a:p>
        </p:txBody>
      </p:sp>
      <p:sp>
        <p:nvSpPr>
          <p:cNvPr id="23" name="ZoneTexte 22"/>
          <p:cNvSpPr txBox="1"/>
          <p:nvPr/>
        </p:nvSpPr>
        <p:spPr>
          <a:xfrm>
            <a:off x="633986" y="5229200"/>
            <a:ext cx="163067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smtClean="0"/>
              <a:t>JVM</a:t>
            </a:r>
          </a:p>
        </p:txBody>
      </p:sp>
      <p:sp>
        <p:nvSpPr>
          <p:cNvPr id="24" name="Ellipse 23"/>
          <p:cNvSpPr/>
          <p:nvPr/>
        </p:nvSpPr>
        <p:spPr>
          <a:xfrm>
            <a:off x="702411" y="4151503"/>
            <a:ext cx="1512168" cy="429625"/>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800" b="1" i="1" dirty="0" smtClean="0"/>
              <a:t>stub</a:t>
            </a:r>
            <a:endParaRPr lang="fr-FR" sz="1400" b="1" i="1" dirty="0" smtClean="0"/>
          </a:p>
        </p:txBody>
      </p:sp>
      <p:sp>
        <p:nvSpPr>
          <p:cNvPr id="25" name="Rectangle 24"/>
          <p:cNvSpPr/>
          <p:nvPr/>
        </p:nvSpPr>
        <p:spPr>
          <a:xfrm>
            <a:off x="814528" y="2708920"/>
            <a:ext cx="1296144" cy="504056"/>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600" dirty="0" smtClean="0"/>
              <a:t>Client</a:t>
            </a:r>
            <a:endParaRPr lang="fr-FR" sz="1600" dirty="0"/>
          </a:p>
        </p:txBody>
      </p:sp>
      <p:cxnSp>
        <p:nvCxnSpPr>
          <p:cNvPr id="27" name="Connecteur droit avec flèche 26"/>
          <p:cNvCxnSpPr>
            <a:stCxn id="25" idx="2"/>
            <a:endCxn id="85" idx="0"/>
          </p:cNvCxnSpPr>
          <p:nvPr/>
        </p:nvCxnSpPr>
        <p:spPr>
          <a:xfrm rot="5400000">
            <a:off x="1102266" y="3572722"/>
            <a:ext cx="720080" cy="589"/>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24" idx="4"/>
            <a:endCxn id="22" idx="0"/>
          </p:cNvCxnSpPr>
          <p:nvPr/>
        </p:nvCxnSpPr>
        <p:spPr>
          <a:xfrm rot="5400000">
            <a:off x="1312262" y="4722927"/>
            <a:ext cx="288032" cy="4435"/>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ZoneTexte 30"/>
          <p:cNvSpPr txBox="1"/>
          <p:nvPr/>
        </p:nvSpPr>
        <p:spPr>
          <a:xfrm>
            <a:off x="3707904" y="1700808"/>
            <a:ext cx="1888659" cy="369332"/>
          </a:xfrm>
          <a:prstGeom prst="rect">
            <a:avLst/>
          </a:prstGeom>
          <a:noFill/>
        </p:spPr>
        <p:txBody>
          <a:bodyPr wrap="none" rtlCol="0">
            <a:spAutoFit/>
          </a:bodyPr>
          <a:lstStyle/>
          <a:p>
            <a:r>
              <a:rPr lang="fr-FR" dirty="0" smtClean="0"/>
              <a:t>Machine serveur</a:t>
            </a:r>
            <a:endParaRPr lang="fr-FR" dirty="0"/>
          </a:p>
        </p:txBody>
      </p:sp>
      <p:sp>
        <p:nvSpPr>
          <p:cNvPr id="32" name="ZoneTexte 31"/>
          <p:cNvSpPr txBox="1"/>
          <p:nvPr/>
        </p:nvSpPr>
        <p:spPr>
          <a:xfrm>
            <a:off x="4168767" y="4869160"/>
            <a:ext cx="16273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dirty="0" smtClean="0"/>
              <a:t>IIOP </a:t>
            </a:r>
            <a:r>
              <a:rPr lang="fr-FR" dirty="0" err="1" smtClean="0"/>
              <a:t>Runtime</a:t>
            </a:r>
            <a:endParaRPr lang="fr-FR" dirty="0" smtClean="0"/>
          </a:p>
        </p:txBody>
      </p:sp>
      <p:sp>
        <p:nvSpPr>
          <p:cNvPr id="33" name="ZoneTexte 32"/>
          <p:cNvSpPr txBox="1"/>
          <p:nvPr/>
        </p:nvSpPr>
        <p:spPr>
          <a:xfrm>
            <a:off x="4162378" y="5229200"/>
            <a:ext cx="163067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smtClean="0"/>
              <a:t>JVM</a:t>
            </a:r>
          </a:p>
        </p:txBody>
      </p:sp>
      <p:sp>
        <p:nvSpPr>
          <p:cNvPr id="34" name="Ellipse 33"/>
          <p:cNvSpPr/>
          <p:nvPr/>
        </p:nvSpPr>
        <p:spPr>
          <a:xfrm>
            <a:off x="4131958" y="4151503"/>
            <a:ext cx="1709858" cy="429625"/>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800" b="1" i="1" smtClean="0"/>
              <a:t>tie</a:t>
            </a:r>
            <a:endParaRPr lang="fr-FR" sz="1400" b="1" i="1" dirty="0" smtClean="0"/>
          </a:p>
        </p:txBody>
      </p:sp>
      <p:sp>
        <p:nvSpPr>
          <p:cNvPr id="35" name="Ellipse 34"/>
          <p:cNvSpPr/>
          <p:nvPr/>
        </p:nvSpPr>
        <p:spPr>
          <a:xfrm>
            <a:off x="4211960" y="2492896"/>
            <a:ext cx="864096" cy="360040"/>
          </a:xfrm>
          <a:prstGeom prst="ellipse">
            <a:avLst/>
          </a:prstGeom>
          <a:ln>
            <a:solidFill>
              <a:schemeClr val="accent1"/>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1600" dirty="0" smtClean="0"/>
              <a:t>EJB</a:t>
            </a:r>
            <a:endParaRPr lang="fr-FR" sz="1100" dirty="0"/>
          </a:p>
        </p:txBody>
      </p:sp>
      <p:cxnSp>
        <p:nvCxnSpPr>
          <p:cNvPr id="37" name="Connecteur droit avec flèche 36"/>
          <p:cNvCxnSpPr>
            <a:stCxn id="34" idx="4"/>
            <a:endCxn id="32" idx="0"/>
          </p:cNvCxnSpPr>
          <p:nvPr/>
        </p:nvCxnSpPr>
        <p:spPr>
          <a:xfrm flipH="1">
            <a:off x="4982452" y="4581128"/>
            <a:ext cx="4435" cy="288032"/>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Connecteur droit avec flèche 41"/>
          <p:cNvCxnSpPr>
            <a:stCxn id="24" idx="6"/>
            <a:endCxn id="34" idx="2"/>
          </p:cNvCxnSpPr>
          <p:nvPr/>
        </p:nvCxnSpPr>
        <p:spPr>
          <a:xfrm>
            <a:off x="2214579" y="4366316"/>
            <a:ext cx="1917379" cy="0"/>
          </a:xfrm>
          <a:prstGeom prst="straightConnector1">
            <a:avLst/>
          </a:prstGeom>
          <a:ln>
            <a:solidFill>
              <a:schemeClr val="tx1"/>
            </a:solidFill>
            <a:prstDash val="lgDashDot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3" name="ZoneTexte 42"/>
          <p:cNvSpPr txBox="1"/>
          <p:nvPr/>
        </p:nvSpPr>
        <p:spPr>
          <a:xfrm>
            <a:off x="3230142" y="4067780"/>
            <a:ext cx="333746" cy="369332"/>
          </a:xfrm>
          <a:prstGeom prst="rect">
            <a:avLst/>
          </a:prstGeom>
          <a:noFill/>
        </p:spPr>
        <p:txBody>
          <a:bodyPr wrap="none" rtlCol="0">
            <a:spAutoFit/>
          </a:bodyPr>
          <a:lstStyle/>
          <a:p>
            <a:r>
              <a:rPr lang="fr-FR" dirty="0" smtClean="0"/>
              <a:t>~</a:t>
            </a:r>
            <a:endParaRPr lang="fr-FR" dirty="0"/>
          </a:p>
        </p:txBody>
      </p:sp>
      <p:sp>
        <p:nvSpPr>
          <p:cNvPr id="44" name="ZoneTexte 43"/>
          <p:cNvSpPr txBox="1"/>
          <p:nvPr/>
        </p:nvSpPr>
        <p:spPr>
          <a:xfrm>
            <a:off x="3235747" y="3995772"/>
            <a:ext cx="333746" cy="369332"/>
          </a:xfrm>
          <a:prstGeom prst="rect">
            <a:avLst/>
          </a:prstGeom>
          <a:noFill/>
        </p:spPr>
        <p:txBody>
          <a:bodyPr wrap="none" rtlCol="0">
            <a:spAutoFit/>
          </a:bodyPr>
          <a:lstStyle/>
          <a:p>
            <a:r>
              <a:rPr lang="fr-FR" dirty="0" smtClean="0"/>
              <a:t>~</a:t>
            </a:r>
            <a:endParaRPr lang="fr-FR" dirty="0"/>
          </a:p>
        </p:txBody>
      </p:sp>
      <p:cxnSp>
        <p:nvCxnSpPr>
          <p:cNvPr id="47" name="Connecteur droit avec flèche 46"/>
          <p:cNvCxnSpPr>
            <a:stCxn id="54" idx="6"/>
            <a:endCxn id="68" idx="3"/>
          </p:cNvCxnSpPr>
          <p:nvPr/>
        </p:nvCxnSpPr>
        <p:spPr>
          <a:xfrm flipV="1">
            <a:off x="6300192" y="2518354"/>
            <a:ext cx="1033897" cy="406590"/>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7668344" y="2204864"/>
            <a:ext cx="1152128" cy="576064"/>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Service Transaction</a:t>
            </a:r>
            <a:endParaRPr lang="fr-FR" sz="1100" dirty="0"/>
          </a:p>
        </p:txBody>
      </p:sp>
      <p:sp>
        <p:nvSpPr>
          <p:cNvPr id="52" name="Rectangle 51"/>
          <p:cNvSpPr/>
          <p:nvPr/>
        </p:nvSpPr>
        <p:spPr>
          <a:xfrm>
            <a:off x="7668344" y="2852936"/>
            <a:ext cx="1152128" cy="576064"/>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Service Sécurité</a:t>
            </a:r>
            <a:endParaRPr lang="fr-FR" sz="1100" dirty="0"/>
          </a:p>
        </p:txBody>
      </p:sp>
      <p:sp>
        <p:nvSpPr>
          <p:cNvPr id="53" name="Rectangle 52"/>
          <p:cNvSpPr/>
          <p:nvPr/>
        </p:nvSpPr>
        <p:spPr>
          <a:xfrm>
            <a:off x="7668344" y="3501008"/>
            <a:ext cx="1152128" cy="648072"/>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Driver</a:t>
            </a:r>
          </a:p>
          <a:p>
            <a:pPr algn="ctr"/>
            <a:r>
              <a:rPr lang="fr-FR" sz="1400" dirty="0" smtClean="0"/>
              <a:t>Base de données</a:t>
            </a:r>
          </a:p>
        </p:txBody>
      </p:sp>
      <p:cxnSp>
        <p:nvCxnSpPr>
          <p:cNvPr id="55" name="Connecteur droit avec flèche 54"/>
          <p:cNvCxnSpPr>
            <a:stCxn id="54" idx="6"/>
            <a:endCxn id="75" idx="2"/>
          </p:cNvCxnSpPr>
          <p:nvPr/>
        </p:nvCxnSpPr>
        <p:spPr>
          <a:xfrm>
            <a:off x="6300192" y="2924944"/>
            <a:ext cx="1023352" cy="216023"/>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Connecteur droit avec flèche 57"/>
          <p:cNvCxnSpPr>
            <a:stCxn id="54" idx="6"/>
            <a:endCxn id="77" idx="3"/>
          </p:cNvCxnSpPr>
          <p:nvPr/>
        </p:nvCxnSpPr>
        <p:spPr>
          <a:xfrm>
            <a:off x="6300192" y="2924944"/>
            <a:ext cx="1041517" cy="912414"/>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2" name="ZoneTexte 61"/>
          <p:cNvSpPr txBox="1"/>
          <p:nvPr/>
        </p:nvSpPr>
        <p:spPr>
          <a:xfrm>
            <a:off x="6948264" y="2132856"/>
            <a:ext cx="763349" cy="369332"/>
          </a:xfrm>
          <a:prstGeom prst="rect">
            <a:avLst/>
          </a:prstGeom>
          <a:noFill/>
        </p:spPr>
        <p:txBody>
          <a:bodyPr wrap="none" rtlCol="0">
            <a:spAutoFit/>
          </a:bodyPr>
          <a:lstStyle/>
          <a:p>
            <a:pPr algn="ctr"/>
            <a:r>
              <a:rPr lang="fr-FR" sz="900" dirty="0" smtClean="0"/>
              <a:t>API </a:t>
            </a:r>
          </a:p>
          <a:p>
            <a:pPr algn="ctr"/>
            <a:r>
              <a:rPr lang="fr-FR" sz="900" dirty="0" smtClean="0"/>
              <a:t>transaction</a:t>
            </a:r>
            <a:endParaRPr lang="fr-FR" sz="900" dirty="0"/>
          </a:p>
        </p:txBody>
      </p:sp>
      <p:sp>
        <p:nvSpPr>
          <p:cNvPr id="63" name="ZoneTexte 62"/>
          <p:cNvSpPr txBox="1"/>
          <p:nvPr/>
        </p:nvSpPr>
        <p:spPr>
          <a:xfrm>
            <a:off x="7065957" y="2780928"/>
            <a:ext cx="585417" cy="369332"/>
          </a:xfrm>
          <a:prstGeom prst="rect">
            <a:avLst/>
          </a:prstGeom>
          <a:noFill/>
        </p:spPr>
        <p:txBody>
          <a:bodyPr wrap="none" rtlCol="0">
            <a:spAutoFit/>
          </a:bodyPr>
          <a:lstStyle/>
          <a:p>
            <a:pPr algn="ctr"/>
            <a:r>
              <a:rPr lang="fr-FR" sz="900" dirty="0" smtClean="0"/>
              <a:t>API</a:t>
            </a:r>
          </a:p>
          <a:p>
            <a:pPr algn="ctr"/>
            <a:r>
              <a:rPr lang="fr-FR" sz="900" dirty="0" smtClean="0"/>
              <a:t>sécurité</a:t>
            </a:r>
            <a:endParaRPr lang="fr-FR" sz="900" dirty="0"/>
          </a:p>
        </p:txBody>
      </p:sp>
      <p:sp>
        <p:nvSpPr>
          <p:cNvPr id="64" name="ZoneTexte 63"/>
          <p:cNvSpPr txBox="1"/>
          <p:nvPr/>
        </p:nvSpPr>
        <p:spPr>
          <a:xfrm>
            <a:off x="6948264" y="3789040"/>
            <a:ext cx="761747" cy="369332"/>
          </a:xfrm>
          <a:prstGeom prst="rect">
            <a:avLst/>
          </a:prstGeom>
          <a:noFill/>
        </p:spPr>
        <p:txBody>
          <a:bodyPr wrap="none" rtlCol="0">
            <a:spAutoFit/>
          </a:bodyPr>
          <a:lstStyle/>
          <a:p>
            <a:pPr algn="ctr"/>
            <a:r>
              <a:rPr lang="fr-FR" sz="900" dirty="0" smtClean="0"/>
              <a:t>API Base </a:t>
            </a:r>
          </a:p>
          <a:p>
            <a:pPr algn="ctr"/>
            <a:r>
              <a:rPr lang="fr-FR" sz="900" dirty="0" smtClean="0"/>
              <a:t>de données</a:t>
            </a:r>
            <a:endParaRPr lang="fr-FR" sz="900" dirty="0"/>
          </a:p>
        </p:txBody>
      </p:sp>
      <p:sp>
        <p:nvSpPr>
          <p:cNvPr id="68" name="Ellipse 67"/>
          <p:cNvSpPr/>
          <p:nvPr/>
        </p:nvSpPr>
        <p:spPr>
          <a:xfrm>
            <a:off x="7323544" y="2456891"/>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0" name="Connecteur droit 69"/>
          <p:cNvCxnSpPr>
            <a:endCxn id="68" idx="6"/>
          </p:cNvCxnSpPr>
          <p:nvPr/>
        </p:nvCxnSpPr>
        <p:spPr>
          <a:xfrm rot="10800000">
            <a:off x="7395552" y="2492896"/>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Ellipse 74"/>
          <p:cNvSpPr/>
          <p:nvPr/>
        </p:nvSpPr>
        <p:spPr>
          <a:xfrm>
            <a:off x="7323544" y="3104963"/>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6" name="Connecteur droit 75"/>
          <p:cNvCxnSpPr>
            <a:endCxn id="75" idx="6"/>
          </p:cNvCxnSpPr>
          <p:nvPr/>
        </p:nvCxnSpPr>
        <p:spPr>
          <a:xfrm rot="10800000">
            <a:off x="7395552" y="3140968"/>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Ellipse 76"/>
          <p:cNvSpPr/>
          <p:nvPr/>
        </p:nvSpPr>
        <p:spPr>
          <a:xfrm>
            <a:off x="7331164" y="3775895"/>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78" name="Connecteur droit 77"/>
          <p:cNvCxnSpPr>
            <a:endCxn id="77" idx="6"/>
          </p:cNvCxnSpPr>
          <p:nvPr/>
        </p:nvCxnSpPr>
        <p:spPr>
          <a:xfrm rot="10800000">
            <a:off x="7403172" y="3811900"/>
            <a:ext cx="263674" cy="6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Ellipse 84"/>
          <p:cNvSpPr/>
          <p:nvPr/>
        </p:nvSpPr>
        <p:spPr>
          <a:xfrm>
            <a:off x="1426007" y="3933056"/>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86" name="Connecteur droit 85"/>
          <p:cNvCxnSpPr>
            <a:stCxn id="85" idx="4"/>
            <a:endCxn id="24" idx="0"/>
          </p:cNvCxnSpPr>
          <p:nvPr/>
        </p:nvCxnSpPr>
        <p:spPr>
          <a:xfrm rot="5400000">
            <a:off x="1387034" y="4076525"/>
            <a:ext cx="146439" cy="35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Rectangle 89"/>
          <p:cNvSpPr/>
          <p:nvPr/>
        </p:nvSpPr>
        <p:spPr>
          <a:xfrm>
            <a:off x="1410071" y="3717032"/>
            <a:ext cx="782587" cy="461665"/>
          </a:xfrm>
          <a:prstGeom prst="rect">
            <a:avLst/>
          </a:prstGeom>
        </p:spPr>
        <p:txBody>
          <a:bodyPr wrap="none">
            <a:spAutoFit/>
          </a:bodyPr>
          <a:lstStyle/>
          <a:p>
            <a:pPr algn="ctr"/>
            <a:r>
              <a:rPr lang="fr-FR" sz="1200" dirty="0" err="1" smtClean="0"/>
              <a:t>Remote</a:t>
            </a:r>
            <a:endParaRPr lang="fr-FR" sz="1200" dirty="0" smtClean="0"/>
          </a:p>
          <a:p>
            <a:pPr algn="ctr"/>
            <a:r>
              <a:rPr lang="fr-FR" sz="1200" dirty="0" smtClean="0"/>
              <a:t>Interface</a:t>
            </a:r>
          </a:p>
        </p:txBody>
      </p:sp>
      <p:cxnSp>
        <p:nvCxnSpPr>
          <p:cNvPr id="83" name="Connecteur droit avec flèche 82"/>
          <p:cNvCxnSpPr>
            <a:stCxn id="84" idx="4"/>
            <a:endCxn id="34" idx="0"/>
          </p:cNvCxnSpPr>
          <p:nvPr/>
        </p:nvCxnSpPr>
        <p:spPr>
          <a:xfrm flipH="1">
            <a:off x="4986887" y="3870573"/>
            <a:ext cx="207" cy="280930"/>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4" name="Ellipse 83"/>
          <p:cNvSpPr/>
          <p:nvPr/>
        </p:nvSpPr>
        <p:spPr>
          <a:xfrm>
            <a:off x="4951090" y="3798565"/>
            <a:ext cx="72008" cy="72008"/>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cxnSp>
        <p:nvCxnSpPr>
          <p:cNvPr id="87" name="Connecteur droit 86"/>
          <p:cNvCxnSpPr>
            <a:endCxn id="84" idx="0"/>
          </p:cNvCxnSpPr>
          <p:nvPr/>
        </p:nvCxnSpPr>
        <p:spPr>
          <a:xfrm rot="16200000" flipH="1">
            <a:off x="4909276" y="3720746"/>
            <a:ext cx="153541" cy="20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Rectangle 90"/>
          <p:cNvSpPr/>
          <p:nvPr/>
        </p:nvSpPr>
        <p:spPr>
          <a:xfrm>
            <a:off x="4290391" y="3645024"/>
            <a:ext cx="782587" cy="461665"/>
          </a:xfrm>
          <a:prstGeom prst="rect">
            <a:avLst/>
          </a:prstGeom>
        </p:spPr>
        <p:txBody>
          <a:bodyPr wrap="none">
            <a:spAutoFit/>
          </a:bodyPr>
          <a:lstStyle/>
          <a:p>
            <a:pPr algn="ctr"/>
            <a:r>
              <a:rPr lang="fr-FR" sz="1200" dirty="0" err="1" smtClean="0"/>
              <a:t>Remote</a:t>
            </a:r>
            <a:endParaRPr lang="fr-FR" sz="1200" dirty="0" smtClean="0"/>
          </a:p>
          <a:p>
            <a:pPr algn="ctr"/>
            <a:r>
              <a:rPr lang="fr-FR" sz="1200" dirty="0" smtClean="0"/>
              <a:t>Interface</a:t>
            </a:r>
          </a:p>
        </p:txBody>
      </p:sp>
      <p:sp>
        <p:nvSpPr>
          <p:cNvPr id="59" name="ZoneTexte 58"/>
          <p:cNvSpPr txBox="1"/>
          <p:nvPr/>
        </p:nvSpPr>
        <p:spPr>
          <a:xfrm>
            <a:off x="4309024" y="3121804"/>
            <a:ext cx="1532792" cy="523220"/>
          </a:xfrm>
          <a:prstGeom prst="rect">
            <a:avLst/>
          </a:prstGeom>
          <a:noFill/>
        </p:spPr>
        <p:txBody>
          <a:bodyPr wrap="none" rtlCol="0">
            <a:spAutoFit/>
          </a:bodyPr>
          <a:lstStyle/>
          <a:p>
            <a:pPr algn="ctr"/>
            <a:r>
              <a:rPr lang="fr-FR" sz="1400" dirty="0" smtClean="0">
                <a:solidFill>
                  <a:srgbClr val="C00000"/>
                </a:solidFill>
              </a:rPr>
              <a:t>Conteneur d’EJB</a:t>
            </a:r>
          </a:p>
          <a:p>
            <a:pPr algn="ctr"/>
            <a:r>
              <a:rPr lang="fr-FR" sz="1400" dirty="0" smtClean="0">
                <a:solidFill>
                  <a:srgbClr val="C00000"/>
                </a:solidFill>
              </a:rPr>
              <a:t>intercepteur</a:t>
            </a:r>
            <a:endParaRPr lang="fr-FR" sz="1400" dirty="0">
              <a:solidFill>
                <a:srgbClr val="C00000"/>
              </a:solidFill>
            </a:endParaRPr>
          </a:p>
        </p:txBody>
      </p:sp>
      <p:sp>
        <p:nvSpPr>
          <p:cNvPr id="66" name="Ellipse 65"/>
          <p:cNvSpPr/>
          <p:nvPr/>
        </p:nvSpPr>
        <p:spPr>
          <a:xfrm>
            <a:off x="5292080" y="2492896"/>
            <a:ext cx="864096" cy="360040"/>
          </a:xfrm>
          <a:prstGeom prst="ellipse">
            <a:avLst/>
          </a:prstGeom>
          <a:ln>
            <a:solidFill>
              <a:schemeClr val="accent1"/>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1600" dirty="0" smtClean="0"/>
              <a:t>EJB</a:t>
            </a:r>
            <a:endParaRPr lang="fr-FR" sz="1100" dirty="0"/>
          </a:p>
        </p:txBody>
      </p:sp>
      <p:cxnSp>
        <p:nvCxnSpPr>
          <p:cNvPr id="67" name="Connecteur droit avec flèche 66"/>
          <p:cNvCxnSpPr>
            <a:stCxn id="35" idx="4"/>
          </p:cNvCxnSpPr>
          <p:nvPr/>
        </p:nvCxnSpPr>
        <p:spPr>
          <a:xfrm rot="16200000" flipH="1">
            <a:off x="4572000" y="2924944"/>
            <a:ext cx="288032" cy="144016"/>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Connecteur droit avec flèche 71"/>
          <p:cNvCxnSpPr>
            <a:stCxn id="66" idx="3"/>
          </p:cNvCxnSpPr>
          <p:nvPr/>
        </p:nvCxnSpPr>
        <p:spPr>
          <a:xfrm rot="5400000">
            <a:off x="5148968" y="2799305"/>
            <a:ext cx="268753" cy="270560"/>
          </a:xfrm>
          <a:prstGeom prst="straightConnector1">
            <a:avLst/>
          </a:prstGeom>
          <a:ln w="1270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6" name="Espace réservé du contenu 55"/>
          <p:cNvSpPr>
            <a:spLocks noGrp="1"/>
          </p:cNvSpPr>
          <p:nvPr>
            <p:ph idx="1"/>
          </p:nvPr>
        </p:nvSpPr>
        <p:spPr>
          <a:xfrm>
            <a:off x="107504" y="4653136"/>
            <a:ext cx="8856984" cy="187220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accent1"/>
            </a:solidFill>
          </a:ln>
        </p:spPr>
        <p:txBody>
          <a:bodyPr>
            <a:normAutofit/>
          </a:bodyPr>
          <a:lstStyle/>
          <a:p>
            <a:r>
              <a:rPr lang="fr-FR" sz="2400" dirty="0" smtClean="0"/>
              <a:t>middleware implicite </a:t>
            </a:r>
            <a:br>
              <a:rPr lang="fr-FR" sz="2400" dirty="0" smtClean="0"/>
            </a:br>
            <a:r>
              <a:rPr lang="fr-FR" sz="2400" dirty="0" smtClean="0"/>
              <a:t>mais API pour descendre au bas niveau, Explicite</a:t>
            </a:r>
          </a:p>
          <a:p>
            <a:pPr lvl="1"/>
            <a:r>
              <a:rPr lang="fr-FR" sz="2000" dirty="0" smtClean="0"/>
              <a:t>La plupart du temps le développeur demeure au niveau implicite,</a:t>
            </a:r>
          </a:p>
          <a:p>
            <a:pPr lvl="1"/>
            <a:r>
              <a:rPr lang="fr-FR" sz="2000" dirty="0" smtClean="0"/>
              <a:t>Mais il peut utiliser des APIs de Java EE pour contrôler «manuellement » les transactions, la sécurité, etc. (travail plus complexe)</a:t>
            </a:r>
          </a:p>
        </p:txBody>
      </p:sp>
    </p:spTree>
    <p:extLst>
      <p:ext uri="{BB962C8B-B14F-4D97-AF65-F5344CB8AC3E}">
        <p14:creationId xmlns="" xmlns:p14="http://schemas.microsoft.com/office/powerpoint/2010/main" val="30623775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7584" y="2971800"/>
            <a:ext cx="7465640" cy="1066800"/>
          </a:xfrm>
        </p:spPr>
        <p:txBody>
          <a:bodyPr>
            <a:normAutofit fontScale="90000"/>
          </a:bodyPr>
          <a:lstStyle/>
          <a:p>
            <a:r>
              <a:rPr lang="fr-FR" dirty="0" smtClean="0"/>
              <a:t>Un peu d’implémentation avec EJB 2.x</a:t>
            </a:r>
            <a:br>
              <a:rPr lang="fr-FR" dirty="0" smtClean="0"/>
            </a:br>
            <a:endParaRPr lang="fr-FR" dirty="0"/>
          </a:p>
        </p:txBody>
      </p:sp>
      <p:sp>
        <p:nvSpPr>
          <p:cNvPr id="3" name="Espace réservé du texte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33</a:t>
            </a:fld>
            <a:endParaRPr kumimoji="0"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EJB Object</a:t>
            </a:r>
            <a:endParaRPr lang="fr-FR" dirty="0"/>
          </a:p>
        </p:txBody>
      </p:sp>
      <p:sp>
        <p:nvSpPr>
          <p:cNvPr id="3" name="Espace réservé du contenu 2"/>
          <p:cNvSpPr>
            <a:spLocks noGrp="1"/>
          </p:cNvSpPr>
          <p:nvPr>
            <p:ph idx="1"/>
          </p:nvPr>
        </p:nvSpPr>
        <p:spPr/>
        <p:txBody>
          <a:bodyPr/>
          <a:lstStyle/>
          <a:p>
            <a:r>
              <a:rPr lang="fr-FR" dirty="0" smtClean="0"/>
              <a:t>EJB </a:t>
            </a:r>
            <a:r>
              <a:rPr lang="fr-FR" dirty="0"/>
              <a:t>3.0 simplifie la tâche du développeur en cachant des détails </a:t>
            </a:r>
            <a:r>
              <a:rPr lang="fr-FR" dirty="0" smtClean="0"/>
              <a:t>d’implémentation</a:t>
            </a:r>
          </a:p>
          <a:p>
            <a:r>
              <a:rPr lang="fr-FR" dirty="0" smtClean="0"/>
              <a:t>L’étude de EJB 2.x permet de comprendre comment fonctionnent les EJB</a:t>
            </a:r>
          </a:p>
          <a:p>
            <a:r>
              <a:rPr lang="fr-FR" dirty="0" smtClean="0"/>
              <a:t>Pour chaque EJB écrit par le développeur, le serveur d’application crée un objet (</a:t>
            </a:r>
            <a:r>
              <a:rPr lang="fr-FR" i="1" dirty="0" smtClean="0"/>
              <a:t>EJB Object</a:t>
            </a:r>
            <a:r>
              <a:rPr lang="fr-FR" dirty="0" smtClean="0"/>
              <a:t>) qui contient le code qui va permettre au serveur d’intercepter les appels de méthode de l’EJB</a:t>
            </a:r>
            <a:endParaRPr lang="fr-FR" dirty="0"/>
          </a:p>
          <a:p>
            <a:endParaRPr lang="fr-FR" dirty="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34</a:t>
            </a:fld>
            <a:endParaRPr kumimoji="0" lang="en-US" dirty="0"/>
          </a:p>
        </p:txBody>
      </p:sp>
    </p:spTree>
    <p:extLst>
      <p:ext uri="{BB962C8B-B14F-4D97-AF65-F5344CB8AC3E}">
        <p14:creationId xmlns="" xmlns:p14="http://schemas.microsoft.com/office/powerpoint/2010/main" val="30618866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fr-FR" dirty="0" smtClean="0"/>
              <a:t>Rôle de l’EJB Object</a:t>
            </a:r>
          </a:p>
        </p:txBody>
      </p:sp>
      <p:sp>
        <p:nvSpPr>
          <p:cNvPr id="61443" name="Rectangle 3"/>
          <p:cNvSpPr>
            <a:spLocks noGrp="1" noChangeArrowheads="1"/>
          </p:cNvSpPr>
          <p:nvPr>
            <p:ph type="body" idx="1"/>
          </p:nvPr>
        </p:nvSpPr>
        <p:spPr/>
        <p:txBody>
          <a:bodyPr/>
          <a:lstStyle/>
          <a:p>
            <a:r>
              <a:rPr lang="fr-FR" dirty="0" smtClean="0"/>
              <a:t>Les clients n'invoquent jamais directement les méthodes de la classe du Bean</a:t>
            </a:r>
          </a:p>
          <a:p>
            <a:r>
              <a:rPr lang="fr-FR" dirty="0" smtClean="0"/>
              <a:t>Les appels de méthodes sont en fait envoyés à l’EJB </a:t>
            </a:r>
            <a:r>
              <a:rPr lang="fr-FR" dirty="0"/>
              <a:t>O</a:t>
            </a:r>
            <a:r>
              <a:rPr lang="fr-FR" dirty="0" smtClean="0"/>
              <a:t>bject</a:t>
            </a:r>
          </a:p>
          <a:p>
            <a:r>
              <a:rPr lang="fr-FR" dirty="0" smtClean="0"/>
              <a:t>Une fois les traitements effectués pour les transactions, sécurité,.. le container appelle les méthodes de la classe du </a:t>
            </a:r>
            <a:r>
              <a:rPr lang="fr-FR" dirty="0" err="1"/>
              <a:t>b</a:t>
            </a:r>
            <a:r>
              <a:rPr lang="fr-FR" dirty="0" err="1" smtClean="0"/>
              <a:t>ean</a:t>
            </a:r>
            <a:endParaRPr lang="fr-FR" dirty="0" smtClean="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35</a:t>
            </a:fld>
            <a:endParaRPr kumimoji="0"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fr-FR" smtClean="0"/>
              <a:t>Constitution d'un EJB : </a:t>
            </a:r>
            <a:r>
              <a:rPr lang="fr-FR" i="1" smtClean="0"/>
              <a:t>EJB Object</a:t>
            </a:r>
          </a:p>
        </p:txBody>
      </p:sp>
      <p:sp>
        <p:nvSpPr>
          <p:cNvPr id="62467" name="Rectangle 3"/>
          <p:cNvSpPr>
            <a:spLocks noGrp="1" noChangeArrowheads="1"/>
          </p:cNvSpPr>
          <p:nvPr>
            <p:ph type="body" idx="1"/>
          </p:nvPr>
        </p:nvSpPr>
        <p:spPr/>
        <p:txBody>
          <a:bodyPr/>
          <a:lstStyle/>
          <a:p>
            <a:r>
              <a:rPr lang="fr-FR" sz="2400" smtClean="0"/>
              <a:t>Que se passe-t-il lors de l'interception ?</a:t>
            </a:r>
          </a:p>
          <a:p>
            <a:pPr lvl="1"/>
            <a:r>
              <a:rPr lang="fr-FR" sz="2000" smtClean="0"/>
              <a:t>Prise en compte des transactions,</a:t>
            </a:r>
          </a:p>
          <a:p>
            <a:pPr lvl="1"/>
            <a:r>
              <a:rPr lang="fr-FR" sz="2000" smtClean="0"/>
              <a:t>Sécurité : le client est-il autorisé ?</a:t>
            </a:r>
          </a:p>
          <a:p>
            <a:pPr lvl="1"/>
            <a:r>
              <a:rPr lang="fr-FR" sz="2000" smtClean="0"/>
              <a:t>Gestion des ressources + cycle de vie des composants : threads, sockets, connexions DB, pooling des instances (mémoire),</a:t>
            </a:r>
          </a:p>
          <a:p>
            <a:pPr lvl="1"/>
            <a:r>
              <a:rPr lang="fr-FR" sz="2000" smtClean="0"/>
              <a:t>Persistance,</a:t>
            </a:r>
          </a:p>
          <a:p>
            <a:pPr lvl="1"/>
            <a:r>
              <a:rPr lang="fr-FR" sz="2000" smtClean="0"/>
              <a:t>Accès distant aux objets,</a:t>
            </a:r>
          </a:p>
          <a:p>
            <a:pPr lvl="1"/>
            <a:r>
              <a:rPr lang="fr-FR" sz="2000" smtClean="0"/>
              <a:t>Threading des clients en attente,</a:t>
            </a:r>
          </a:p>
          <a:p>
            <a:pPr lvl="1"/>
            <a:r>
              <a:rPr lang="fr-FR" sz="2000" smtClean="0"/>
              <a:t>Clustering,</a:t>
            </a:r>
          </a:p>
          <a:p>
            <a:pPr lvl="1"/>
            <a:r>
              <a:rPr lang="fr-FR" sz="2000" smtClean="0"/>
              <a:t>Monitoring : statistiques, graphiques temps réel du comportement du système…</a:t>
            </a:r>
          </a:p>
          <a:p>
            <a:pPr lvl="1"/>
            <a:r>
              <a:rPr lang="fr-FR" sz="2000" smtClean="0"/>
              <a:t>…</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36</a:t>
            </a:fld>
            <a:endParaRPr kumimoji="0"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EJBObjects"/>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00200" y="2133600"/>
            <a:ext cx="7543800" cy="4002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3491" name="Rectangle 3"/>
          <p:cNvSpPr>
            <a:spLocks noGrp="1" noChangeArrowheads="1"/>
          </p:cNvSpPr>
          <p:nvPr>
            <p:ph type="title"/>
          </p:nvPr>
        </p:nvSpPr>
        <p:spPr/>
        <p:txBody>
          <a:bodyPr/>
          <a:lstStyle/>
          <a:p>
            <a:r>
              <a:rPr lang="fr-FR" smtClean="0"/>
              <a:t>Constitution d'un EJB : </a:t>
            </a:r>
            <a:r>
              <a:rPr lang="fr-FR" i="1" smtClean="0"/>
              <a:t>EJB Object</a:t>
            </a:r>
          </a:p>
        </p:txBody>
      </p:sp>
      <p:sp>
        <p:nvSpPr>
          <p:cNvPr id="63492" name="Rectangle 4"/>
          <p:cNvSpPr>
            <a:spLocks noGrp="1" noChangeArrowheads="1"/>
          </p:cNvSpPr>
          <p:nvPr>
            <p:ph type="body" idx="1"/>
          </p:nvPr>
        </p:nvSpPr>
        <p:spPr/>
        <p:txBody>
          <a:bodyPr/>
          <a:lstStyle/>
          <a:p>
            <a:r>
              <a:rPr lang="fr-FR" dirty="0" smtClean="0"/>
              <a:t>Conteneur = couche d'indirection entre le client et le </a:t>
            </a:r>
            <a:r>
              <a:rPr lang="fr-FR" dirty="0" err="1" smtClean="0"/>
              <a:t>bean</a:t>
            </a:r>
            <a:endParaRPr lang="fr-FR" dirty="0" smtClean="0"/>
          </a:p>
          <a:p>
            <a:r>
              <a:rPr lang="fr-FR" dirty="0" smtClean="0"/>
              <a:t>Cette couche est matérialisée par un objet unique : </a:t>
            </a:r>
            <a:r>
              <a:rPr lang="fr-FR" i="1" dirty="0" smtClean="0"/>
              <a:t>l'EJB Object</a:t>
            </a:r>
          </a:p>
        </p:txBody>
      </p:sp>
      <p:sp>
        <p:nvSpPr>
          <p:cNvPr id="63493" name="Rectangle 5"/>
          <p:cNvSpPr>
            <a:spLocks noChangeArrowheads="1"/>
          </p:cNvSpPr>
          <p:nvPr/>
        </p:nvSpPr>
        <p:spPr bwMode="auto">
          <a:xfrm>
            <a:off x="1609725" y="18573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6" name="Rectangle 5"/>
          <p:cNvSpPr/>
          <p:nvPr/>
        </p:nvSpPr>
        <p:spPr>
          <a:xfrm>
            <a:off x="4031940" y="4797152"/>
            <a:ext cx="1080120" cy="576064"/>
          </a:xfrm>
          <a:prstGeom prst="rect">
            <a:avLst/>
          </a:prstGeom>
          <a:solidFill>
            <a:srgbClr val="C00000">
              <a:alpha val="19000"/>
            </a:srgbClr>
          </a:solidFill>
          <a:ln w="3810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fr-FR"/>
          </a:p>
        </p:txBody>
      </p:sp>
      <p:sp>
        <p:nvSpPr>
          <p:cNvPr id="7" name="Espace réservé du numéro de diapositive 6"/>
          <p:cNvSpPr>
            <a:spLocks noGrp="1"/>
          </p:cNvSpPr>
          <p:nvPr>
            <p:ph type="sldNum" sz="quarter" idx="12"/>
          </p:nvPr>
        </p:nvSpPr>
        <p:spPr/>
        <p:txBody>
          <a:bodyPr/>
          <a:lstStyle/>
          <a:p>
            <a:fld id="{EA7C8D44-3667-46F6-9772-CC52308E2A7F}" type="slidenum">
              <a:rPr kumimoji="0" lang="en-US" smtClean="0"/>
              <a:pPr/>
              <a:t>37</a:t>
            </a:fld>
            <a:endParaRPr kumimoji="0"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03938" y="2271713"/>
            <a:ext cx="2582862" cy="2324100"/>
            <a:chOff x="3508" y="1428"/>
            <a:chExt cx="1915" cy="1464"/>
          </a:xfrm>
        </p:grpSpPr>
        <p:sp>
          <p:nvSpPr>
            <p:cNvPr id="65552" name="Rectangle 3"/>
            <p:cNvSpPr>
              <a:spLocks noChangeArrowheads="1"/>
            </p:cNvSpPr>
            <p:nvPr/>
          </p:nvSpPr>
          <p:spPr bwMode="auto">
            <a:xfrm>
              <a:off x="3508" y="1428"/>
              <a:ext cx="1915" cy="1464"/>
            </a:xfrm>
            <a:prstGeom prst="rect">
              <a:avLst/>
            </a:prstGeom>
            <a:solidFill>
              <a:srgbClr val="9999F3"/>
            </a:solidFill>
            <a:ln w="9525">
              <a:miter lim="800000"/>
              <a:headEnd/>
              <a:tailEnd/>
            </a:ln>
            <a:effectLst/>
            <a:scene3d>
              <a:camera prst="legacyObliqueTopRight"/>
              <a:lightRig rig="legacyFlat2" dir="t"/>
            </a:scene3d>
            <a:sp3d extrusionH="125400" prstMaterial="legacyMatte">
              <a:bevelT w="13500" h="13500" prst="angle"/>
              <a:bevelB w="13500" h="13500" prst="angle"/>
              <a:extrusionClr>
                <a:srgbClr val="9999F3"/>
              </a:extrusionClr>
            </a:sp3d>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tIns="274320">
              <a:flatTx/>
            </a:bodyPr>
            <a:lstStyle/>
            <a:p>
              <a:endParaRPr lang="fr-FR"/>
            </a:p>
          </p:txBody>
        </p:sp>
        <p:sp>
          <p:nvSpPr>
            <p:cNvPr id="65553" name="Rectangle 4"/>
            <p:cNvSpPr>
              <a:spLocks noChangeArrowheads="1"/>
            </p:cNvSpPr>
            <p:nvPr/>
          </p:nvSpPr>
          <p:spPr bwMode="auto">
            <a:xfrm>
              <a:off x="3935" y="1461"/>
              <a:ext cx="1061" cy="212"/>
            </a:xfrm>
            <a:prstGeom prst="rect">
              <a:avLst/>
            </a:prstGeom>
            <a:noFill/>
            <a:ln>
              <a:noFill/>
            </a:ln>
            <a:effectLst/>
            <a:extLst>
              <a:ext uri="{909E8E84-426E-40DD-AFC4-6F175D3DCCD1}">
                <a14:hiddenFill xmlns="" xmlns:a14="http://schemas.microsoft.com/office/drawing/2010/main">
                  <a:solidFill>
                    <a:schemeClr val="accent2"/>
                  </a:solidFill>
                </a14:hiddenFill>
              </a:ext>
              <a:ext uri="{91240B29-F687-4F45-9708-019B960494DF}">
                <a14:hiddenLine xmlns="" xmlns:a14="http://schemas.microsoft.com/office/drawing/2010/main" w="9525">
                  <a:solidFill>
                    <a:srgbClr val="000000"/>
                  </a:solidFill>
                  <a:miter lim="800000"/>
                  <a:headEnd type="none" w="sm" len="sm"/>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r>
                <a:rPr lang="en-US" sz="1600" b="1">
                  <a:solidFill>
                    <a:schemeClr val="bg1"/>
                  </a:solidFill>
                </a:rPr>
                <a:t>EJB Server</a:t>
              </a:r>
            </a:p>
          </p:txBody>
        </p:sp>
      </p:grpSp>
      <p:grpSp>
        <p:nvGrpSpPr>
          <p:cNvPr id="3" name="Group 5"/>
          <p:cNvGrpSpPr>
            <a:grpSpLocks/>
          </p:cNvGrpSpPr>
          <p:nvPr/>
        </p:nvGrpSpPr>
        <p:grpSpPr bwMode="auto">
          <a:xfrm>
            <a:off x="6411913" y="3006725"/>
            <a:ext cx="1970087" cy="1382713"/>
            <a:chOff x="3831" y="1891"/>
            <a:chExt cx="1241" cy="871"/>
          </a:xfrm>
        </p:grpSpPr>
        <p:sp>
          <p:nvSpPr>
            <p:cNvPr id="65550" name="Rectangle 6"/>
            <p:cNvSpPr>
              <a:spLocks noChangeArrowheads="1"/>
            </p:cNvSpPr>
            <p:nvPr/>
          </p:nvSpPr>
          <p:spPr bwMode="auto">
            <a:xfrm>
              <a:off x="3831" y="1891"/>
              <a:ext cx="1241" cy="871"/>
            </a:xfrm>
            <a:prstGeom prst="rect">
              <a:avLst/>
            </a:prstGeom>
            <a:solidFill>
              <a:srgbClr val="AFCAEF"/>
            </a:solidFill>
            <a:ln w="9525">
              <a:miter lim="800000"/>
              <a:headEnd/>
              <a:tailEnd/>
            </a:ln>
            <a:effectLst/>
            <a:scene3d>
              <a:camera prst="legacyObliqueTopRight"/>
              <a:lightRig rig="legacyFlat2" dir="t"/>
            </a:scene3d>
            <a:sp3d extrusionH="125400" prstMaterial="legacyMatte">
              <a:bevelT w="13500" h="13500" prst="angle"/>
              <a:bevelB w="13500" h="13500" prst="angle"/>
              <a:extrusionClr>
                <a:srgbClr val="AFCAEF"/>
              </a:extrusionClr>
            </a:sp3d>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tIns="274320">
              <a:flatTx/>
            </a:bodyPr>
            <a:lstStyle/>
            <a:p>
              <a:endParaRPr lang="fr-FR"/>
            </a:p>
          </p:txBody>
        </p:sp>
        <p:sp>
          <p:nvSpPr>
            <p:cNvPr id="65551" name="Rectangle 7"/>
            <p:cNvSpPr>
              <a:spLocks noChangeArrowheads="1"/>
            </p:cNvSpPr>
            <p:nvPr/>
          </p:nvSpPr>
          <p:spPr bwMode="auto">
            <a:xfrm>
              <a:off x="3970" y="1924"/>
              <a:ext cx="1061" cy="212"/>
            </a:xfrm>
            <a:prstGeom prst="rect">
              <a:avLst/>
            </a:prstGeom>
            <a:noFill/>
            <a:ln>
              <a:noFill/>
            </a:ln>
            <a:effectLst/>
            <a:extLst>
              <a:ext uri="{909E8E84-426E-40DD-AFC4-6F175D3DCCD1}">
                <a14:hiddenFill xmlns="" xmlns:a14="http://schemas.microsoft.com/office/drawing/2010/main">
                  <a:solidFill>
                    <a:schemeClr val="accent2"/>
                  </a:solidFill>
                </a14:hiddenFill>
              </a:ext>
              <a:ext uri="{91240B29-F687-4F45-9708-019B960494DF}">
                <a14:hiddenLine xmlns="" xmlns:a14="http://schemas.microsoft.com/office/drawing/2010/main" w="9525">
                  <a:solidFill>
                    <a:srgbClr val="000000"/>
                  </a:solidFill>
                  <a:miter lim="800000"/>
                  <a:headEnd type="none" w="sm" len="sm"/>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r>
                <a:rPr lang="en-US" sz="1600" b="1">
                  <a:solidFill>
                    <a:schemeClr val="bg1"/>
                  </a:solidFill>
                </a:rPr>
                <a:t>EJB Container</a:t>
              </a:r>
              <a:endParaRPr lang="en-US" sz="1600" b="1"/>
            </a:p>
          </p:txBody>
        </p:sp>
      </p:grpSp>
      <p:sp>
        <p:nvSpPr>
          <p:cNvPr id="1224712" name="Oval 8"/>
          <p:cNvSpPr>
            <a:spLocks noChangeArrowheads="1"/>
          </p:cNvSpPr>
          <p:nvPr/>
        </p:nvSpPr>
        <p:spPr bwMode="auto">
          <a:xfrm>
            <a:off x="6762750" y="3503613"/>
            <a:ext cx="1292225" cy="717550"/>
          </a:xfrm>
          <a:prstGeom prst="ellipse">
            <a:avLst/>
          </a:prstGeom>
          <a:gradFill rotWithShape="0">
            <a:gsLst>
              <a:gs pos="0">
                <a:srgbClr val="D77429"/>
              </a:gs>
              <a:gs pos="100000">
                <a:srgbClr val="D77429">
                  <a:gamma/>
                  <a:shade val="46275"/>
                  <a:invGamma/>
                </a:srgbClr>
              </a:gs>
            </a:gsLst>
            <a:path path="shape">
              <a:fillToRect l="50000" t="50000" r="50000" b="50000"/>
            </a:path>
          </a:gradFill>
          <a:ln w="9525">
            <a:solidFill>
              <a:srgbClr val="99521D"/>
            </a:solidFill>
            <a:round/>
            <a:headEnd type="none" w="sm" len="sm"/>
            <a:tailEnd/>
          </a:ln>
          <a:effectLst>
            <a:outerShdw dist="107763" dir="2700000" algn="ctr" rotWithShape="0">
              <a:srgbClr val="777777">
                <a:alpha val="50000"/>
              </a:srgbClr>
            </a:outerShdw>
          </a:effectLst>
        </p:spPr>
        <p:txBody>
          <a:bodyPr wrap="none" anchor="ctr"/>
          <a:lstStyle/>
          <a:p>
            <a:pPr algn="ctr">
              <a:defRPr/>
            </a:pPr>
            <a:r>
              <a:rPr lang="en-US" sz="1800">
                <a:solidFill>
                  <a:schemeClr val="bg1"/>
                </a:solidFill>
                <a:effectLst>
                  <a:outerShdw blurRad="38100" dist="38100" dir="2700000" algn="tl">
                    <a:srgbClr val="000000"/>
                  </a:outerShdw>
                </a:effectLst>
              </a:rPr>
              <a:t>EJ Bean</a:t>
            </a:r>
          </a:p>
        </p:txBody>
      </p:sp>
      <p:sp>
        <p:nvSpPr>
          <p:cNvPr id="1224713" name="Oval 9"/>
          <p:cNvSpPr>
            <a:spLocks noChangeArrowheads="1"/>
          </p:cNvSpPr>
          <p:nvPr/>
        </p:nvSpPr>
        <p:spPr bwMode="auto">
          <a:xfrm>
            <a:off x="1273175" y="1300163"/>
            <a:ext cx="1292225" cy="717550"/>
          </a:xfrm>
          <a:prstGeom prst="ellipse">
            <a:avLst/>
          </a:prstGeom>
          <a:gradFill rotWithShape="0">
            <a:gsLst>
              <a:gs pos="0">
                <a:srgbClr val="D77429"/>
              </a:gs>
              <a:gs pos="100000">
                <a:srgbClr val="D77429">
                  <a:gamma/>
                  <a:shade val="46275"/>
                  <a:invGamma/>
                </a:srgbClr>
              </a:gs>
            </a:gsLst>
            <a:path path="shape">
              <a:fillToRect l="50000" t="50000" r="50000" b="50000"/>
            </a:path>
          </a:gradFill>
          <a:ln w="9525">
            <a:solidFill>
              <a:srgbClr val="99521D"/>
            </a:solidFill>
            <a:round/>
            <a:headEnd type="none" w="sm" len="sm"/>
            <a:tailEnd/>
          </a:ln>
          <a:effectLst>
            <a:outerShdw dist="107763" dir="2700000" algn="ctr" rotWithShape="0">
              <a:srgbClr val="777777">
                <a:alpha val="50000"/>
              </a:srgbClr>
            </a:outerShdw>
          </a:effectLst>
        </p:spPr>
        <p:txBody>
          <a:bodyPr wrap="none" anchor="ctr"/>
          <a:lstStyle/>
          <a:p>
            <a:pPr algn="ctr">
              <a:defRPr/>
            </a:pPr>
            <a:r>
              <a:rPr lang="en-US" sz="1800">
                <a:solidFill>
                  <a:schemeClr val="bg1"/>
                </a:solidFill>
                <a:effectLst>
                  <a:outerShdw blurRad="38100" dist="38100" dir="2700000" algn="tl">
                    <a:srgbClr val="000000"/>
                  </a:outerShdw>
                </a:effectLst>
              </a:rPr>
              <a:t>EJ Bean</a:t>
            </a:r>
          </a:p>
        </p:txBody>
      </p:sp>
      <p:sp>
        <p:nvSpPr>
          <p:cNvPr id="65542" name="Rectangle 10"/>
          <p:cNvSpPr>
            <a:spLocks noChangeArrowheads="1"/>
          </p:cNvSpPr>
          <p:nvPr/>
        </p:nvSpPr>
        <p:spPr bwMode="auto">
          <a:xfrm>
            <a:off x="1066800" y="3001963"/>
            <a:ext cx="1524000" cy="990600"/>
          </a:xfrm>
          <a:prstGeom prst="rect">
            <a:avLst/>
          </a:prstGeom>
          <a:solidFill>
            <a:srgbClr val="AFCAEF"/>
          </a:solidFill>
          <a:ln w="9525">
            <a:miter lim="800000"/>
            <a:headEnd/>
            <a:tailEnd/>
          </a:ln>
          <a:effectLst/>
          <a:scene3d>
            <a:camera prst="legacyObliqueTopRight"/>
            <a:lightRig rig="legacyFlat2" dir="t"/>
          </a:scene3d>
          <a:sp3d extrusionH="125400" prstMaterial="legacyMatte">
            <a:bevelT w="13500" h="13500" prst="angle"/>
            <a:bevelB w="13500" h="13500" prst="angle"/>
            <a:extrusionClr>
              <a:srgbClr val="AFCAEF"/>
            </a:extrusionClr>
          </a:sp3d>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tIns="274320">
            <a:flatTx/>
          </a:bodyPr>
          <a:lstStyle/>
          <a:p>
            <a:endParaRPr lang="fr-FR"/>
          </a:p>
        </p:txBody>
      </p:sp>
      <p:sp>
        <p:nvSpPr>
          <p:cNvPr id="65543" name="Rectangle 11"/>
          <p:cNvSpPr>
            <a:spLocks noChangeArrowheads="1"/>
          </p:cNvSpPr>
          <p:nvPr/>
        </p:nvSpPr>
        <p:spPr bwMode="auto">
          <a:xfrm>
            <a:off x="1143000" y="3040063"/>
            <a:ext cx="1301750" cy="581025"/>
          </a:xfrm>
          <a:prstGeom prst="rect">
            <a:avLst/>
          </a:prstGeom>
          <a:noFill/>
          <a:ln>
            <a:noFill/>
          </a:ln>
          <a:effectLst/>
          <a:extLst>
            <a:ext uri="{909E8E84-426E-40DD-AFC4-6F175D3DCCD1}">
              <a14:hiddenFill xmlns="" xmlns:a14="http://schemas.microsoft.com/office/drawing/2010/main">
                <a:solidFill>
                  <a:schemeClr val="accent2"/>
                </a:solidFill>
              </a14:hiddenFill>
            </a:ext>
            <a:ext uri="{91240B29-F687-4F45-9708-019B960494DF}">
              <a14:hiddenLine xmlns="" xmlns:a14="http://schemas.microsoft.com/office/drawing/2010/main" w="9525">
                <a:solidFill>
                  <a:srgbClr val="000000"/>
                </a:solidFill>
                <a:miter lim="800000"/>
                <a:headEnd type="none" w="sm" len="sm"/>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r>
              <a:rPr lang="en-US" sz="1600" b="1">
                <a:solidFill>
                  <a:schemeClr val="bg1"/>
                </a:solidFill>
              </a:rPr>
              <a:t>Container EJB</a:t>
            </a:r>
          </a:p>
        </p:txBody>
      </p:sp>
      <p:sp>
        <p:nvSpPr>
          <p:cNvPr id="65544" name="Rectangle 12"/>
          <p:cNvSpPr>
            <a:spLocks noChangeArrowheads="1"/>
          </p:cNvSpPr>
          <p:nvPr/>
        </p:nvSpPr>
        <p:spPr bwMode="auto">
          <a:xfrm>
            <a:off x="1066800" y="4975225"/>
            <a:ext cx="1524000" cy="990600"/>
          </a:xfrm>
          <a:prstGeom prst="rect">
            <a:avLst/>
          </a:prstGeom>
          <a:solidFill>
            <a:srgbClr val="9999F3"/>
          </a:solidFill>
          <a:ln w="9525">
            <a:miter lim="800000"/>
            <a:headEnd/>
            <a:tailEnd/>
          </a:ln>
          <a:effectLst/>
          <a:scene3d>
            <a:camera prst="legacyObliqueTopRight"/>
            <a:lightRig rig="legacyFlat2" dir="t"/>
          </a:scene3d>
          <a:sp3d extrusionH="125400" prstMaterial="legacyMatte">
            <a:bevelT w="13500" h="13500" prst="angle"/>
            <a:bevelB w="13500" h="13500" prst="angle"/>
            <a:extrusionClr>
              <a:srgbClr val="9999F3"/>
            </a:extrusionClr>
          </a:sp3d>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tIns="274320">
            <a:flatTx/>
          </a:bodyPr>
          <a:lstStyle/>
          <a:p>
            <a:endParaRPr lang="fr-FR"/>
          </a:p>
        </p:txBody>
      </p:sp>
      <p:sp>
        <p:nvSpPr>
          <p:cNvPr id="65545" name="Rectangle 13"/>
          <p:cNvSpPr>
            <a:spLocks noChangeArrowheads="1"/>
          </p:cNvSpPr>
          <p:nvPr/>
        </p:nvSpPr>
        <p:spPr bwMode="auto">
          <a:xfrm>
            <a:off x="1295400" y="4997450"/>
            <a:ext cx="954088" cy="581025"/>
          </a:xfrm>
          <a:prstGeom prst="rect">
            <a:avLst/>
          </a:prstGeom>
          <a:noFill/>
          <a:ln>
            <a:noFill/>
          </a:ln>
          <a:effectLst/>
          <a:extLst>
            <a:ext uri="{909E8E84-426E-40DD-AFC4-6F175D3DCCD1}">
              <a14:hiddenFill xmlns="" xmlns:a14="http://schemas.microsoft.com/office/drawing/2010/main">
                <a:solidFill>
                  <a:schemeClr val="accent2"/>
                </a:solidFill>
              </a14:hiddenFill>
            </a:ext>
            <a:ext uri="{91240B29-F687-4F45-9708-019B960494DF}">
              <a14:hiddenLine xmlns="" xmlns:a14="http://schemas.microsoft.com/office/drawing/2010/main" w="9525">
                <a:solidFill>
                  <a:srgbClr val="000000"/>
                </a:solidFill>
                <a:miter lim="800000"/>
                <a:headEnd type="none" w="sm" len="sm"/>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r>
              <a:rPr lang="en-US" sz="1600" b="1">
                <a:solidFill>
                  <a:schemeClr val="bg1"/>
                </a:solidFill>
              </a:rPr>
              <a:t>Serveur  EJB</a:t>
            </a:r>
          </a:p>
        </p:txBody>
      </p:sp>
      <p:sp>
        <p:nvSpPr>
          <p:cNvPr id="65546" name="Text Box 14"/>
          <p:cNvSpPr txBox="1">
            <a:spLocks noChangeArrowheads="1"/>
          </p:cNvSpPr>
          <p:nvPr/>
        </p:nvSpPr>
        <p:spPr bwMode="auto">
          <a:xfrm>
            <a:off x="2819400" y="1524000"/>
            <a:ext cx="1624013" cy="366713"/>
          </a:xfrm>
          <a:prstGeom prst="rect">
            <a:avLst/>
          </a:prstGeom>
          <a:noFill/>
          <a:ln>
            <a:noFill/>
          </a:ln>
          <a:effectLst/>
          <a:extLst>
            <a:ext uri="{909E8E84-426E-40DD-AFC4-6F175D3DCCD1}">
              <a14:hiddenFill xmlns="" xmlns:a14="http://schemas.microsoft.com/office/drawing/2010/main">
                <a:solidFill>
                  <a:schemeClr val="accent2"/>
                </a:solidFill>
              </a14:hiddenFill>
            </a:ext>
            <a:ext uri="{91240B29-F687-4F45-9708-019B960494DF}">
              <a14:hiddenLine xmlns="" xmlns:a14="http://schemas.microsoft.com/office/drawing/2010/main" w="9525">
                <a:solidFill>
                  <a:srgbClr val="000000"/>
                </a:solidFill>
                <a:miter lim="800000"/>
                <a:headEnd type="none" w="sm" len="sm"/>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marL="169863" indent="-169863">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buFontTx/>
              <a:buChar char="•"/>
            </a:pPr>
            <a:r>
              <a:rPr lang="en-US" sz="1800"/>
              <a:t>Code simple</a:t>
            </a:r>
          </a:p>
        </p:txBody>
      </p:sp>
      <p:sp>
        <p:nvSpPr>
          <p:cNvPr id="65547" name="Text Box 15"/>
          <p:cNvSpPr txBox="1">
            <a:spLocks noChangeArrowheads="1"/>
          </p:cNvSpPr>
          <p:nvPr/>
        </p:nvSpPr>
        <p:spPr bwMode="auto">
          <a:xfrm>
            <a:off x="2819400" y="2443163"/>
            <a:ext cx="2886075" cy="2206625"/>
          </a:xfrm>
          <a:prstGeom prst="rect">
            <a:avLst/>
          </a:prstGeom>
          <a:noFill/>
          <a:ln>
            <a:noFill/>
          </a:ln>
          <a:effectLst/>
          <a:extLst>
            <a:ext uri="{909E8E84-426E-40DD-AFC4-6F175D3DCCD1}">
              <a14:hiddenFill xmlns="" xmlns:a14="http://schemas.microsoft.com/office/drawing/2010/main">
                <a:solidFill>
                  <a:schemeClr val="accent2"/>
                </a:solidFill>
              </a14:hiddenFill>
            </a:ext>
            <a:ext uri="{91240B29-F687-4F45-9708-019B960494DF}">
              <a14:hiddenLine xmlns="" xmlns:a14="http://schemas.microsoft.com/office/drawing/2010/main" w="9525">
                <a:solidFill>
                  <a:srgbClr val="000000"/>
                </a:solidFill>
                <a:miter lim="800000"/>
                <a:headEnd type="none" w="sm" len="sm"/>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69863" indent="-169863">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spcBef>
                <a:spcPct val="70000"/>
              </a:spcBef>
              <a:buFontTx/>
              <a:buChar char="•"/>
            </a:pPr>
            <a:r>
              <a:rPr lang="en-US" sz="1800" dirty="0" err="1"/>
              <a:t>Génération</a:t>
            </a:r>
            <a:r>
              <a:rPr lang="en-US" sz="1800" dirty="0"/>
              <a:t> du code à </a:t>
            </a:r>
            <a:r>
              <a:rPr lang="en-US" sz="1800" dirty="0" err="1"/>
              <a:t>partir</a:t>
            </a:r>
            <a:r>
              <a:rPr lang="en-US" sz="1800" dirty="0"/>
              <a:t> du Bean</a:t>
            </a:r>
          </a:p>
          <a:p>
            <a:pPr>
              <a:spcBef>
                <a:spcPct val="70000"/>
              </a:spcBef>
              <a:buFontTx/>
              <a:buChar char="•"/>
            </a:pPr>
            <a:r>
              <a:rPr lang="en-US" sz="1800" dirty="0"/>
              <a:t>Le code </a:t>
            </a:r>
            <a:r>
              <a:rPr lang="en-US" sz="1800" dirty="0" err="1"/>
              <a:t>généré</a:t>
            </a:r>
            <a:r>
              <a:rPr lang="en-US" sz="1800" dirty="0"/>
              <a:t> </a:t>
            </a:r>
            <a:r>
              <a:rPr lang="en-US" sz="1800" dirty="0" err="1"/>
              <a:t>fournit</a:t>
            </a:r>
            <a:r>
              <a:rPr lang="en-US" sz="1800" dirty="0"/>
              <a:t> Transactions, </a:t>
            </a:r>
            <a:r>
              <a:rPr lang="en-US" sz="1800" dirty="0" err="1"/>
              <a:t>Securité</a:t>
            </a:r>
            <a:r>
              <a:rPr lang="en-US" sz="1800" dirty="0"/>
              <a:t>, </a:t>
            </a:r>
            <a:r>
              <a:rPr lang="en-US" sz="1800" dirty="0" err="1"/>
              <a:t>Persistance</a:t>
            </a:r>
            <a:r>
              <a:rPr lang="en-US" sz="1800" dirty="0"/>
              <a:t>, </a:t>
            </a:r>
            <a:r>
              <a:rPr lang="en-US" sz="1800" dirty="0" err="1"/>
              <a:t>Accès</a:t>
            </a:r>
            <a:r>
              <a:rPr lang="en-US" sz="1800" dirty="0"/>
              <a:t> Distant, </a:t>
            </a:r>
            <a:r>
              <a:rPr lang="en-US" sz="1800" dirty="0" err="1"/>
              <a:t>gestion</a:t>
            </a:r>
            <a:r>
              <a:rPr lang="en-US" sz="1800" dirty="0"/>
              <a:t> des </a:t>
            </a:r>
            <a:r>
              <a:rPr lang="en-US" sz="1800" dirty="0" err="1"/>
              <a:t>ressources</a:t>
            </a:r>
            <a:r>
              <a:rPr lang="en-US" sz="1800" dirty="0"/>
              <a:t>, etc.</a:t>
            </a:r>
          </a:p>
        </p:txBody>
      </p:sp>
      <p:sp>
        <p:nvSpPr>
          <p:cNvPr id="65548" name="Text Box 16"/>
          <p:cNvSpPr txBox="1">
            <a:spLocks noChangeArrowheads="1"/>
          </p:cNvSpPr>
          <p:nvPr/>
        </p:nvSpPr>
        <p:spPr bwMode="auto">
          <a:xfrm>
            <a:off x="2819400" y="5108575"/>
            <a:ext cx="2886075" cy="641350"/>
          </a:xfrm>
          <a:prstGeom prst="rect">
            <a:avLst/>
          </a:prstGeom>
          <a:noFill/>
          <a:ln>
            <a:noFill/>
          </a:ln>
          <a:effectLst/>
          <a:extLst>
            <a:ext uri="{909E8E84-426E-40DD-AFC4-6F175D3DCCD1}">
              <a14:hiddenFill xmlns="" xmlns:a14="http://schemas.microsoft.com/office/drawing/2010/main">
                <a:solidFill>
                  <a:schemeClr val="accent2"/>
                </a:solidFill>
              </a14:hiddenFill>
            </a:ext>
            <a:ext uri="{91240B29-F687-4F45-9708-019B960494DF}">
              <a14:hiddenLine xmlns="" xmlns:a14="http://schemas.microsoft.com/office/drawing/2010/main" w="9525">
                <a:solidFill>
                  <a:srgbClr val="000000"/>
                </a:solidFill>
                <a:miter lim="800000"/>
                <a:headEnd type="none" w="sm" len="sm"/>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69863" indent="-169863">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buFontTx/>
              <a:buChar char="•"/>
            </a:pPr>
            <a:r>
              <a:rPr lang="en-US" sz="1800"/>
              <a:t>Fournit les services au container</a:t>
            </a:r>
          </a:p>
        </p:txBody>
      </p:sp>
      <p:sp>
        <p:nvSpPr>
          <p:cNvPr id="65549" name="Rectangle 17"/>
          <p:cNvSpPr>
            <a:spLocks noGrp="1" noChangeArrowheads="1"/>
          </p:cNvSpPr>
          <p:nvPr>
            <p:ph type="title"/>
          </p:nvPr>
        </p:nvSpPr>
        <p:spPr/>
        <p:txBody>
          <a:bodyPr/>
          <a:lstStyle/>
          <a:p>
            <a:r>
              <a:rPr lang="en-US" smtClean="0"/>
              <a:t>EJB : classe du Bean et EJB Object</a:t>
            </a:r>
          </a:p>
        </p:txBody>
      </p:sp>
      <p:sp>
        <p:nvSpPr>
          <p:cNvPr id="18" name="Espace réservé du numéro de diapositive 17"/>
          <p:cNvSpPr>
            <a:spLocks noGrp="1"/>
          </p:cNvSpPr>
          <p:nvPr>
            <p:ph type="sldNum" sz="quarter" idx="12"/>
          </p:nvPr>
        </p:nvSpPr>
        <p:spPr/>
        <p:txBody>
          <a:bodyPr/>
          <a:lstStyle/>
          <a:p>
            <a:fld id="{EA7C8D44-3667-46F6-9772-CC52308E2A7F}" type="slidenum">
              <a:rPr kumimoji="0" lang="en-US" smtClean="0"/>
              <a:pPr/>
              <a:t>38</a:t>
            </a:fld>
            <a:endParaRPr kumimoji="0" lang="en-US"/>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2522538" y="4267200"/>
            <a:ext cx="3040062" cy="2324100"/>
          </a:xfrm>
          <a:prstGeom prst="rect">
            <a:avLst/>
          </a:prstGeom>
          <a:solidFill>
            <a:srgbClr val="9999F3"/>
          </a:solidFill>
          <a:ln w="9525">
            <a:miter lim="800000"/>
            <a:headEnd/>
            <a:tailEnd/>
          </a:ln>
          <a:effectLst/>
          <a:scene3d>
            <a:camera prst="legacyObliqueTopRight"/>
            <a:lightRig rig="legacyFlat2" dir="t"/>
          </a:scene3d>
          <a:sp3d extrusionH="125400" prstMaterial="legacyMatte">
            <a:bevelT w="13500" h="13500" prst="angle"/>
            <a:bevelB w="13500" h="13500" prst="angle"/>
            <a:extrusionClr>
              <a:srgbClr val="9999F3"/>
            </a:extrusionClr>
          </a:sp3d>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tIns="274320">
            <a:flatTx/>
          </a:bodyPr>
          <a:lstStyle/>
          <a:p>
            <a:endParaRPr lang="fr-FR"/>
          </a:p>
        </p:txBody>
      </p:sp>
      <p:sp>
        <p:nvSpPr>
          <p:cNvPr id="66563" name="Rectangle 3"/>
          <p:cNvSpPr>
            <a:spLocks noChangeArrowheads="1"/>
          </p:cNvSpPr>
          <p:nvPr/>
        </p:nvSpPr>
        <p:spPr bwMode="auto">
          <a:xfrm>
            <a:off x="3200400" y="4191000"/>
            <a:ext cx="1684338" cy="581025"/>
          </a:xfrm>
          <a:prstGeom prst="rect">
            <a:avLst/>
          </a:prstGeom>
          <a:noFill/>
          <a:ln>
            <a:noFill/>
          </a:ln>
          <a:effectLst/>
          <a:extLst>
            <a:ext uri="{909E8E84-426E-40DD-AFC4-6F175D3DCCD1}">
              <a14:hiddenFill xmlns="" xmlns:a14="http://schemas.microsoft.com/office/drawing/2010/main">
                <a:solidFill>
                  <a:schemeClr val="accent2"/>
                </a:solidFill>
              </a14:hiddenFill>
            </a:ext>
            <a:ext uri="{91240B29-F687-4F45-9708-019B960494DF}">
              <a14:hiddenLine xmlns="" xmlns:a14="http://schemas.microsoft.com/office/drawing/2010/main" w="9525">
                <a:solidFill>
                  <a:srgbClr val="000000"/>
                </a:solidFill>
                <a:miter lim="800000"/>
                <a:headEnd type="none" w="sm" len="sm"/>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r>
              <a:rPr lang="en-US" sz="1600" b="1">
                <a:solidFill>
                  <a:schemeClr val="bg1"/>
                </a:solidFill>
              </a:rPr>
              <a:t>Serveur</a:t>
            </a:r>
          </a:p>
          <a:p>
            <a:pPr algn="ctr"/>
            <a:r>
              <a:rPr lang="en-US" sz="1600" b="1">
                <a:solidFill>
                  <a:schemeClr val="bg1"/>
                </a:solidFill>
              </a:rPr>
              <a:t> EJB</a:t>
            </a:r>
          </a:p>
        </p:txBody>
      </p:sp>
      <p:sp>
        <p:nvSpPr>
          <p:cNvPr id="66564" name="Rectangle 4"/>
          <p:cNvSpPr>
            <a:spLocks noChangeArrowheads="1"/>
          </p:cNvSpPr>
          <p:nvPr/>
        </p:nvSpPr>
        <p:spPr bwMode="auto">
          <a:xfrm>
            <a:off x="2827338" y="4778375"/>
            <a:ext cx="2514600" cy="1698625"/>
          </a:xfrm>
          <a:prstGeom prst="rect">
            <a:avLst/>
          </a:prstGeom>
          <a:solidFill>
            <a:srgbClr val="AFCAEF"/>
          </a:solidFill>
          <a:ln w="9525">
            <a:miter lim="800000"/>
            <a:headEnd/>
            <a:tailEnd/>
          </a:ln>
          <a:effectLst/>
          <a:scene3d>
            <a:camera prst="legacyObliqueTopRight"/>
            <a:lightRig rig="legacyFlat2" dir="t"/>
          </a:scene3d>
          <a:sp3d extrusionH="125400" prstMaterial="legacyMatte">
            <a:bevelT w="13500" h="13500" prst="angle"/>
            <a:bevelB w="13500" h="13500" prst="angle"/>
            <a:extrusionClr>
              <a:srgbClr val="AFCAEF"/>
            </a:extrusionClr>
          </a:sp3d>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tIns="274320">
            <a:flatTx/>
          </a:bodyPr>
          <a:lstStyle/>
          <a:p>
            <a:endParaRPr lang="fr-FR"/>
          </a:p>
        </p:txBody>
      </p:sp>
      <p:sp>
        <p:nvSpPr>
          <p:cNvPr id="66565" name="Rectangle 5"/>
          <p:cNvSpPr>
            <a:spLocks noChangeArrowheads="1"/>
          </p:cNvSpPr>
          <p:nvPr/>
        </p:nvSpPr>
        <p:spPr bwMode="auto">
          <a:xfrm>
            <a:off x="2971800" y="4800600"/>
            <a:ext cx="2151063" cy="581025"/>
          </a:xfrm>
          <a:prstGeom prst="rect">
            <a:avLst/>
          </a:prstGeom>
          <a:noFill/>
          <a:ln>
            <a:noFill/>
          </a:ln>
          <a:effectLst/>
          <a:extLst>
            <a:ext uri="{909E8E84-426E-40DD-AFC4-6F175D3DCCD1}">
              <a14:hiddenFill xmlns="" xmlns:a14="http://schemas.microsoft.com/office/drawing/2010/main">
                <a:solidFill>
                  <a:schemeClr val="accent2"/>
                </a:solidFill>
              </a14:hiddenFill>
            </a:ext>
            <a:ext uri="{91240B29-F687-4F45-9708-019B960494DF}">
              <a14:hiddenLine xmlns="" xmlns:a14="http://schemas.microsoft.com/office/drawing/2010/main" w="9525">
                <a:solidFill>
                  <a:srgbClr val="000000"/>
                </a:solidFill>
                <a:miter lim="800000"/>
                <a:headEnd type="none" w="sm" len="sm"/>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r>
              <a:rPr lang="en-US" sz="1600" b="1">
                <a:solidFill>
                  <a:schemeClr val="bg1"/>
                </a:solidFill>
              </a:rPr>
              <a:t>Container</a:t>
            </a:r>
          </a:p>
          <a:p>
            <a:pPr algn="ctr"/>
            <a:r>
              <a:rPr lang="en-US" sz="1600" b="1">
                <a:solidFill>
                  <a:schemeClr val="bg1"/>
                </a:solidFill>
              </a:rPr>
              <a:t> EJB</a:t>
            </a:r>
          </a:p>
        </p:txBody>
      </p:sp>
      <p:sp>
        <p:nvSpPr>
          <p:cNvPr id="1226758" name="Oval 6"/>
          <p:cNvSpPr>
            <a:spLocks noChangeArrowheads="1"/>
          </p:cNvSpPr>
          <p:nvPr/>
        </p:nvSpPr>
        <p:spPr bwMode="auto">
          <a:xfrm>
            <a:off x="3124200" y="5334000"/>
            <a:ext cx="1905000" cy="1066800"/>
          </a:xfrm>
          <a:prstGeom prst="ellipse">
            <a:avLst/>
          </a:prstGeom>
          <a:solidFill>
            <a:srgbClr val="FFFF00"/>
          </a:solidFill>
          <a:ln w="9525">
            <a:solidFill>
              <a:srgbClr val="000000"/>
            </a:solidFill>
            <a:round/>
            <a:headEnd type="none" w="sm" len="sm"/>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226759" name="Oval 7"/>
          <p:cNvSpPr>
            <a:spLocks noChangeArrowheads="1"/>
          </p:cNvSpPr>
          <p:nvPr/>
        </p:nvSpPr>
        <p:spPr bwMode="auto">
          <a:xfrm>
            <a:off x="3429000" y="5486400"/>
            <a:ext cx="1292225" cy="717550"/>
          </a:xfrm>
          <a:prstGeom prst="ellipse">
            <a:avLst/>
          </a:prstGeom>
          <a:gradFill rotWithShape="0">
            <a:gsLst>
              <a:gs pos="0">
                <a:srgbClr val="D77429"/>
              </a:gs>
              <a:gs pos="100000">
                <a:srgbClr val="D77429">
                  <a:gamma/>
                  <a:shade val="46275"/>
                  <a:invGamma/>
                </a:srgbClr>
              </a:gs>
            </a:gsLst>
            <a:path path="shape">
              <a:fillToRect l="50000" t="50000" r="50000" b="50000"/>
            </a:path>
          </a:gradFill>
          <a:ln w="9525">
            <a:solidFill>
              <a:srgbClr val="99521D"/>
            </a:solidFill>
            <a:round/>
            <a:headEnd type="none" w="sm" len="sm"/>
            <a:tailEnd/>
          </a:ln>
          <a:effectLst>
            <a:outerShdw dist="107763" dir="2700000" algn="ctr" rotWithShape="0">
              <a:srgbClr val="777777">
                <a:alpha val="50000"/>
              </a:srgbClr>
            </a:outerShdw>
          </a:effectLst>
        </p:spPr>
        <p:txBody>
          <a:bodyPr wrap="none" anchor="ctr"/>
          <a:lstStyle/>
          <a:p>
            <a:pPr algn="ctr">
              <a:defRPr/>
            </a:pPr>
            <a:r>
              <a:rPr lang="en-US" sz="1800">
                <a:solidFill>
                  <a:schemeClr val="bg1"/>
                </a:solidFill>
                <a:effectLst>
                  <a:outerShdw blurRad="38100" dist="38100" dir="2700000" algn="tl">
                    <a:srgbClr val="000000"/>
                  </a:outerShdw>
                </a:effectLst>
              </a:rPr>
              <a:t>EJ Bean</a:t>
            </a:r>
          </a:p>
        </p:txBody>
      </p:sp>
      <p:sp>
        <p:nvSpPr>
          <p:cNvPr id="1226760" name="Oval 8"/>
          <p:cNvSpPr>
            <a:spLocks noChangeArrowheads="1"/>
          </p:cNvSpPr>
          <p:nvPr/>
        </p:nvSpPr>
        <p:spPr bwMode="auto">
          <a:xfrm>
            <a:off x="685800" y="2635250"/>
            <a:ext cx="1292225" cy="717550"/>
          </a:xfrm>
          <a:prstGeom prst="ellipse">
            <a:avLst/>
          </a:prstGeom>
          <a:gradFill rotWithShape="0">
            <a:gsLst>
              <a:gs pos="0">
                <a:srgbClr val="D77429"/>
              </a:gs>
              <a:gs pos="100000">
                <a:srgbClr val="D77429">
                  <a:gamma/>
                  <a:shade val="46275"/>
                  <a:invGamma/>
                </a:srgbClr>
              </a:gs>
            </a:gsLst>
            <a:path path="shape">
              <a:fillToRect l="50000" t="50000" r="50000" b="50000"/>
            </a:path>
          </a:gradFill>
          <a:ln w="9525">
            <a:solidFill>
              <a:srgbClr val="99521D"/>
            </a:solidFill>
            <a:round/>
            <a:headEnd type="none" w="sm" len="sm"/>
            <a:tailEnd/>
          </a:ln>
          <a:effectLst>
            <a:outerShdw dist="107763" dir="2700000" algn="ctr" rotWithShape="0">
              <a:srgbClr val="777777">
                <a:alpha val="50000"/>
              </a:srgbClr>
            </a:outerShdw>
          </a:effectLst>
        </p:spPr>
        <p:txBody>
          <a:bodyPr wrap="none" anchor="ctr"/>
          <a:lstStyle/>
          <a:p>
            <a:pPr algn="ctr">
              <a:defRPr/>
            </a:pPr>
            <a:r>
              <a:rPr lang="en-US" sz="1800">
                <a:solidFill>
                  <a:schemeClr val="bg1"/>
                </a:solidFill>
                <a:effectLst>
                  <a:outerShdw blurRad="38100" dist="38100" dir="2700000" algn="tl">
                    <a:srgbClr val="000000"/>
                  </a:outerShdw>
                </a:effectLst>
              </a:rPr>
              <a:t>EJ Bean</a:t>
            </a:r>
          </a:p>
        </p:txBody>
      </p:sp>
      <p:grpSp>
        <p:nvGrpSpPr>
          <p:cNvPr id="2" name="Group 9"/>
          <p:cNvGrpSpPr>
            <a:grpSpLocks/>
          </p:cNvGrpSpPr>
          <p:nvPr/>
        </p:nvGrpSpPr>
        <p:grpSpPr bwMode="auto">
          <a:xfrm>
            <a:off x="3306763" y="2362200"/>
            <a:ext cx="1524000" cy="990600"/>
            <a:chOff x="3831" y="1891"/>
            <a:chExt cx="1241" cy="871"/>
          </a:xfrm>
        </p:grpSpPr>
        <p:sp>
          <p:nvSpPr>
            <p:cNvPr id="66575" name="Rectangle 10"/>
            <p:cNvSpPr>
              <a:spLocks noChangeArrowheads="1"/>
            </p:cNvSpPr>
            <p:nvPr/>
          </p:nvSpPr>
          <p:spPr bwMode="auto">
            <a:xfrm>
              <a:off x="3831" y="1891"/>
              <a:ext cx="1241" cy="871"/>
            </a:xfrm>
            <a:prstGeom prst="rect">
              <a:avLst/>
            </a:prstGeom>
            <a:solidFill>
              <a:srgbClr val="AFCAEF"/>
            </a:solidFill>
            <a:ln w="9525">
              <a:miter lim="800000"/>
              <a:headEnd/>
              <a:tailEnd/>
            </a:ln>
            <a:effectLst/>
            <a:scene3d>
              <a:camera prst="legacyObliqueTopRight"/>
              <a:lightRig rig="legacyFlat2" dir="t"/>
            </a:scene3d>
            <a:sp3d extrusionH="125400" prstMaterial="legacyMatte">
              <a:bevelT w="13500" h="13500" prst="angle"/>
              <a:bevelB w="13500" h="13500" prst="angle"/>
              <a:extrusionClr>
                <a:srgbClr val="AFCAEF"/>
              </a:extrusionClr>
            </a:sp3d>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tIns="274320">
              <a:flatTx/>
            </a:bodyPr>
            <a:lstStyle/>
            <a:p>
              <a:endParaRPr lang="fr-FR"/>
            </a:p>
          </p:txBody>
        </p:sp>
        <p:sp>
          <p:nvSpPr>
            <p:cNvPr id="66576" name="Rectangle 11"/>
            <p:cNvSpPr>
              <a:spLocks noChangeArrowheads="1"/>
            </p:cNvSpPr>
            <p:nvPr/>
          </p:nvSpPr>
          <p:spPr bwMode="auto">
            <a:xfrm>
              <a:off x="3971" y="1925"/>
              <a:ext cx="1060" cy="510"/>
            </a:xfrm>
            <a:prstGeom prst="rect">
              <a:avLst/>
            </a:prstGeom>
            <a:noFill/>
            <a:ln>
              <a:noFill/>
            </a:ln>
            <a:effectLst/>
            <a:extLst>
              <a:ext uri="{909E8E84-426E-40DD-AFC4-6F175D3DCCD1}">
                <a14:hiddenFill xmlns="" xmlns:a14="http://schemas.microsoft.com/office/drawing/2010/main">
                  <a:solidFill>
                    <a:schemeClr val="accent2"/>
                  </a:solidFill>
                </a14:hiddenFill>
              </a:ext>
              <a:ext uri="{91240B29-F687-4F45-9708-019B960494DF}">
                <a14:hiddenLine xmlns="" xmlns:a14="http://schemas.microsoft.com/office/drawing/2010/main" w="9525">
                  <a:solidFill>
                    <a:srgbClr val="000000"/>
                  </a:solidFill>
                  <a:miter lim="800000"/>
                  <a:headEnd type="none" w="sm" len="sm"/>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r>
                <a:rPr lang="en-US" sz="1600" b="1">
                  <a:solidFill>
                    <a:schemeClr val="bg1"/>
                  </a:solidFill>
                </a:rPr>
                <a:t>Container EJB</a:t>
              </a:r>
            </a:p>
          </p:txBody>
        </p:sp>
      </p:grpSp>
      <p:sp>
        <p:nvSpPr>
          <p:cNvPr id="66570" name="Text Box 12"/>
          <p:cNvSpPr txBox="1">
            <a:spLocks noChangeArrowheads="1"/>
          </p:cNvSpPr>
          <p:nvPr/>
        </p:nvSpPr>
        <p:spPr bwMode="auto">
          <a:xfrm>
            <a:off x="5943600" y="1371600"/>
            <a:ext cx="2886075" cy="3771900"/>
          </a:xfrm>
          <a:prstGeom prst="rect">
            <a:avLst/>
          </a:prstGeom>
          <a:noFill/>
          <a:ln>
            <a:noFill/>
          </a:ln>
          <a:effectLst/>
          <a:extLst>
            <a:ext uri="{909E8E84-426E-40DD-AFC4-6F175D3DCCD1}">
              <a14:hiddenFill xmlns="" xmlns:a14="http://schemas.microsoft.com/office/drawing/2010/main">
                <a:solidFill>
                  <a:schemeClr val="accent2"/>
                </a:solidFill>
              </a14:hiddenFill>
            </a:ext>
            <a:ext uri="{91240B29-F687-4F45-9708-019B960494DF}">
              <a14:hiddenLine xmlns="" xmlns:a14="http://schemas.microsoft.com/office/drawing/2010/main" w="9525">
                <a:solidFill>
                  <a:srgbClr val="000000"/>
                </a:solidFill>
                <a:miter lim="800000"/>
                <a:headEnd type="none" w="sm" len="sm"/>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69863" indent="-169863">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spcBef>
                <a:spcPct val="70000"/>
              </a:spcBef>
              <a:buFontTx/>
              <a:buChar char="•"/>
            </a:pPr>
            <a:r>
              <a:rPr lang="en-US" sz="1800"/>
              <a:t>Utilisation du descripteur de déploiement (fourni par l'auteur du Bean) </a:t>
            </a:r>
          </a:p>
          <a:p>
            <a:pPr>
              <a:spcBef>
                <a:spcPct val="70000"/>
              </a:spcBef>
              <a:buFontTx/>
              <a:buChar char="•"/>
            </a:pPr>
            <a:r>
              <a:rPr lang="en-US" sz="1800"/>
              <a:t>Paramètres de déploiement = securité, mappings objets/BD relationelle, etc.)</a:t>
            </a:r>
          </a:p>
          <a:p>
            <a:pPr>
              <a:spcBef>
                <a:spcPct val="70000"/>
              </a:spcBef>
              <a:buFontTx/>
              <a:buChar char="•"/>
            </a:pPr>
            <a:r>
              <a:rPr lang="en-US" sz="1800"/>
              <a:t>Génération du code pour intégrer le bean dans le container, ajout du ‘plumbing’ (persistance, securité, etc…)</a:t>
            </a:r>
          </a:p>
        </p:txBody>
      </p:sp>
      <p:sp>
        <p:nvSpPr>
          <p:cNvPr id="1226765" name="AutoShape 13"/>
          <p:cNvSpPr>
            <a:spLocks noChangeArrowheads="1"/>
          </p:cNvSpPr>
          <p:nvPr/>
        </p:nvSpPr>
        <p:spPr bwMode="auto">
          <a:xfrm>
            <a:off x="6477000" y="6019800"/>
            <a:ext cx="2057400" cy="533400"/>
          </a:xfrm>
          <a:prstGeom prst="wedgeRectCallout">
            <a:avLst>
              <a:gd name="adj1" fmla="val -142116"/>
              <a:gd name="adj2" fmla="val -138752"/>
            </a:avLst>
          </a:prstGeom>
          <a:solidFill>
            <a:srgbClr val="EBEB8D"/>
          </a:solidFill>
          <a:ln w="9525">
            <a:solidFill>
              <a:srgbClr val="000000"/>
            </a:solidFill>
            <a:miter lim="800000"/>
            <a:headEnd type="none" w="sm" len="sm"/>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b="1">
                <a:solidFill>
                  <a:srgbClr val="000000"/>
                </a:solidFill>
              </a:rPr>
              <a:t>Code généré</a:t>
            </a:r>
            <a:endParaRPr lang="en-US" sz="1800" b="1">
              <a:solidFill>
                <a:schemeClr val="bg1"/>
              </a:solidFill>
            </a:endParaRPr>
          </a:p>
        </p:txBody>
      </p:sp>
      <p:sp>
        <p:nvSpPr>
          <p:cNvPr id="66572" name="AutoShape 14"/>
          <p:cNvSpPr>
            <a:spLocks noChangeArrowheads="1"/>
          </p:cNvSpPr>
          <p:nvPr/>
        </p:nvSpPr>
        <p:spPr bwMode="auto">
          <a:xfrm>
            <a:off x="3894138" y="3505200"/>
            <a:ext cx="533400" cy="609600"/>
          </a:xfrm>
          <a:prstGeom prst="downArrow">
            <a:avLst>
              <a:gd name="adj1" fmla="val 50000"/>
              <a:gd name="adj2" fmla="val 28571"/>
            </a:avLst>
          </a:prstGeom>
          <a:solidFill>
            <a:srgbClr val="EBEB8D"/>
          </a:solidFill>
          <a:ln w="9525">
            <a:solidFill>
              <a:srgbClr val="000000"/>
            </a:solidFill>
            <a:miter lim="800000"/>
            <a:headEnd type="none" w="sm" len="sm"/>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6573" name="AutoShape 15"/>
          <p:cNvSpPr>
            <a:spLocks noChangeArrowheads="1"/>
          </p:cNvSpPr>
          <p:nvPr/>
        </p:nvSpPr>
        <p:spPr bwMode="auto">
          <a:xfrm>
            <a:off x="990600" y="1455738"/>
            <a:ext cx="3733800" cy="838200"/>
          </a:xfrm>
          <a:prstGeom prst="curvedDownArrow">
            <a:avLst>
              <a:gd name="adj1" fmla="val 56362"/>
              <a:gd name="adj2" fmla="val 145453"/>
              <a:gd name="adj3" fmla="val 42801"/>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6574" name="Rectangle 16"/>
          <p:cNvSpPr>
            <a:spLocks noGrp="1" noChangeArrowheads="1"/>
          </p:cNvSpPr>
          <p:nvPr>
            <p:ph type="title"/>
          </p:nvPr>
        </p:nvSpPr>
        <p:spPr/>
        <p:txBody>
          <a:bodyPr/>
          <a:lstStyle/>
          <a:p>
            <a:r>
              <a:rPr lang="en-US" smtClean="0"/>
              <a:t>EJB Object : génération du code</a:t>
            </a:r>
          </a:p>
        </p:txBody>
      </p:sp>
      <p:sp>
        <p:nvSpPr>
          <p:cNvPr id="17" name="Espace réservé du numéro de diapositive 16"/>
          <p:cNvSpPr>
            <a:spLocks noGrp="1"/>
          </p:cNvSpPr>
          <p:nvPr>
            <p:ph type="sldNum" sz="quarter" idx="12"/>
          </p:nvPr>
        </p:nvSpPr>
        <p:spPr/>
        <p:txBody>
          <a:bodyPr/>
          <a:lstStyle/>
          <a:p>
            <a:fld id="{EA7C8D44-3667-46F6-9772-CC52308E2A7F}" type="slidenum">
              <a:rPr kumimoji="0" lang="en-US" smtClean="0"/>
              <a:pPr/>
              <a:t>39</a:t>
            </a:fld>
            <a:endParaRPr kumimoji="0"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1226758"/>
                                        </p:tgtEl>
                                        <p:attrNameLst>
                                          <p:attrName>style.visibility</p:attrName>
                                        </p:attrNameLst>
                                      </p:cBhvr>
                                      <p:to>
                                        <p:strVal val="visible"/>
                                      </p:to>
                                    </p:set>
                                    <p:anim calcmode="lin" valueType="num">
                                      <p:cBhvr>
                                        <p:cTn id="7" dur="500" fill="hold"/>
                                        <p:tgtEl>
                                          <p:spTgt spid="1226758"/>
                                        </p:tgtEl>
                                        <p:attrNameLst>
                                          <p:attrName>ppt_w</p:attrName>
                                        </p:attrNameLst>
                                      </p:cBhvr>
                                      <p:tavLst>
                                        <p:tav tm="0">
                                          <p:val>
                                            <p:strVal val="4/3*#ppt_w"/>
                                          </p:val>
                                        </p:tav>
                                        <p:tav tm="100000">
                                          <p:val>
                                            <p:strVal val="#ppt_w"/>
                                          </p:val>
                                        </p:tav>
                                      </p:tavLst>
                                    </p:anim>
                                    <p:anim calcmode="lin" valueType="num">
                                      <p:cBhvr>
                                        <p:cTn id="8" dur="500" fill="hold"/>
                                        <p:tgtEl>
                                          <p:spTgt spid="1226758"/>
                                        </p:tgtEl>
                                        <p:attrNameLst>
                                          <p:attrName>ppt_h</p:attrName>
                                        </p:attrNameLst>
                                      </p:cBhvr>
                                      <p:tavLst>
                                        <p:tav tm="0">
                                          <p:val>
                                            <p:strVal val="4/3*#ppt_h"/>
                                          </p:val>
                                        </p:tav>
                                        <p:tav tm="100000">
                                          <p:val>
                                            <p:strVal val="#ppt_h"/>
                                          </p:val>
                                        </p:tav>
                                      </p:tavLst>
                                    </p:anim>
                                  </p:childTnLst>
                                </p:cTn>
                              </p:par>
                            </p:childTnLst>
                          </p:cTn>
                        </p:par>
                        <p:par>
                          <p:cTn id="9" fill="hold" nodeType="afterGroup">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226765"/>
                                        </p:tgtEl>
                                        <p:attrNameLst>
                                          <p:attrName>style.visibility</p:attrName>
                                        </p:attrNameLst>
                                      </p:cBhvr>
                                      <p:to>
                                        <p:strVal val="visible"/>
                                      </p:to>
                                    </p:set>
                                    <p:animEffect transition="in" filter="wipe(left)">
                                      <p:cBhvr>
                                        <p:cTn id="12" dur="500"/>
                                        <p:tgtEl>
                                          <p:spTgt spid="12267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6758" grpId="0" animBg="1"/>
      <p:bldP spid="1226765"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Interfaces</a:t>
            </a:r>
            <a:endParaRPr lang="fr-FR" dirty="0"/>
          </a:p>
        </p:txBody>
      </p:sp>
      <p:sp>
        <p:nvSpPr>
          <p:cNvPr id="3" name="Espace réservé du contenu 2"/>
          <p:cNvSpPr>
            <a:spLocks noGrp="1"/>
          </p:cNvSpPr>
          <p:nvPr>
            <p:ph idx="1"/>
          </p:nvPr>
        </p:nvSpPr>
        <p:spPr/>
        <p:txBody>
          <a:bodyPr/>
          <a:lstStyle/>
          <a:p>
            <a:r>
              <a:rPr lang="fr-FR" dirty="0" smtClean="0"/>
              <a:t>Pour chaque EJB session, le développeur doit fournir une (ou 2) interface qui indique les méthodes de l’EJB que les clients de l’EJB pourront appeler</a:t>
            </a:r>
          </a:p>
          <a:p>
            <a:r>
              <a:rPr lang="fr-FR" dirty="0" smtClean="0"/>
              <a:t>Les autres méthodes de l’EJB servent au bon fonctionnement de l’EJB</a:t>
            </a:r>
          </a:p>
          <a:p>
            <a:r>
              <a:rPr lang="fr-FR" dirty="0" smtClean="0"/>
              <a:t>Un EJB session peut avoir une interface locale et une interface distante</a:t>
            </a:r>
            <a:endParaRPr lang="fr-FR" dirty="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40</a:t>
            </a:fld>
            <a:endParaRPr kumimoji="0" lang="en-US" dirty="0"/>
          </a:p>
        </p:txBody>
      </p:sp>
    </p:spTree>
    <p:extLst>
      <p:ext uri="{BB962C8B-B14F-4D97-AF65-F5344CB8AC3E}">
        <p14:creationId xmlns="" xmlns:p14="http://schemas.microsoft.com/office/powerpoint/2010/main" val="381388262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Interface locale</a:t>
            </a:r>
            <a:endParaRPr lang="fr-FR" dirty="0"/>
          </a:p>
        </p:txBody>
      </p:sp>
      <p:sp>
        <p:nvSpPr>
          <p:cNvPr id="3" name="Espace réservé du contenu 2"/>
          <p:cNvSpPr>
            <a:spLocks noGrp="1"/>
          </p:cNvSpPr>
          <p:nvPr>
            <p:ph idx="1"/>
          </p:nvPr>
        </p:nvSpPr>
        <p:spPr/>
        <p:txBody>
          <a:bodyPr/>
          <a:lstStyle/>
          <a:p>
            <a:r>
              <a:rPr lang="fr-FR" dirty="0" smtClean="0"/>
              <a:t>Si l’EJB n’a qu’une seule interface locale, il ne peut être utilisé que par les classes qui sont dans le même container</a:t>
            </a:r>
          </a:p>
          <a:p>
            <a:r>
              <a:rPr lang="fr-FR" dirty="0" smtClean="0"/>
              <a:t>Le développeur </a:t>
            </a:r>
            <a:r>
              <a:rPr lang="fr-FR" b="1" dirty="0" smtClean="0"/>
              <a:t>peut ne fournir aucune interface </a:t>
            </a:r>
            <a:r>
              <a:rPr lang="fr-FR" dirty="0" smtClean="0"/>
              <a:t>; en ce cas, une interface </a:t>
            </a:r>
            <a:r>
              <a:rPr lang="fr-FR" b="1" dirty="0" smtClean="0"/>
              <a:t>locale</a:t>
            </a:r>
            <a:r>
              <a:rPr lang="fr-FR" dirty="0" smtClean="0"/>
              <a:t> est automatiquement créée, qui contient toutes les méthodes publiques de l’EJB</a:t>
            </a:r>
            <a:endParaRPr lang="fr-FR" dirty="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41</a:t>
            </a:fld>
            <a:endParaRPr kumimoji="0" lang="en-US" dirty="0"/>
          </a:p>
        </p:txBody>
      </p:sp>
    </p:spTree>
    <p:extLst>
      <p:ext uri="{BB962C8B-B14F-4D97-AF65-F5344CB8AC3E}">
        <p14:creationId xmlns="" xmlns:p14="http://schemas.microsoft.com/office/powerpoint/2010/main" val="38277030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Interface distante</a:t>
            </a:r>
            <a:endParaRPr lang="fr-FR" dirty="0"/>
          </a:p>
        </p:txBody>
      </p:sp>
      <p:sp>
        <p:nvSpPr>
          <p:cNvPr id="3" name="Espace réservé du contenu 2"/>
          <p:cNvSpPr>
            <a:spLocks noGrp="1"/>
          </p:cNvSpPr>
          <p:nvPr>
            <p:ph idx="1"/>
          </p:nvPr>
        </p:nvSpPr>
        <p:spPr/>
        <p:txBody>
          <a:bodyPr/>
          <a:lstStyle/>
          <a:p>
            <a:r>
              <a:rPr lang="fr-FR" dirty="0" smtClean="0"/>
              <a:t>Indispensable si l’EJB peut être utilisé par des classes qui ne sont pas dans le même container (application distribuée)</a:t>
            </a:r>
          </a:p>
          <a:p>
            <a:r>
              <a:rPr lang="fr-FR" dirty="0" smtClean="0"/>
              <a:t>Pour manipuler un EJB à travers une interface locale, le serveur d’application utilisera RMI-IIOP, ce qui implique</a:t>
            </a:r>
          </a:p>
          <a:p>
            <a:pPr lvl="1"/>
            <a:r>
              <a:rPr lang="fr-FR" dirty="0" smtClean="0"/>
              <a:t>des performances moins bonnes</a:t>
            </a:r>
          </a:p>
          <a:p>
            <a:pPr lvl="1"/>
            <a:r>
              <a:rPr lang="fr-FR" dirty="0" smtClean="0"/>
              <a:t>les paramètres et les valeurs de retour sont transmis par recopie des valeurs (références pour un appel local)</a:t>
            </a:r>
            <a:endParaRPr lang="fr-FR" dirty="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42</a:t>
            </a:fld>
            <a:endParaRPr kumimoji="0" lang="en-US" dirty="0"/>
          </a:p>
        </p:txBody>
      </p:sp>
    </p:spTree>
    <p:extLst>
      <p:ext uri="{BB962C8B-B14F-4D97-AF65-F5344CB8AC3E}">
        <p14:creationId xmlns="" xmlns:p14="http://schemas.microsoft.com/office/powerpoint/2010/main" val="38113084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fr-FR" dirty="0" smtClean="0"/>
              <a:t>Avec les interfaces distantes</a:t>
            </a:r>
          </a:p>
        </p:txBody>
      </p:sp>
      <p:sp>
        <p:nvSpPr>
          <p:cNvPr id="77827" name="Rectangle 3"/>
          <p:cNvSpPr>
            <a:spLocks noGrp="1" noChangeArrowheads="1"/>
          </p:cNvSpPr>
          <p:nvPr>
            <p:ph type="body" idx="1"/>
          </p:nvPr>
        </p:nvSpPr>
        <p:spPr/>
        <p:txBody>
          <a:bodyPr/>
          <a:lstStyle/>
          <a:p>
            <a:r>
              <a:rPr lang="fr-FR" dirty="0" smtClean="0"/>
              <a:t>Problème : la création de </a:t>
            </a:r>
            <a:r>
              <a:rPr lang="fr-FR" dirty="0" err="1" smtClean="0"/>
              <a:t>bean</a:t>
            </a:r>
            <a:r>
              <a:rPr lang="fr-FR" dirty="0" smtClean="0"/>
              <a:t> et l'appel de méthode distante coûtent cher !</a:t>
            </a:r>
          </a:p>
        </p:txBody>
      </p:sp>
      <p:pic>
        <p:nvPicPr>
          <p:cNvPr id="77828" name="Picture 4" descr="ImplicitMiddleware"/>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00200" y="2438400"/>
            <a:ext cx="5791200" cy="441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Espace réservé du numéro de diapositive 4"/>
          <p:cNvSpPr>
            <a:spLocks noGrp="1"/>
          </p:cNvSpPr>
          <p:nvPr>
            <p:ph type="sldNum" sz="quarter" idx="12"/>
          </p:nvPr>
        </p:nvSpPr>
        <p:spPr/>
        <p:txBody>
          <a:bodyPr/>
          <a:lstStyle/>
          <a:p>
            <a:fld id="{EA7C8D44-3667-46F6-9772-CC52308E2A7F}" type="slidenum">
              <a:rPr kumimoji="0" lang="en-US" smtClean="0"/>
              <a:pPr/>
              <a:t>43</a:t>
            </a:fld>
            <a:endParaRPr kumimoji="0"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fr-FR" dirty="0" smtClean="0"/>
              <a:t>Avec les interfaces distantes</a:t>
            </a:r>
          </a:p>
        </p:txBody>
      </p:sp>
      <p:sp>
        <p:nvSpPr>
          <p:cNvPr id="77827" name="Rectangle 3"/>
          <p:cNvSpPr>
            <a:spLocks noGrp="1" noChangeArrowheads="1"/>
          </p:cNvSpPr>
          <p:nvPr>
            <p:ph type="body" idx="1"/>
          </p:nvPr>
        </p:nvSpPr>
        <p:spPr/>
        <p:txBody>
          <a:bodyPr/>
          <a:lstStyle/>
          <a:p>
            <a:r>
              <a:rPr lang="fr-FR" smtClean="0"/>
              <a:t>Problème : la création de bean et l'appel de méthode distante coûtent cher !</a:t>
            </a:r>
          </a:p>
        </p:txBody>
      </p:sp>
      <p:pic>
        <p:nvPicPr>
          <p:cNvPr id="77828" name="Picture 4" descr="ImplicitMiddleware"/>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00200" y="2438400"/>
            <a:ext cx="5791200" cy="441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Espace réservé du numéro de diapositive 4"/>
          <p:cNvSpPr>
            <a:spLocks noGrp="1"/>
          </p:cNvSpPr>
          <p:nvPr>
            <p:ph type="sldNum" sz="quarter" idx="12"/>
          </p:nvPr>
        </p:nvSpPr>
        <p:spPr/>
        <p:txBody>
          <a:bodyPr/>
          <a:lstStyle/>
          <a:p>
            <a:fld id="{EA7C8D44-3667-46F6-9772-CC52308E2A7F}" type="slidenum">
              <a:rPr kumimoji="0" lang="en-US" smtClean="0"/>
              <a:pPr/>
              <a:t>44</a:t>
            </a:fld>
            <a:endParaRPr kumimoji="0" lang="en-US" dirty="0"/>
          </a:p>
        </p:txBody>
      </p:sp>
      <p:sp>
        <p:nvSpPr>
          <p:cNvPr id="6" name="Espace réservé du contenu 97"/>
          <p:cNvSpPr txBox="1">
            <a:spLocks/>
          </p:cNvSpPr>
          <p:nvPr/>
        </p:nvSpPr>
        <p:spPr>
          <a:xfrm>
            <a:off x="539552" y="404664"/>
            <a:ext cx="6840760" cy="1656184"/>
          </a:xfrm>
          <a:prstGeom prst="rect">
            <a:avLst/>
          </a:prstGeom>
        </p:spPr>
        <p:style>
          <a:lnRef idx="1">
            <a:schemeClr val="accent1"/>
          </a:lnRef>
          <a:fillRef idx="2">
            <a:schemeClr val="accent1"/>
          </a:fillRef>
          <a:effectRef idx="1">
            <a:schemeClr val="accent1"/>
          </a:effectRef>
          <a:fontRef idx="minor">
            <a:schemeClr val="dk1"/>
          </a:fontRef>
        </p:style>
        <p:txBody>
          <a:bodyPr vert="horz">
            <a:normAutofit fontScale="70000" lnSpcReduction="20000"/>
          </a:bodyPr>
          <a:lstStyle/>
          <a:p>
            <a:pPr marL="266700" lvl="1" indent="-266700">
              <a:lnSpc>
                <a:spcPct val="90000"/>
              </a:lnSpc>
              <a:buFont typeface="Wingdings" pitchFamily="2" charset="2"/>
              <a:buAutoNum type="arabicPeriod"/>
            </a:pPr>
            <a:r>
              <a:rPr lang="fr-FR" dirty="0" smtClean="0"/>
              <a:t>Le client appelle un </a:t>
            </a:r>
            <a:r>
              <a:rPr lang="fr-FR" i="1" dirty="0" smtClean="0"/>
              <a:t>stub (souche)</a:t>
            </a:r>
            <a:r>
              <a:rPr lang="fr-FR" dirty="0" smtClean="0"/>
              <a:t>,</a:t>
            </a:r>
          </a:p>
          <a:p>
            <a:pPr marL="266700" lvl="1" indent="-266700">
              <a:lnSpc>
                <a:spcPct val="90000"/>
              </a:lnSpc>
              <a:buFont typeface="Wingdings" pitchFamily="2" charset="2"/>
              <a:buAutoNum type="arabicPeriod"/>
            </a:pPr>
            <a:r>
              <a:rPr lang="fr-FR" dirty="0" smtClean="0"/>
              <a:t>Le </a:t>
            </a:r>
            <a:r>
              <a:rPr lang="fr-FR" i="1" dirty="0" smtClean="0"/>
              <a:t>stub</a:t>
            </a:r>
            <a:r>
              <a:rPr lang="fr-FR" dirty="0" smtClean="0"/>
              <a:t> encode les paramètres dans un format capable de voyager sur le réseau,</a:t>
            </a:r>
          </a:p>
          <a:p>
            <a:pPr marL="266700" lvl="1" indent="-266700">
              <a:lnSpc>
                <a:spcPct val="90000"/>
              </a:lnSpc>
              <a:buFont typeface="Wingdings" pitchFamily="2" charset="2"/>
              <a:buAutoNum type="arabicPeriod"/>
            </a:pPr>
            <a:r>
              <a:rPr lang="fr-FR" dirty="0" smtClean="0"/>
              <a:t>Le </a:t>
            </a:r>
            <a:r>
              <a:rPr lang="fr-FR" i="1" dirty="0" smtClean="0"/>
              <a:t>stub</a:t>
            </a:r>
            <a:r>
              <a:rPr lang="fr-FR" dirty="0" smtClean="0"/>
              <a:t> ouvre une connexion sur le </a:t>
            </a:r>
            <a:r>
              <a:rPr lang="fr-FR" i="1" dirty="0" err="1" smtClean="0"/>
              <a:t>skeleton</a:t>
            </a:r>
            <a:r>
              <a:rPr lang="fr-FR" dirty="0" smtClean="0"/>
              <a:t> (squelette),</a:t>
            </a:r>
          </a:p>
          <a:p>
            <a:pPr marL="266700" lvl="1" indent="-266700">
              <a:lnSpc>
                <a:spcPct val="90000"/>
              </a:lnSpc>
              <a:buFont typeface="Wingdings" pitchFamily="2" charset="2"/>
              <a:buAutoNum type="arabicPeriod"/>
            </a:pPr>
            <a:r>
              <a:rPr lang="fr-FR" dirty="0" smtClean="0"/>
              <a:t>Le </a:t>
            </a:r>
            <a:r>
              <a:rPr lang="fr-FR" i="1" dirty="0" err="1" smtClean="0"/>
              <a:t>skeleton</a:t>
            </a:r>
            <a:r>
              <a:rPr lang="fr-FR" dirty="0" smtClean="0"/>
              <a:t> décode les paramètres,</a:t>
            </a:r>
          </a:p>
          <a:p>
            <a:pPr marL="266700" lvl="1" indent="-266700">
              <a:lnSpc>
                <a:spcPct val="90000"/>
              </a:lnSpc>
              <a:buFont typeface="Wingdings" pitchFamily="2" charset="2"/>
              <a:buAutoNum type="arabicPeriod"/>
            </a:pPr>
            <a:r>
              <a:rPr lang="fr-FR" dirty="0" smtClean="0"/>
              <a:t>Le </a:t>
            </a:r>
            <a:r>
              <a:rPr lang="fr-FR" i="1" dirty="0" err="1" smtClean="0"/>
              <a:t>skeleton</a:t>
            </a:r>
            <a:r>
              <a:rPr lang="fr-FR" dirty="0" smtClean="0"/>
              <a:t> appelle </a:t>
            </a:r>
            <a:r>
              <a:rPr lang="fr-FR" i="1" dirty="0" smtClean="0"/>
              <a:t>l'EJB Object</a:t>
            </a:r>
            <a:r>
              <a:rPr lang="fr-FR" dirty="0" smtClean="0"/>
              <a:t>,</a:t>
            </a:r>
          </a:p>
          <a:p>
            <a:pPr marL="266700" lvl="1" indent="-266700">
              <a:lnSpc>
                <a:spcPct val="90000"/>
              </a:lnSpc>
              <a:buFont typeface="Wingdings" pitchFamily="2" charset="2"/>
              <a:buAutoNum type="arabicPeriod"/>
            </a:pPr>
            <a:r>
              <a:rPr lang="fr-FR" i="1" dirty="0" smtClean="0"/>
              <a:t>L'EJB Object</a:t>
            </a:r>
            <a:r>
              <a:rPr lang="fr-FR" dirty="0" smtClean="0"/>
              <a:t> effectue les appels </a:t>
            </a:r>
            <a:r>
              <a:rPr lang="fr-FR" i="1" dirty="0" smtClean="0"/>
              <a:t>middleware</a:t>
            </a:r>
            <a:r>
              <a:rPr lang="fr-FR" dirty="0" smtClean="0"/>
              <a:t>,</a:t>
            </a:r>
          </a:p>
          <a:p>
            <a:pPr marL="266700" lvl="1" indent="-266700">
              <a:lnSpc>
                <a:spcPct val="90000"/>
              </a:lnSpc>
              <a:buFont typeface="Wingdings" pitchFamily="2" charset="2"/>
              <a:buAutoNum type="arabicPeriod"/>
            </a:pPr>
            <a:r>
              <a:rPr lang="fr-FR" i="1" dirty="0" smtClean="0"/>
              <a:t>L'EJB Object</a:t>
            </a:r>
            <a:r>
              <a:rPr lang="fr-FR" dirty="0" smtClean="0"/>
              <a:t> appelle la méthode du </a:t>
            </a:r>
            <a:r>
              <a:rPr lang="fr-FR" dirty="0" err="1" smtClean="0"/>
              <a:t>bean</a:t>
            </a:r>
            <a:r>
              <a:rPr lang="fr-FR" dirty="0" smtClean="0"/>
              <a:t>,</a:t>
            </a:r>
          </a:p>
          <a:p>
            <a:pPr marL="266700" lvl="1" indent="-266700">
              <a:lnSpc>
                <a:spcPct val="90000"/>
              </a:lnSpc>
              <a:buFont typeface="Wingdings" pitchFamily="2" charset="2"/>
              <a:buAutoNum type="arabicPeriod"/>
            </a:pPr>
            <a:r>
              <a:rPr lang="fr-FR" dirty="0" smtClean="0"/>
              <a:t>Le Bean fait son travail,</a:t>
            </a:r>
          </a:p>
          <a:p>
            <a:pPr marL="266700" lvl="1" indent="-266700">
              <a:lnSpc>
                <a:spcPct val="90000"/>
              </a:lnSpc>
              <a:buFont typeface="Wingdings" pitchFamily="2" charset="2"/>
              <a:buAutoNum type="arabicPeriod"/>
            </a:pPr>
            <a:r>
              <a:rPr lang="fr-FR" dirty="0" smtClean="0"/>
              <a:t>On fait le chemin inverse pour retourner la valeur de retour vers le client ! </a:t>
            </a:r>
          </a:p>
          <a:p>
            <a:pPr marL="266700" lvl="1" indent="-266700">
              <a:lnSpc>
                <a:spcPct val="90000"/>
              </a:lnSpc>
              <a:buFont typeface="Wingdings" pitchFamily="2" charset="2"/>
              <a:buAutoNum type="arabicPeriod"/>
            </a:pPr>
            <a:r>
              <a:rPr lang="fr-FR" dirty="0" smtClean="0"/>
              <a:t>…Sans compter le chargement dynamique des classes nécessaires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Conclusion</a:t>
            </a:r>
            <a:endParaRPr lang="fr-FR" dirty="0"/>
          </a:p>
        </p:txBody>
      </p:sp>
      <p:sp>
        <p:nvSpPr>
          <p:cNvPr id="3" name="Espace réservé du contenu 2"/>
          <p:cNvSpPr>
            <a:spLocks noGrp="1"/>
          </p:cNvSpPr>
          <p:nvPr>
            <p:ph idx="1"/>
          </p:nvPr>
        </p:nvSpPr>
        <p:spPr/>
        <p:txBody>
          <a:bodyPr/>
          <a:lstStyle/>
          <a:p>
            <a:r>
              <a:rPr lang="fr-FR" dirty="0" smtClean="0"/>
              <a:t>Favoriser les interfaces locales</a:t>
            </a:r>
          </a:p>
          <a:p>
            <a:r>
              <a:rPr lang="fr-FR" dirty="0" smtClean="0"/>
              <a:t>Ne jamais utiliser d’interfaces distantes si les </a:t>
            </a:r>
            <a:r>
              <a:rPr lang="fr-FR" dirty="0" err="1" smtClean="0"/>
              <a:t>EJBs</a:t>
            </a:r>
            <a:r>
              <a:rPr lang="fr-FR" dirty="0" smtClean="0"/>
              <a:t> et leurs clients sont dans le même container</a:t>
            </a:r>
            <a:endParaRPr lang="fr-FR" dirty="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45</a:t>
            </a:fld>
            <a:endParaRPr kumimoji="0" lang="en-US" dirty="0"/>
          </a:p>
        </p:txBody>
      </p:sp>
    </p:spTree>
    <p:extLst>
      <p:ext uri="{BB962C8B-B14F-4D97-AF65-F5344CB8AC3E}">
        <p14:creationId xmlns="" xmlns:p14="http://schemas.microsoft.com/office/powerpoint/2010/main" val="26634148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Packaging</a:t>
            </a:r>
            <a:endParaRPr lang="fr-FR" dirty="0"/>
          </a:p>
        </p:txBody>
      </p:sp>
      <p:sp>
        <p:nvSpPr>
          <p:cNvPr id="3" name="Espace réservé du texte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46</a:t>
            </a:fld>
            <a:endParaRPr kumimoji="0"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Format de distribution des applications</a:t>
            </a:r>
            <a:endParaRPr lang="fr-FR" dirty="0"/>
          </a:p>
        </p:txBody>
      </p:sp>
      <p:sp>
        <p:nvSpPr>
          <p:cNvPr id="5" name="Espace réservé du contenu 4"/>
          <p:cNvSpPr>
            <a:spLocks noGrp="1"/>
          </p:cNvSpPr>
          <p:nvPr>
            <p:ph idx="1"/>
          </p:nvPr>
        </p:nvSpPr>
        <p:spPr/>
        <p:txBody>
          <a:bodyPr/>
          <a:lstStyle/>
          <a:p>
            <a:r>
              <a:rPr lang="fr-FR" dirty="0" smtClean="0"/>
              <a:t>Les applications Java EE sont distribuées avec des fichiers jar (format zip)</a:t>
            </a:r>
          </a:p>
          <a:p>
            <a:r>
              <a:rPr lang="fr-FR" dirty="0" smtClean="0"/>
              <a:t>Le fichier jar contient les interfaces et classes Java, les fichiers de configuration et les ressources utilisées par l’application (images, sons,…)</a:t>
            </a:r>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47</a:t>
            </a:fld>
            <a:endParaRPr kumimoji="0" lang="en-US" dirty="0"/>
          </a:p>
        </p:txBody>
      </p:sp>
    </p:spTree>
    <p:extLst>
      <p:ext uri="{BB962C8B-B14F-4D97-AF65-F5344CB8AC3E}">
        <p14:creationId xmlns="" xmlns:p14="http://schemas.microsoft.com/office/powerpoint/2010/main" val="6095211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Types de fichiers d’archive</a:t>
            </a:r>
          </a:p>
        </p:txBody>
      </p:sp>
      <p:sp>
        <p:nvSpPr>
          <p:cNvPr id="3" name="Espace réservé du contenu 2"/>
          <p:cNvSpPr>
            <a:spLocks noGrp="1"/>
          </p:cNvSpPr>
          <p:nvPr>
            <p:ph idx="1"/>
          </p:nvPr>
        </p:nvSpPr>
        <p:spPr/>
        <p:txBody>
          <a:bodyPr/>
          <a:lstStyle/>
          <a:p>
            <a:r>
              <a:rPr lang="fr-FR" dirty="0"/>
              <a:t>Jar (Java </a:t>
            </a:r>
            <a:r>
              <a:rPr lang="fr-FR" dirty="0" err="1"/>
              <a:t>ARchive</a:t>
            </a:r>
            <a:r>
              <a:rPr lang="fr-FR" dirty="0"/>
              <a:t>) : </a:t>
            </a:r>
            <a:r>
              <a:rPr lang="fr-FR" dirty="0" smtClean="0"/>
              <a:t>fichier </a:t>
            </a:r>
            <a:r>
              <a:rPr lang="fr-FR" dirty="0"/>
              <a:t>d’archive </a:t>
            </a:r>
            <a:r>
              <a:rPr lang="fr-FR" dirty="0" smtClean="0"/>
              <a:t>habituel </a:t>
            </a:r>
            <a:r>
              <a:rPr lang="fr-FR" dirty="0"/>
              <a:t>qui </a:t>
            </a:r>
            <a:r>
              <a:rPr lang="fr-FR" dirty="0" smtClean="0"/>
              <a:t>contient des </a:t>
            </a:r>
            <a:r>
              <a:rPr lang="fr-FR" dirty="0"/>
              <a:t>EJB, </a:t>
            </a:r>
            <a:r>
              <a:rPr lang="fr-FR" dirty="0" smtClean="0"/>
              <a:t>des </a:t>
            </a:r>
            <a:r>
              <a:rPr lang="fr-FR" dirty="0"/>
              <a:t>classes Java ordinaires et les ressources associées</a:t>
            </a:r>
          </a:p>
          <a:p>
            <a:r>
              <a:rPr lang="fr-FR" dirty="0" err="1"/>
              <a:t>War</a:t>
            </a:r>
            <a:r>
              <a:rPr lang="fr-FR" dirty="0"/>
              <a:t> (Web </a:t>
            </a:r>
            <a:r>
              <a:rPr lang="fr-FR" dirty="0" err="1"/>
              <a:t>ARchive</a:t>
            </a:r>
            <a:r>
              <a:rPr lang="fr-FR" dirty="0"/>
              <a:t>) : </a:t>
            </a:r>
            <a:r>
              <a:rPr lang="fr-FR" dirty="0" smtClean="0"/>
              <a:t>fichier d’archive pour le Web</a:t>
            </a:r>
            <a:r>
              <a:rPr lang="fr-FR" dirty="0"/>
              <a:t>, qui </a:t>
            </a:r>
            <a:r>
              <a:rPr lang="fr-FR" dirty="0" smtClean="0"/>
              <a:t>contient des </a:t>
            </a:r>
            <a:r>
              <a:rPr lang="fr-FR" dirty="0"/>
              <a:t>servlets, </a:t>
            </a:r>
            <a:r>
              <a:rPr lang="fr-FR" dirty="0" smtClean="0"/>
              <a:t>des fichiers </a:t>
            </a:r>
            <a:r>
              <a:rPr lang="fr-FR" dirty="0"/>
              <a:t>HTML, </a:t>
            </a:r>
            <a:r>
              <a:rPr lang="fr-FR" dirty="0" smtClean="0"/>
              <a:t>des pages JSF</a:t>
            </a:r>
            <a:r>
              <a:rPr lang="fr-FR" dirty="0"/>
              <a:t>, </a:t>
            </a:r>
            <a:r>
              <a:rPr lang="fr-FR" dirty="0" smtClean="0"/>
              <a:t>des EJB et </a:t>
            </a:r>
            <a:r>
              <a:rPr lang="fr-FR" dirty="0"/>
              <a:t>les ressources associées</a:t>
            </a:r>
          </a:p>
          <a:p>
            <a:r>
              <a:rPr lang="fr-FR" dirty="0" err="1"/>
              <a:t>Ear</a:t>
            </a:r>
            <a:r>
              <a:rPr lang="fr-FR" dirty="0"/>
              <a:t> (Entreprise </a:t>
            </a:r>
            <a:r>
              <a:rPr lang="fr-FR" dirty="0" err="1"/>
              <a:t>ARchive</a:t>
            </a:r>
            <a:r>
              <a:rPr lang="fr-FR" dirty="0"/>
              <a:t>) : réunissent des modules jar ou </a:t>
            </a:r>
            <a:r>
              <a:rPr lang="fr-FR" dirty="0" err="1" smtClean="0"/>
              <a:t>war</a:t>
            </a:r>
            <a:endParaRPr lang="fr-FR" dirty="0"/>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48</a:t>
            </a:fld>
            <a:endParaRPr kumimoji="0" lang="en-US" dirty="0"/>
          </a:p>
        </p:txBody>
      </p:sp>
    </p:spTree>
    <p:extLst>
      <p:ext uri="{BB962C8B-B14F-4D97-AF65-F5344CB8AC3E}">
        <p14:creationId xmlns="" xmlns:p14="http://schemas.microsoft.com/office/powerpoint/2010/main" val="134111678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Fichier </a:t>
            </a:r>
            <a:r>
              <a:rPr lang="fr-FR" dirty="0" err="1" smtClean="0"/>
              <a:t>ear</a:t>
            </a:r>
            <a:endParaRPr lang="fr-FR" dirty="0"/>
          </a:p>
        </p:txBody>
      </p:sp>
      <p:sp>
        <p:nvSpPr>
          <p:cNvPr id="5" name="Espace réservé du contenu 4"/>
          <p:cNvSpPr>
            <a:spLocks noGrp="1"/>
          </p:cNvSpPr>
          <p:nvPr>
            <p:ph idx="1"/>
          </p:nvPr>
        </p:nvSpPr>
        <p:spPr/>
        <p:txBody>
          <a:bodyPr/>
          <a:lstStyle/>
          <a:p>
            <a:r>
              <a:rPr lang="fr-FR" dirty="0" smtClean="0"/>
              <a:t>Les applications Web ne peuvent contenir qu’un seul fichier </a:t>
            </a:r>
            <a:r>
              <a:rPr lang="fr-FR" dirty="0" err="1" smtClean="0"/>
              <a:t>war</a:t>
            </a:r>
            <a:endParaRPr lang="fr-FR" dirty="0" smtClean="0"/>
          </a:p>
          <a:p>
            <a:r>
              <a:rPr lang="fr-FR" dirty="0" smtClean="0"/>
              <a:t>Les applications plus complexes, par exemple qui utilisent des MDB, contiennent plusieurs fichiers jar qui sont réunis en un seul fichier </a:t>
            </a:r>
            <a:r>
              <a:rPr lang="fr-FR" dirty="0" err="1" smtClean="0"/>
              <a:t>ear</a:t>
            </a:r>
            <a:r>
              <a:rPr lang="fr-FR" dirty="0" smtClean="0"/>
              <a:t> (format jar avec une structure particulière qui permet de contenir plusieurs fichiers jar)</a:t>
            </a:r>
            <a:endParaRPr lang="fr-FR" dirty="0"/>
          </a:p>
        </p:txBody>
      </p:sp>
      <p:sp>
        <p:nvSpPr>
          <p:cNvPr id="6" name="Espace réservé du numéro de diapositive 5"/>
          <p:cNvSpPr>
            <a:spLocks noGrp="1"/>
          </p:cNvSpPr>
          <p:nvPr>
            <p:ph type="sldNum" sz="quarter" idx="12"/>
          </p:nvPr>
        </p:nvSpPr>
        <p:spPr/>
        <p:txBody>
          <a:bodyPr/>
          <a:lstStyle/>
          <a:p>
            <a:fld id="{EA7C8D44-3667-46F6-9772-CC52308E2A7F}" type="slidenum">
              <a:rPr kumimoji="0" lang="en-US" smtClean="0"/>
              <a:pPr/>
              <a:t>49</a:t>
            </a:fld>
            <a:endParaRPr kumimoji="0" lang="en-US" dirty="0"/>
          </a:p>
        </p:txBody>
      </p:sp>
    </p:spTree>
    <p:extLst>
      <p:ext uri="{BB962C8B-B14F-4D97-AF65-F5344CB8AC3E}">
        <p14:creationId xmlns="" xmlns:p14="http://schemas.microsoft.com/office/powerpoint/2010/main" val="315293977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fr-FR" dirty="0" smtClean="0"/>
              <a:t>Descripteur de déploiement standard</a:t>
            </a:r>
          </a:p>
        </p:txBody>
      </p:sp>
      <p:sp>
        <p:nvSpPr>
          <p:cNvPr id="82947" name="Rectangle 3"/>
          <p:cNvSpPr>
            <a:spLocks noGrp="1" noChangeArrowheads="1"/>
          </p:cNvSpPr>
          <p:nvPr>
            <p:ph type="body" idx="1"/>
          </p:nvPr>
        </p:nvSpPr>
        <p:spPr>
          <a:xfrm>
            <a:off x="685800" y="1447800"/>
            <a:ext cx="8001000" cy="5005536"/>
          </a:xfrm>
        </p:spPr>
        <p:txBody>
          <a:bodyPr/>
          <a:lstStyle/>
          <a:p>
            <a:r>
              <a:rPr lang="fr-FR" dirty="0" smtClean="0"/>
              <a:t>Pour informer le container des besoins middleware, on utilise </a:t>
            </a:r>
            <a:r>
              <a:rPr lang="fr-FR" i="1" dirty="0" smtClean="0"/>
              <a:t>un descripteur de déploiement</a:t>
            </a:r>
            <a:r>
              <a:rPr lang="fr-FR" dirty="0" smtClean="0"/>
              <a:t> (XML)</a:t>
            </a:r>
          </a:p>
          <a:p>
            <a:pPr lvl="1"/>
            <a:r>
              <a:rPr lang="fr-FR" dirty="0" smtClean="0"/>
              <a:t>Standardisé,</a:t>
            </a:r>
          </a:p>
          <a:p>
            <a:pPr lvl="1"/>
            <a:r>
              <a:rPr lang="fr-FR" dirty="0" smtClean="0"/>
              <a:t>A l'extérieur de l'implémentation du </a:t>
            </a:r>
            <a:r>
              <a:rPr lang="fr-FR" dirty="0" err="1" smtClean="0"/>
              <a:t>bean</a:t>
            </a:r>
            <a:r>
              <a:rPr lang="fr-FR" dirty="0" smtClean="0"/>
              <a:t>.</a:t>
            </a:r>
          </a:p>
          <a:p>
            <a:pPr lvl="1"/>
            <a:r>
              <a:rPr lang="fr-FR" dirty="0" smtClean="0"/>
              <a:t>Attention si on les écrit à la main !</a:t>
            </a:r>
          </a:p>
          <a:p>
            <a:pPr lvl="1"/>
            <a:r>
              <a:rPr lang="fr-FR" dirty="0" smtClean="0"/>
              <a:t>Outils d'aide au déploiement : </a:t>
            </a:r>
            <a:r>
              <a:rPr lang="fr-FR" dirty="0" err="1" smtClean="0"/>
              <a:t>IDEs</a:t>
            </a:r>
            <a:endParaRPr lang="fr-FR" dirty="0" smtClean="0"/>
          </a:p>
          <a:p>
            <a:pPr lvl="1"/>
            <a:r>
              <a:rPr lang="fr-FR" dirty="0" smtClean="0"/>
              <a:t>Descripteurs peuvent être modifiés après le déploiement sans devoir recompiler</a:t>
            </a:r>
          </a:p>
          <a:p>
            <a:r>
              <a:rPr lang="fr-FR" dirty="0" smtClean="0"/>
              <a:t>application.xml, web.xml, ejb-jar.xml, faces-config.xml</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50</a:t>
            </a:fld>
            <a:endParaRPr kumimoji="0"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fr-FR" dirty="0" smtClean="0"/>
              <a:t>Descripteur de déploiement spécifique</a:t>
            </a:r>
          </a:p>
        </p:txBody>
      </p:sp>
      <p:sp>
        <p:nvSpPr>
          <p:cNvPr id="83971" name="Rectangle 3"/>
          <p:cNvSpPr>
            <a:spLocks noGrp="1" noChangeArrowheads="1"/>
          </p:cNvSpPr>
          <p:nvPr>
            <p:ph type="body" idx="1"/>
          </p:nvPr>
        </p:nvSpPr>
        <p:spPr/>
        <p:txBody>
          <a:bodyPr/>
          <a:lstStyle/>
          <a:p>
            <a:r>
              <a:rPr lang="fr-FR" dirty="0" smtClean="0"/>
              <a:t>Descripteurs spécifiques au serveur d'application</a:t>
            </a:r>
          </a:p>
          <a:p>
            <a:pPr lvl="1"/>
            <a:r>
              <a:rPr lang="fr-FR" dirty="0" smtClean="0"/>
              <a:t>Chaque vendeur ajoute des trucs en plus : </a:t>
            </a:r>
            <a:r>
              <a:rPr lang="fr-FR" dirty="0" err="1" smtClean="0"/>
              <a:t>load-balancing</a:t>
            </a:r>
            <a:r>
              <a:rPr lang="fr-FR" dirty="0" smtClean="0"/>
              <a:t>, persistance complexe, </a:t>
            </a:r>
            <a:r>
              <a:rPr lang="fr-FR" dirty="0" err="1" smtClean="0"/>
              <a:t>clustering</a:t>
            </a:r>
            <a:r>
              <a:rPr lang="fr-FR" dirty="0" smtClean="0"/>
              <a:t>, monitoring…</a:t>
            </a:r>
          </a:p>
          <a:p>
            <a:pPr lvl="1"/>
            <a:r>
              <a:rPr lang="fr-FR" dirty="0" smtClean="0"/>
              <a:t>Dans des fichiers spécifiques (glassfish-resource.xml, glassfish-web.xml ou glassfish-application.xml avec </a:t>
            </a:r>
            <a:r>
              <a:rPr lang="fr-FR" dirty="0" err="1" smtClean="0"/>
              <a:t>GlassFish</a:t>
            </a:r>
            <a:r>
              <a:rPr lang="fr-FR" dirty="0" smtClean="0"/>
              <a:t>) </a:t>
            </a:r>
          </a:p>
        </p:txBody>
      </p:sp>
      <p:sp>
        <p:nvSpPr>
          <p:cNvPr id="4" name="Espace réservé du numéro de diapositive 3"/>
          <p:cNvSpPr>
            <a:spLocks noGrp="1"/>
          </p:cNvSpPr>
          <p:nvPr>
            <p:ph type="sldNum" sz="quarter" idx="12"/>
          </p:nvPr>
        </p:nvSpPr>
        <p:spPr/>
        <p:txBody>
          <a:bodyPr/>
          <a:lstStyle/>
          <a:p>
            <a:fld id="{EA7C8D44-3667-46F6-9772-CC52308E2A7F}" type="slidenum">
              <a:rPr kumimoji="0" lang="en-US" smtClean="0"/>
              <a:pPr/>
              <a:t>51</a:t>
            </a:fld>
            <a:endParaRPr kumimoji="0"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smtClean="0"/>
              <a:t>Injection d’un EJB</a:t>
            </a:r>
            <a:endParaRPr lang="fr-FR" dirty="0"/>
          </a:p>
        </p:txBody>
      </p:sp>
      <p:sp>
        <p:nvSpPr>
          <p:cNvPr id="6" name="Espace réservé du texte 5"/>
          <p:cNvSpPr>
            <a:spLocks noGrp="1"/>
          </p:cNvSpPr>
          <p:nvPr>
            <p:ph type="body" idx="1"/>
          </p:nvPr>
        </p:nvSpPr>
        <p:spPr/>
        <p:txBody>
          <a:bodyPr/>
          <a:lstStyle/>
          <a:p>
            <a:endParaRPr lang="fr-FR"/>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52</a:t>
            </a:fld>
            <a:endParaRPr kumimoji="0"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Injection de dépendance pour un EJB</a:t>
            </a:r>
            <a:endParaRPr lang="fr-FR" dirty="0"/>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53</a:t>
            </a:fld>
            <a:endParaRPr kumimoji="0" lang="en-US" dirty="0"/>
          </a:p>
        </p:txBody>
      </p:sp>
      <p:sp>
        <p:nvSpPr>
          <p:cNvPr id="4" name="Espace réservé du contenu 3"/>
          <p:cNvSpPr>
            <a:spLocks noGrp="1"/>
          </p:cNvSpPr>
          <p:nvPr>
            <p:ph sz="quarter" idx="1"/>
          </p:nvPr>
        </p:nvSpPr>
        <p:spPr>
          <a:xfrm>
            <a:off x="457200" y="1219200"/>
            <a:ext cx="8579296" cy="4937760"/>
          </a:xfrm>
        </p:spPr>
        <p:txBody>
          <a:bodyPr/>
          <a:lstStyle/>
          <a:p>
            <a:r>
              <a:rPr lang="fr-FR" dirty="0" smtClean="0"/>
              <a:t>Si on utilise CDI</a:t>
            </a:r>
          </a:p>
          <a:p>
            <a:endParaRPr lang="fr-FR" dirty="0" smtClean="0"/>
          </a:p>
          <a:p>
            <a:r>
              <a:rPr lang="fr-FR" dirty="0" smtClean="0"/>
              <a:t>Si on est dans un objet géré par le conteneur d’EJB</a:t>
            </a:r>
          </a:p>
          <a:p>
            <a:endParaRPr lang="fr-FR" dirty="0" smtClean="0"/>
          </a:p>
          <a:p>
            <a:r>
              <a:rPr lang="fr-FR" dirty="0" smtClean="0"/>
              <a:t>Sinon: </a:t>
            </a:r>
            <a:r>
              <a:rPr lang="fr-FR" dirty="0" err="1" smtClean="0"/>
              <a:t>lookup</a:t>
            </a:r>
            <a:r>
              <a:rPr lang="fr-FR" dirty="0" smtClean="0"/>
              <a:t> JNDI</a:t>
            </a:r>
          </a:p>
        </p:txBody>
      </p:sp>
      <p:sp>
        <p:nvSpPr>
          <p:cNvPr id="5" name="Rectangle 4"/>
          <p:cNvSpPr/>
          <p:nvPr/>
        </p:nvSpPr>
        <p:spPr>
          <a:xfrm>
            <a:off x="323528" y="3573016"/>
            <a:ext cx="8568952" cy="255454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sz="1600" dirty="0" err="1" smtClean="0"/>
              <a:t>MyEJBLocal</a:t>
            </a:r>
            <a:r>
              <a:rPr lang="fr-FR" sz="1600" dirty="0" smtClean="0"/>
              <a:t> </a:t>
            </a:r>
            <a:r>
              <a:rPr lang="fr-FR" sz="1600" dirty="0" err="1" smtClean="0"/>
              <a:t>myEJB</a:t>
            </a:r>
            <a:r>
              <a:rPr lang="fr-FR" sz="1600" dirty="0" smtClean="0"/>
              <a:t> = </a:t>
            </a:r>
            <a:r>
              <a:rPr lang="fr-FR" sz="1600" dirty="0" err="1" smtClean="0"/>
              <a:t>lookupMyEJBLocal</a:t>
            </a:r>
            <a:r>
              <a:rPr lang="fr-FR" sz="1600" dirty="0" smtClean="0"/>
              <a:t>();</a:t>
            </a:r>
          </a:p>
          <a:p>
            <a:r>
              <a:rPr lang="fr-FR" sz="1600" dirty="0" err="1" smtClean="0"/>
              <a:t>private</a:t>
            </a:r>
            <a:r>
              <a:rPr lang="fr-FR" sz="1600" dirty="0" smtClean="0"/>
              <a:t> </a:t>
            </a:r>
            <a:r>
              <a:rPr lang="fr-FR" sz="1600" dirty="0" err="1" smtClean="0"/>
              <a:t>MyEJBLocal</a:t>
            </a:r>
            <a:r>
              <a:rPr lang="fr-FR" sz="1600" dirty="0" smtClean="0"/>
              <a:t> </a:t>
            </a:r>
            <a:r>
              <a:rPr lang="fr-FR" sz="1600" dirty="0" err="1" smtClean="0"/>
              <a:t>lookupMyEJBLocal</a:t>
            </a:r>
            <a:r>
              <a:rPr lang="fr-FR" sz="1600" dirty="0" smtClean="0"/>
              <a:t>() {</a:t>
            </a:r>
          </a:p>
          <a:p>
            <a:r>
              <a:rPr lang="fr-FR" sz="1600" dirty="0" smtClean="0"/>
              <a:t>        </a:t>
            </a:r>
            <a:r>
              <a:rPr lang="fr-FR" sz="1600" dirty="0" err="1" smtClean="0"/>
              <a:t>try</a:t>
            </a:r>
            <a:r>
              <a:rPr lang="fr-FR" sz="1600" dirty="0" smtClean="0"/>
              <a:t> {</a:t>
            </a:r>
          </a:p>
          <a:p>
            <a:r>
              <a:rPr lang="fr-FR" sz="1600" dirty="0" smtClean="0"/>
              <a:t>            </a:t>
            </a:r>
            <a:r>
              <a:rPr lang="fr-FR" sz="1600" dirty="0" err="1" smtClean="0"/>
              <a:t>Context</a:t>
            </a:r>
            <a:r>
              <a:rPr lang="fr-FR" sz="1600" dirty="0" smtClean="0"/>
              <a:t> c = new </a:t>
            </a:r>
            <a:r>
              <a:rPr lang="fr-FR" sz="1600" dirty="0" err="1" smtClean="0"/>
              <a:t>InitialContext</a:t>
            </a:r>
            <a:r>
              <a:rPr lang="fr-FR" sz="1600" dirty="0" smtClean="0"/>
              <a:t>();</a:t>
            </a:r>
          </a:p>
          <a:p>
            <a:r>
              <a:rPr lang="fr-FR" sz="1600" dirty="0" smtClean="0"/>
              <a:t>            return (</a:t>
            </a:r>
            <a:r>
              <a:rPr lang="fr-FR" sz="1600" dirty="0" err="1" smtClean="0"/>
              <a:t>MyEJBLocal</a:t>
            </a:r>
            <a:r>
              <a:rPr lang="fr-FR" sz="1600" dirty="0" smtClean="0"/>
              <a:t>) </a:t>
            </a:r>
            <a:r>
              <a:rPr lang="fr-FR" sz="1600" dirty="0" err="1" smtClean="0"/>
              <a:t>c.</a:t>
            </a:r>
            <a:r>
              <a:rPr lang="fr-FR" sz="1600" b="1" dirty="0" err="1" smtClean="0"/>
              <a:t>lookup</a:t>
            </a:r>
            <a:r>
              <a:rPr lang="fr-FR" sz="1600" dirty="0" smtClean="0"/>
              <a:t>("</a:t>
            </a:r>
            <a:r>
              <a:rPr lang="fr-FR" sz="1600" dirty="0" err="1" smtClean="0"/>
              <a:t>java:global</a:t>
            </a:r>
            <a:r>
              <a:rPr lang="fr-FR" sz="1600" dirty="0" smtClean="0"/>
              <a:t>/</a:t>
            </a:r>
            <a:r>
              <a:rPr lang="fr-FR" sz="1600" dirty="0" err="1" smtClean="0"/>
              <a:t>App</a:t>
            </a:r>
            <a:r>
              <a:rPr lang="fr-FR" sz="1600" dirty="0" smtClean="0"/>
              <a:t>/App1-</a:t>
            </a:r>
            <a:r>
              <a:rPr lang="fr-FR" sz="1600" dirty="0" err="1" smtClean="0"/>
              <a:t>war</a:t>
            </a:r>
            <a:r>
              <a:rPr lang="fr-FR" sz="1600" dirty="0" smtClean="0"/>
              <a:t>/</a:t>
            </a:r>
            <a:r>
              <a:rPr lang="fr-FR" sz="1600" dirty="0" err="1" smtClean="0"/>
              <a:t>MyEJB!fr.unice.ejb.MyEJBLocal</a:t>
            </a:r>
            <a:r>
              <a:rPr lang="fr-FR" sz="1600" dirty="0" smtClean="0"/>
              <a:t>");</a:t>
            </a:r>
          </a:p>
          <a:p>
            <a:r>
              <a:rPr lang="fr-FR" sz="1600" dirty="0" smtClean="0"/>
              <a:t>        } catch (</a:t>
            </a:r>
            <a:r>
              <a:rPr lang="fr-FR" sz="1600" dirty="0" err="1" smtClean="0"/>
              <a:t>NamingException</a:t>
            </a:r>
            <a:r>
              <a:rPr lang="fr-FR" sz="1600" dirty="0" smtClean="0"/>
              <a:t> ne) {</a:t>
            </a:r>
          </a:p>
          <a:p>
            <a:r>
              <a:rPr lang="fr-FR" sz="1600" dirty="0" smtClean="0"/>
              <a:t>            </a:t>
            </a:r>
            <a:r>
              <a:rPr lang="fr-FR" sz="1600" dirty="0" err="1" smtClean="0"/>
              <a:t>Logger.getLogger</a:t>
            </a:r>
            <a:r>
              <a:rPr lang="fr-FR" sz="1600" dirty="0" smtClean="0"/>
              <a:t>(</a:t>
            </a:r>
            <a:r>
              <a:rPr lang="fr-FR" sz="1600" dirty="0" err="1" smtClean="0"/>
              <a:t>getClass</a:t>
            </a:r>
            <a:r>
              <a:rPr lang="fr-FR" sz="1600" dirty="0" smtClean="0"/>
              <a:t>().</a:t>
            </a:r>
            <a:r>
              <a:rPr lang="fr-FR" sz="1600" dirty="0" err="1" smtClean="0"/>
              <a:t>getName</a:t>
            </a:r>
            <a:r>
              <a:rPr lang="fr-FR" sz="1600" dirty="0" smtClean="0"/>
              <a:t>()).log(</a:t>
            </a:r>
            <a:r>
              <a:rPr lang="fr-FR" sz="1600" dirty="0" err="1" smtClean="0"/>
              <a:t>Level.SEVERE</a:t>
            </a:r>
            <a:r>
              <a:rPr lang="fr-FR" sz="1600" dirty="0" smtClean="0"/>
              <a:t>, "exception </a:t>
            </a:r>
            <a:r>
              <a:rPr lang="fr-FR" sz="1600" dirty="0" err="1" smtClean="0"/>
              <a:t>caught</a:t>
            </a:r>
            <a:r>
              <a:rPr lang="fr-FR" sz="1600" dirty="0" smtClean="0"/>
              <a:t>", ne);</a:t>
            </a:r>
          </a:p>
          <a:p>
            <a:r>
              <a:rPr lang="fr-FR" sz="1600" dirty="0" smtClean="0"/>
              <a:t>            </a:t>
            </a:r>
            <a:r>
              <a:rPr lang="fr-FR" sz="1600" dirty="0" err="1" smtClean="0"/>
              <a:t>throw</a:t>
            </a:r>
            <a:r>
              <a:rPr lang="fr-FR" sz="1600" dirty="0" smtClean="0"/>
              <a:t> new </a:t>
            </a:r>
            <a:r>
              <a:rPr lang="fr-FR" sz="1600" dirty="0" err="1" smtClean="0"/>
              <a:t>RuntimeException</a:t>
            </a:r>
            <a:r>
              <a:rPr lang="fr-FR" sz="1600" dirty="0" smtClean="0"/>
              <a:t>(ne);</a:t>
            </a:r>
          </a:p>
          <a:p>
            <a:r>
              <a:rPr lang="fr-FR" sz="1600" dirty="0" smtClean="0"/>
              <a:t>        }</a:t>
            </a:r>
          </a:p>
          <a:p>
            <a:r>
              <a:rPr lang="fr-FR" sz="1600" dirty="0" smtClean="0"/>
              <a:t>    }</a:t>
            </a:r>
            <a:endParaRPr lang="fr-FR" sz="1600" dirty="0"/>
          </a:p>
        </p:txBody>
      </p:sp>
      <p:sp>
        <p:nvSpPr>
          <p:cNvPr id="6" name="Rectangle 5"/>
          <p:cNvSpPr/>
          <p:nvPr/>
        </p:nvSpPr>
        <p:spPr>
          <a:xfrm>
            <a:off x="323528" y="2636912"/>
            <a:ext cx="8568952"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sz="1600" b="1" dirty="0" smtClean="0"/>
              <a:t>@EJB </a:t>
            </a:r>
            <a:r>
              <a:rPr lang="fr-FR" sz="1600" dirty="0" err="1" smtClean="0"/>
              <a:t>MyEJBLocal</a:t>
            </a:r>
            <a:r>
              <a:rPr lang="fr-FR" sz="1600" dirty="0" smtClean="0"/>
              <a:t> </a:t>
            </a:r>
            <a:r>
              <a:rPr lang="fr-FR" sz="1600" dirty="0" err="1" smtClean="0"/>
              <a:t>myEJB</a:t>
            </a:r>
            <a:r>
              <a:rPr lang="fr-FR" sz="1600" dirty="0" smtClean="0"/>
              <a:t>; // injection sans la robustesse de CDI (</a:t>
            </a:r>
            <a:r>
              <a:rPr lang="fr-FR" sz="1600" dirty="0" err="1" smtClean="0"/>
              <a:t>qualifieurs</a:t>
            </a:r>
            <a:r>
              <a:rPr lang="fr-FR" sz="1600" dirty="0" smtClean="0"/>
              <a:t>, ...)</a:t>
            </a:r>
            <a:endParaRPr lang="fr-FR" sz="1600" dirty="0"/>
          </a:p>
        </p:txBody>
      </p:sp>
      <p:sp>
        <p:nvSpPr>
          <p:cNvPr id="7" name="Rectangle 6"/>
          <p:cNvSpPr/>
          <p:nvPr/>
        </p:nvSpPr>
        <p:spPr>
          <a:xfrm>
            <a:off x="323528" y="1700808"/>
            <a:ext cx="8568952"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sz="1600" b="1" dirty="0" smtClean="0"/>
              <a:t>@</a:t>
            </a:r>
            <a:r>
              <a:rPr lang="fr-FR" sz="1600" b="1" dirty="0" err="1" smtClean="0"/>
              <a:t>Inject</a:t>
            </a:r>
            <a:r>
              <a:rPr lang="fr-FR" sz="1600" b="1" dirty="0" smtClean="0"/>
              <a:t> </a:t>
            </a:r>
            <a:r>
              <a:rPr lang="fr-FR" sz="1600" dirty="0" err="1" smtClean="0"/>
              <a:t>MyEJBLocal</a:t>
            </a:r>
            <a:r>
              <a:rPr lang="fr-FR" sz="1600" dirty="0" smtClean="0"/>
              <a:t> </a:t>
            </a:r>
            <a:r>
              <a:rPr lang="fr-FR" sz="1600" dirty="0" err="1" smtClean="0"/>
              <a:t>myEJB</a:t>
            </a:r>
            <a:r>
              <a:rPr lang="fr-FR" sz="1600" dirty="0" smtClean="0"/>
              <a:t>; // permet de tirer tous les bénéfices de CDI !</a:t>
            </a:r>
            <a:endParaRPr lang="fr-FR" sz="16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smtClean="0"/>
              <a:t>EJB Session </a:t>
            </a:r>
            <a:r>
              <a:rPr lang="fr-FR" dirty="0" err="1" smtClean="0"/>
              <a:t>Beans</a:t>
            </a:r>
            <a:endParaRPr lang="fr-FR" dirty="0"/>
          </a:p>
        </p:txBody>
      </p:sp>
      <p:sp>
        <p:nvSpPr>
          <p:cNvPr id="6" name="Espace réservé du texte 5"/>
          <p:cNvSpPr>
            <a:spLocks noGrp="1"/>
          </p:cNvSpPr>
          <p:nvPr>
            <p:ph type="body" idx="1"/>
          </p:nvPr>
        </p:nvSpPr>
        <p:spPr/>
        <p:txBody>
          <a:bodyPr/>
          <a:lstStyle/>
          <a:p>
            <a:endParaRPr lang="fr-FR"/>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54</a:t>
            </a:fld>
            <a:endParaRPr kumimoji="0"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fr-FR" dirty="0" smtClean="0"/>
              <a:t>Session </a:t>
            </a:r>
            <a:r>
              <a:rPr lang="fr-FR" dirty="0" err="1" smtClean="0"/>
              <a:t>Beans</a:t>
            </a:r>
            <a:endParaRPr lang="fr-FR" dirty="0" smtClean="0"/>
          </a:p>
        </p:txBody>
      </p:sp>
      <p:sp>
        <p:nvSpPr>
          <p:cNvPr id="92163" name="Rectangle 3"/>
          <p:cNvSpPr>
            <a:spLocks noGrp="1" noChangeArrowheads="1"/>
          </p:cNvSpPr>
          <p:nvPr>
            <p:ph type="body" idx="1"/>
          </p:nvPr>
        </p:nvSpPr>
        <p:spPr/>
        <p:txBody>
          <a:bodyPr>
            <a:normAutofit fontScale="85000" lnSpcReduction="20000"/>
          </a:bodyPr>
          <a:lstStyle/>
          <a:p>
            <a:r>
              <a:rPr lang="fr-FR" b="1" dirty="0" smtClean="0"/>
              <a:t>Sans état </a:t>
            </a:r>
            <a:r>
              <a:rPr lang="fr-FR" dirty="0" smtClean="0"/>
              <a:t>: après chaque appel, son état est réinitialisé</a:t>
            </a:r>
          </a:p>
          <a:p>
            <a:pPr lvl="1"/>
            <a:r>
              <a:rPr lang="fr-FR" dirty="0" smtClean="0"/>
              <a:t>Exemples : </a:t>
            </a:r>
          </a:p>
          <a:p>
            <a:pPr lvl="2"/>
            <a:r>
              <a:rPr lang="fr-FR" dirty="0" smtClean="0"/>
              <a:t>récupérer la liste des comptes bancaires d’un client dans une base de données</a:t>
            </a:r>
          </a:p>
          <a:p>
            <a:pPr lvl="2"/>
            <a:r>
              <a:rPr lang="fr-FR" dirty="0" smtClean="0"/>
              <a:t>effectuer une transaction bancaire</a:t>
            </a:r>
          </a:p>
          <a:p>
            <a:endParaRPr lang="fr-FR" dirty="0" smtClean="0"/>
          </a:p>
          <a:p>
            <a:r>
              <a:rPr lang="fr-FR" b="1" dirty="0" smtClean="0"/>
              <a:t>Avec état </a:t>
            </a:r>
            <a:r>
              <a:rPr lang="fr-FR" dirty="0" smtClean="0"/>
              <a:t>: son état est maintenu pendant toute la durée de vie du contexte auquel il est associé, </a:t>
            </a:r>
          </a:p>
          <a:p>
            <a:pPr lvl="1"/>
            <a:r>
              <a:rPr lang="fr-FR" dirty="0" smtClean="0"/>
              <a:t>Exemple : </a:t>
            </a:r>
          </a:p>
          <a:p>
            <a:pPr lvl="2"/>
            <a:r>
              <a:rPr lang="fr-FR" smtClean="0"/>
              <a:t>Un panier sur un site de vente en ligne</a:t>
            </a:r>
            <a:endParaRPr lang="fr-FR" dirty="0" smtClean="0"/>
          </a:p>
          <a:p>
            <a:endParaRPr lang="fr-FR" dirty="0" smtClean="0"/>
          </a:p>
          <a:p>
            <a:r>
              <a:rPr lang="fr-FR" b="1" dirty="0" smtClean="0"/>
              <a:t>Singleton</a:t>
            </a:r>
            <a:r>
              <a:rPr lang="fr-FR" dirty="0" smtClean="0"/>
              <a:t> : quand on veut être assuré qu’il n’y a qu’une seule instance du </a:t>
            </a:r>
            <a:r>
              <a:rPr lang="fr-FR" dirty="0" err="1" smtClean="0"/>
              <a:t>bean</a:t>
            </a:r>
            <a:r>
              <a:rPr lang="fr-FR" dirty="0" smtClean="0"/>
              <a:t> pour tous les utilisateurs de l’application</a:t>
            </a:r>
          </a:p>
          <a:p>
            <a:pPr lvl="1"/>
            <a:r>
              <a:rPr lang="fr-FR" dirty="0" smtClean="0"/>
              <a:t>Exemple : </a:t>
            </a:r>
          </a:p>
          <a:p>
            <a:pPr lvl="2"/>
            <a:r>
              <a:rPr lang="fr-FR" dirty="0" smtClean="0"/>
              <a:t>cache d’une liste de pays (pour améliorer les performances)</a:t>
            </a:r>
          </a:p>
          <a:p>
            <a:pPr lvl="2"/>
            <a:r>
              <a:rPr lang="fr-FR" dirty="0" smtClean="0"/>
              <a:t>...</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err="1" smtClean="0"/>
              <a:t>Lifecycle</a:t>
            </a:r>
            <a:r>
              <a:rPr lang="fr-FR" dirty="0" smtClean="0"/>
              <a:t> callbacks</a:t>
            </a:r>
            <a:endParaRPr lang="fr-FR" dirty="0"/>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56</a:t>
            </a:fld>
            <a:endParaRPr kumimoji="0" lang="en-US" dirty="0"/>
          </a:p>
        </p:txBody>
      </p:sp>
      <p:sp>
        <p:nvSpPr>
          <p:cNvPr id="4" name="Espace réservé du contenu 3"/>
          <p:cNvSpPr>
            <a:spLocks noGrp="1"/>
          </p:cNvSpPr>
          <p:nvPr>
            <p:ph sz="quarter" idx="1"/>
          </p:nvPr>
        </p:nvSpPr>
        <p:spPr/>
        <p:txBody>
          <a:bodyPr/>
          <a:lstStyle/>
          <a:p>
            <a:r>
              <a:rPr lang="fr-FR" dirty="0" smtClean="0"/>
              <a:t>Comme pour tout </a:t>
            </a:r>
            <a:r>
              <a:rPr lang="fr-FR" dirty="0" err="1" smtClean="0"/>
              <a:t>bean</a:t>
            </a:r>
            <a:r>
              <a:rPr lang="fr-FR" dirty="0" smtClean="0"/>
              <a:t>, on a les callbacks de cycle de vie classique</a:t>
            </a:r>
          </a:p>
          <a:p>
            <a:pPr lvl="1"/>
            <a:r>
              <a:rPr lang="fr-FR" dirty="0" smtClean="0"/>
              <a:t>@</a:t>
            </a:r>
            <a:r>
              <a:rPr lang="fr-FR" dirty="0" err="1" smtClean="0"/>
              <a:t>PostConstruct</a:t>
            </a:r>
            <a:endParaRPr lang="fr-FR" dirty="0" smtClean="0"/>
          </a:p>
          <a:p>
            <a:pPr lvl="1"/>
            <a:r>
              <a:rPr lang="fr-FR" dirty="0" smtClean="0"/>
              <a:t>@</a:t>
            </a:r>
            <a:r>
              <a:rPr lang="fr-FR" dirty="0" err="1" smtClean="0"/>
              <a:t>PreDestroy</a:t>
            </a:r>
            <a:endParaRPr lang="fr-FR" dirty="0"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fr-FR" dirty="0" err="1" smtClean="0"/>
              <a:t>Stateless</a:t>
            </a:r>
            <a:r>
              <a:rPr lang="fr-FR" dirty="0" smtClean="0"/>
              <a:t> Session </a:t>
            </a:r>
            <a:r>
              <a:rPr lang="fr-FR" dirty="0" err="1" smtClean="0"/>
              <a:t>Beans</a:t>
            </a:r>
            <a:endParaRPr lang="fr-FR" dirty="0" smtClean="0"/>
          </a:p>
        </p:txBody>
      </p:sp>
      <p:sp>
        <p:nvSpPr>
          <p:cNvPr id="96259" name="Rectangle 3"/>
          <p:cNvSpPr>
            <a:spLocks noGrp="1" noChangeArrowheads="1"/>
          </p:cNvSpPr>
          <p:nvPr>
            <p:ph type="body" idx="1"/>
          </p:nvPr>
        </p:nvSpPr>
        <p:spPr>
          <a:xfrm>
            <a:off x="457200" y="1227544"/>
            <a:ext cx="8229600" cy="4937760"/>
          </a:xfrm>
        </p:spPr>
        <p:txBody>
          <a:bodyPr>
            <a:normAutofit/>
          </a:bodyPr>
          <a:lstStyle/>
          <a:p>
            <a:pPr>
              <a:lnSpc>
                <a:spcPct val="90000"/>
              </a:lnSpc>
            </a:pPr>
            <a:r>
              <a:rPr lang="fr-FR" sz="2400" dirty="0" smtClean="0"/>
              <a:t>Annotation </a:t>
            </a:r>
            <a:r>
              <a:rPr lang="fr-FR" sz="2400" b="1" dirty="0" smtClean="0"/>
              <a:t>@</a:t>
            </a:r>
            <a:r>
              <a:rPr lang="fr-FR" sz="2400" b="1" dirty="0" err="1" smtClean="0"/>
              <a:t>Stateless</a:t>
            </a:r>
            <a:endParaRPr lang="fr-FR" sz="2400" b="1" dirty="0" smtClean="0"/>
          </a:p>
          <a:p>
            <a:pPr>
              <a:lnSpc>
                <a:spcPct val="90000"/>
              </a:lnSpc>
            </a:pPr>
            <a:endParaRPr lang="fr-FR" sz="2400" dirty="0" smtClean="0"/>
          </a:p>
          <a:p>
            <a:pPr>
              <a:lnSpc>
                <a:spcPct val="90000"/>
              </a:lnSpc>
            </a:pPr>
            <a:r>
              <a:rPr lang="fr-FR" sz="2400" dirty="0" smtClean="0"/>
              <a:t>Le </a:t>
            </a:r>
            <a:r>
              <a:rPr lang="fr-FR" sz="2400" dirty="0" err="1" smtClean="0"/>
              <a:t>bean</a:t>
            </a:r>
            <a:r>
              <a:rPr lang="fr-FR" sz="2400" dirty="0" smtClean="0"/>
              <a:t> est </a:t>
            </a:r>
            <a:r>
              <a:rPr lang="fr-FR" sz="2400" b="1" dirty="0" smtClean="0"/>
              <a:t>réinitialisé </a:t>
            </a:r>
            <a:r>
              <a:rPr lang="fr-FR" sz="2400" dirty="0" smtClean="0"/>
              <a:t>après chaque appel de méthode</a:t>
            </a:r>
          </a:p>
          <a:p>
            <a:pPr lvl="1">
              <a:lnSpc>
                <a:spcPct val="90000"/>
              </a:lnSpc>
            </a:pPr>
            <a:r>
              <a:rPr lang="fr-FR" sz="2100" dirty="0" smtClean="0"/>
              <a:t>Le client passe toutes les données nécessaires au traitement lors de l'appel de méthode</a:t>
            </a:r>
          </a:p>
          <a:p>
            <a:pPr lvl="1">
              <a:lnSpc>
                <a:spcPct val="90000"/>
              </a:lnSpc>
            </a:pPr>
            <a:r>
              <a:rPr lang="fr-FR" sz="2100" dirty="0" smtClean="0"/>
              <a:t>Pas d’appel concurrent</a:t>
            </a:r>
          </a:p>
          <a:p>
            <a:pPr>
              <a:lnSpc>
                <a:spcPct val="90000"/>
              </a:lnSpc>
            </a:pPr>
            <a:endParaRPr lang="fr-FR" sz="2400" b="1" dirty="0" smtClean="0"/>
          </a:p>
          <a:p>
            <a:pPr>
              <a:lnSpc>
                <a:spcPct val="90000"/>
              </a:lnSpc>
            </a:pPr>
            <a:r>
              <a:rPr lang="fr-FR" sz="2400" b="1" dirty="0" smtClean="0"/>
              <a:t>Réinitialisé, pas forcément détruit</a:t>
            </a:r>
            <a:r>
              <a:rPr lang="fr-FR" sz="2400" dirty="0" smtClean="0"/>
              <a:t>: </a:t>
            </a:r>
          </a:p>
          <a:p>
            <a:pPr lvl="1">
              <a:lnSpc>
                <a:spcPct val="90000"/>
              </a:lnSpc>
            </a:pPr>
            <a:r>
              <a:rPr lang="fr-FR" sz="2100" dirty="0" smtClean="0"/>
              <a:t>le container gère un </a:t>
            </a:r>
            <a:r>
              <a:rPr lang="fr-FR" sz="2100" b="1" dirty="0" smtClean="0"/>
              <a:t>pool </a:t>
            </a:r>
            <a:r>
              <a:rPr lang="fr-FR" sz="2100" dirty="0" smtClean="0"/>
              <a:t>de </a:t>
            </a:r>
            <a:r>
              <a:rPr lang="fr-FR" sz="2100" dirty="0" err="1" smtClean="0"/>
              <a:t>beans</a:t>
            </a:r>
            <a:r>
              <a:rPr lang="fr-FR" sz="2100" dirty="0" smtClean="0"/>
              <a:t> sans état: </a:t>
            </a:r>
            <a:br>
              <a:rPr lang="fr-FR" sz="2100" dirty="0" smtClean="0"/>
            </a:br>
            <a:r>
              <a:rPr lang="fr-FR" sz="2100" dirty="0" smtClean="0"/>
              <a:t>il choisit si il veut créer plus de </a:t>
            </a:r>
            <a:r>
              <a:rPr lang="fr-FR" sz="2100" dirty="0" err="1" smtClean="0"/>
              <a:t>beans</a:t>
            </a:r>
            <a:r>
              <a:rPr lang="fr-FR" sz="2100" dirty="0" smtClean="0"/>
              <a:t>, ou en </a:t>
            </a:r>
            <a:r>
              <a:rPr lang="fr-FR" sz="2100" dirty="0" err="1" smtClean="0"/>
              <a:t>destruire</a:t>
            </a:r>
            <a:r>
              <a:rPr lang="fr-FR" sz="2100" dirty="0" smtClean="0"/>
              <a:t> certains</a:t>
            </a:r>
            <a:endParaRPr lang="fr-FR" sz="2400" dirty="0" smtClean="0"/>
          </a:p>
          <a:p>
            <a:pPr lvl="1">
              <a:lnSpc>
                <a:spcPct val="90000"/>
              </a:lnSpc>
            </a:pPr>
            <a:r>
              <a:rPr lang="fr-FR" sz="2100" dirty="0" smtClean="0"/>
              <a:t>Chaque serveur d’application peut permettre de configurer:</a:t>
            </a:r>
          </a:p>
          <a:p>
            <a:pPr lvl="2">
              <a:lnSpc>
                <a:spcPct val="90000"/>
              </a:lnSpc>
            </a:pPr>
            <a:r>
              <a:rPr lang="fr-FR" sz="1800" dirty="0" smtClean="0"/>
              <a:t>Le nombre de </a:t>
            </a:r>
            <a:r>
              <a:rPr lang="fr-FR" sz="1800" dirty="0" err="1" smtClean="0"/>
              <a:t>beans</a:t>
            </a:r>
            <a:r>
              <a:rPr lang="fr-FR" sz="1800" dirty="0" smtClean="0"/>
              <a:t> au départ</a:t>
            </a:r>
          </a:p>
          <a:p>
            <a:pPr lvl="2">
              <a:lnSpc>
                <a:spcPct val="90000"/>
              </a:lnSpc>
            </a:pPr>
            <a:r>
              <a:rPr lang="fr-FR" sz="1800" dirty="0" smtClean="0"/>
              <a:t>Le nombre de nouveau </a:t>
            </a:r>
            <a:r>
              <a:rPr lang="fr-FR" sz="1800" dirty="0" err="1" smtClean="0"/>
              <a:t>beans</a:t>
            </a:r>
            <a:r>
              <a:rPr lang="fr-FR" sz="1800" dirty="0" smtClean="0"/>
              <a:t> à créer en une fois si besoin</a:t>
            </a:r>
          </a:p>
          <a:p>
            <a:pPr>
              <a:lnSpc>
                <a:spcPct val="90000"/>
              </a:lnSpc>
              <a:buNone/>
            </a:pPr>
            <a:endParaRPr lang="fr-FR" sz="2400" dirty="0" smtClean="0">
              <a:solidFill>
                <a:srgbClr val="FF0000"/>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de </a:t>
            </a:r>
            <a:r>
              <a:rPr lang="fr-FR" dirty="0" err="1" smtClean="0"/>
              <a:t>bean</a:t>
            </a:r>
            <a:r>
              <a:rPr lang="fr-FR" dirty="0" smtClean="0"/>
              <a:t> sans état</a:t>
            </a:r>
            <a:endParaRPr lang="fr-FR" dirty="0"/>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58</a:t>
            </a:fld>
            <a:endParaRPr kumimoji="0" lang="en-US" dirty="0"/>
          </a:p>
        </p:txBody>
      </p:sp>
      <p:sp>
        <p:nvSpPr>
          <p:cNvPr id="4" name="Espace réservé du contenu 3"/>
          <p:cNvSpPr>
            <a:spLocks noGrp="1"/>
          </p:cNvSpPr>
          <p:nvPr>
            <p:ph sz="quarter" idx="1"/>
          </p:nvPr>
        </p:nvSpPr>
        <p:spPr>
          <a:xfrm>
            <a:off x="457200" y="5301208"/>
            <a:ext cx="8229600" cy="855752"/>
          </a:xfrm>
        </p:spPr>
        <p:txBody>
          <a:bodyPr>
            <a:normAutofit lnSpcReduction="10000"/>
          </a:bodyPr>
          <a:lstStyle/>
          <a:p>
            <a:r>
              <a:rPr lang="fr-FR" dirty="0" smtClean="0"/>
              <a:t>Pourquoi on utilise un EJB ici ?</a:t>
            </a:r>
          </a:p>
          <a:p>
            <a:pPr lvl="1"/>
            <a:r>
              <a:rPr lang="fr-FR" dirty="0" smtClean="0"/>
              <a:t>Le conteneur gère les transactions,  la sécurité...</a:t>
            </a:r>
            <a:endParaRPr lang="fr-FR" dirty="0"/>
          </a:p>
        </p:txBody>
      </p:sp>
      <p:sp>
        <p:nvSpPr>
          <p:cNvPr id="5" name="Rectangle 4"/>
          <p:cNvSpPr/>
          <p:nvPr/>
        </p:nvSpPr>
        <p:spPr>
          <a:xfrm>
            <a:off x="1043608" y="1772816"/>
            <a:ext cx="6678488" cy="286232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indent="0">
              <a:buNone/>
            </a:pPr>
            <a:r>
              <a:rPr lang="fr-FR" dirty="0" smtClean="0">
                <a:latin typeface="Verdana" pitchFamily="34" charset="0"/>
                <a:ea typeface="Verdana" pitchFamily="34" charset="0"/>
                <a:cs typeface="Verdana" pitchFamily="34" charset="0"/>
              </a:rPr>
              <a:t>@</a:t>
            </a:r>
            <a:r>
              <a:rPr lang="fr-FR" dirty="0" err="1" smtClean="0">
                <a:latin typeface="Verdana" pitchFamily="34" charset="0"/>
                <a:ea typeface="Verdana" pitchFamily="34" charset="0"/>
                <a:cs typeface="Verdana" pitchFamily="34" charset="0"/>
              </a:rPr>
              <a:t>Stateless</a:t>
            </a:r>
            <a:r>
              <a:rPr lang="fr-FR" dirty="0" smtClean="0">
                <a:latin typeface="Verdana" pitchFamily="34" charset="0"/>
                <a:ea typeface="Verdana" pitchFamily="34" charset="0"/>
                <a:cs typeface="Verdana" pitchFamily="34" charset="0"/>
              </a:rPr>
              <a:t/>
            </a:r>
            <a:br>
              <a:rPr lang="fr-FR" dirty="0" smtClean="0">
                <a:latin typeface="Verdana" pitchFamily="34" charset="0"/>
                <a:ea typeface="Verdana" pitchFamily="34" charset="0"/>
                <a:cs typeface="Verdana" pitchFamily="34" charset="0"/>
              </a:rPr>
            </a:br>
            <a:r>
              <a:rPr lang="fr-FR" dirty="0" smtClean="0">
                <a:latin typeface="Verdana" pitchFamily="34" charset="0"/>
                <a:ea typeface="Verdana" pitchFamily="34" charset="0"/>
                <a:cs typeface="Verdana" pitchFamily="34" charset="0"/>
              </a:rPr>
              <a:t>public class </a:t>
            </a:r>
            <a:r>
              <a:rPr lang="fr-FR" dirty="0" err="1" smtClean="0">
                <a:latin typeface="Verdana" pitchFamily="34" charset="0"/>
                <a:ea typeface="Verdana" pitchFamily="34" charset="0"/>
                <a:cs typeface="Verdana" pitchFamily="34" charset="0"/>
              </a:rPr>
              <a:t>GestionnaireDeCB</a:t>
            </a:r>
            <a:r>
              <a:rPr lang="fr-FR" dirty="0" smtClean="0">
                <a:latin typeface="Verdana" pitchFamily="34" charset="0"/>
                <a:ea typeface="Verdana" pitchFamily="34" charset="0"/>
                <a:cs typeface="Verdana" pitchFamily="34" charset="0"/>
              </a:rPr>
              <a:t> {</a:t>
            </a:r>
          </a:p>
          <a:p>
            <a:pPr marL="0" indent="0">
              <a:buNone/>
            </a:pPr>
            <a:r>
              <a:rPr lang="fr-FR" dirty="0" smtClean="0">
                <a:latin typeface="Verdana" pitchFamily="34" charset="0"/>
                <a:ea typeface="Verdana" pitchFamily="34" charset="0"/>
                <a:cs typeface="Verdana" pitchFamily="34" charset="0"/>
              </a:rPr>
              <a:t>  </a:t>
            </a:r>
          </a:p>
          <a:p>
            <a:pPr marL="0" indent="0">
              <a:buNone/>
            </a:pPr>
            <a:r>
              <a:rPr lang="fr-FR" dirty="0" smtClean="0">
                <a:latin typeface="Verdana" pitchFamily="34" charset="0"/>
                <a:ea typeface="Verdana" pitchFamily="34" charset="0"/>
                <a:cs typeface="Verdana" pitchFamily="34" charset="0"/>
              </a:rPr>
              <a:t>  @</a:t>
            </a:r>
            <a:r>
              <a:rPr lang="fr-FR" dirty="0" err="1" smtClean="0">
                <a:latin typeface="Verdana" pitchFamily="34" charset="0"/>
                <a:ea typeface="Verdana" pitchFamily="34" charset="0"/>
                <a:cs typeface="Verdana" pitchFamily="34" charset="0"/>
              </a:rPr>
              <a:t>Inject</a:t>
            </a:r>
            <a:r>
              <a:rPr lang="fr-FR" dirty="0" smtClean="0">
                <a:latin typeface="Verdana" pitchFamily="34" charset="0"/>
                <a:ea typeface="Verdana" pitchFamily="34" charset="0"/>
                <a:cs typeface="Verdana" pitchFamily="34" charset="0"/>
              </a:rPr>
              <a:t> </a:t>
            </a:r>
            <a:r>
              <a:rPr lang="fr-FR" dirty="0" err="1" smtClean="0">
                <a:latin typeface="Verdana" pitchFamily="34" charset="0"/>
                <a:ea typeface="Verdana" pitchFamily="34" charset="0"/>
                <a:cs typeface="Verdana" pitchFamily="34" charset="0"/>
              </a:rPr>
              <a:t>EntityManager</a:t>
            </a:r>
            <a:r>
              <a:rPr lang="fr-FR" dirty="0" smtClean="0">
                <a:latin typeface="Verdana" pitchFamily="34" charset="0"/>
                <a:ea typeface="Verdana" pitchFamily="34" charset="0"/>
                <a:cs typeface="Verdana" pitchFamily="34" charset="0"/>
              </a:rPr>
              <a:t> </a:t>
            </a:r>
            <a:r>
              <a:rPr lang="fr-FR" dirty="0" err="1" smtClean="0">
                <a:latin typeface="Verdana" pitchFamily="34" charset="0"/>
                <a:ea typeface="Verdana" pitchFamily="34" charset="0"/>
                <a:cs typeface="Verdana" pitchFamily="34" charset="0"/>
              </a:rPr>
              <a:t>em</a:t>
            </a:r>
            <a:r>
              <a:rPr lang="fr-FR" dirty="0" smtClean="0">
                <a:latin typeface="Verdana" pitchFamily="34" charset="0"/>
                <a:ea typeface="Verdana" pitchFamily="34" charset="0"/>
                <a:cs typeface="Verdana" pitchFamily="34" charset="0"/>
              </a:rPr>
              <a:t>;</a:t>
            </a:r>
          </a:p>
          <a:p>
            <a:pPr marL="0" indent="0">
              <a:buNone/>
            </a:pPr>
            <a:endParaRPr lang="fr-FR" dirty="0" smtClean="0">
              <a:latin typeface="Verdana" pitchFamily="34" charset="0"/>
              <a:ea typeface="Verdana" pitchFamily="34" charset="0"/>
              <a:cs typeface="Verdana" pitchFamily="34" charset="0"/>
            </a:endParaRPr>
          </a:p>
          <a:p>
            <a:pPr marL="0" indent="0">
              <a:buNone/>
            </a:pPr>
            <a:r>
              <a:rPr lang="fr-FR" dirty="0" smtClean="0">
                <a:latin typeface="Verdana" pitchFamily="34" charset="0"/>
                <a:ea typeface="Verdana" pitchFamily="34" charset="0"/>
                <a:cs typeface="Verdana" pitchFamily="34" charset="0"/>
              </a:rPr>
              <a:t>  public </a:t>
            </a:r>
            <a:r>
              <a:rPr lang="fr-FR" dirty="0" err="1" smtClean="0">
                <a:latin typeface="Verdana" pitchFamily="34" charset="0"/>
                <a:ea typeface="Verdana" pitchFamily="34" charset="0"/>
                <a:cs typeface="Verdana" pitchFamily="34" charset="0"/>
              </a:rPr>
              <a:t>CompteBancaire</a:t>
            </a:r>
            <a:r>
              <a:rPr lang="fr-FR" dirty="0" smtClean="0">
                <a:latin typeface="Verdana" pitchFamily="34" charset="0"/>
                <a:ea typeface="Verdana" pitchFamily="34" charset="0"/>
                <a:cs typeface="Verdana" pitchFamily="34" charset="0"/>
              </a:rPr>
              <a:t> </a:t>
            </a:r>
            <a:r>
              <a:rPr lang="fr-FR" dirty="0" err="1" smtClean="0">
                <a:latin typeface="Verdana" pitchFamily="34" charset="0"/>
                <a:ea typeface="Verdana" pitchFamily="34" charset="0"/>
                <a:cs typeface="Verdana" pitchFamily="34" charset="0"/>
              </a:rPr>
              <a:t>find</a:t>
            </a:r>
            <a:r>
              <a:rPr lang="fr-FR" dirty="0" smtClean="0">
                <a:latin typeface="Verdana" pitchFamily="34" charset="0"/>
                <a:ea typeface="Verdana" pitchFamily="34" charset="0"/>
                <a:cs typeface="Verdana" pitchFamily="34" charset="0"/>
              </a:rPr>
              <a:t>(</a:t>
            </a:r>
            <a:r>
              <a:rPr lang="fr-FR" dirty="0" err="1" smtClean="0">
                <a:latin typeface="Verdana" pitchFamily="34" charset="0"/>
                <a:ea typeface="Verdana" pitchFamily="34" charset="0"/>
                <a:cs typeface="Verdana" pitchFamily="34" charset="0"/>
              </a:rPr>
              <a:t>int</a:t>
            </a:r>
            <a:r>
              <a:rPr lang="fr-FR" dirty="0" smtClean="0">
                <a:latin typeface="Verdana" pitchFamily="34" charset="0"/>
                <a:ea typeface="Verdana" pitchFamily="34" charset="0"/>
                <a:cs typeface="Verdana" pitchFamily="34" charset="0"/>
              </a:rPr>
              <a:t> id) {</a:t>
            </a:r>
            <a:br>
              <a:rPr lang="fr-FR" dirty="0" smtClean="0">
                <a:latin typeface="Verdana" pitchFamily="34" charset="0"/>
                <a:ea typeface="Verdana" pitchFamily="34" charset="0"/>
                <a:cs typeface="Verdana" pitchFamily="34" charset="0"/>
              </a:rPr>
            </a:br>
            <a:r>
              <a:rPr lang="fr-FR" dirty="0" smtClean="0">
                <a:latin typeface="Verdana" pitchFamily="34" charset="0"/>
                <a:ea typeface="Verdana" pitchFamily="34" charset="0"/>
                <a:cs typeface="Verdana" pitchFamily="34" charset="0"/>
              </a:rPr>
              <a:t>     return </a:t>
            </a:r>
            <a:r>
              <a:rPr lang="fr-FR" dirty="0" err="1" smtClean="0">
                <a:latin typeface="Verdana" pitchFamily="34" charset="0"/>
                <a:ea typeface="Verdana" pitchFamily="34" charset="0"/>
                <a:cs typeface="Verdana" pitchFamily="34" charset="0"/>
              </a:rPr>
              <a:t>em.find</a:t>
            </a:r>
            <a:r>
              <a:rPr lang="fr-FR" dirty="0" smtClean="0">
                <a:latin typeface="Verdana" pitchFamily="34" charset="0"/>
                <a:ea typeface="Verdana" pitchFamily="34" charset="0"/>
                <a:cs typeface="Verdana" pitchFamily="34" charset="0"/>
              </a:rPr>
              <a:t>(</a:t>
            </a:r>
            <a:r>
              <a:rPr lang="fr-FR" dirty="0" err="1" smtClean="0">
                <a:latin typeface="Verdana" pitchFamily="34" charset="0"/>
                <a:ea typeface="Verdana" pitchFamily="34" charset="0"/>
                <a:cs typeface="Verdana" pitchFamily="34" charset="0"/>
              </a:rPr>
              <a:t>CompteBancaire.class</a:t>
            </a:r>
            <a:r>
              <a:rPr lang="fr-FR" dirty="0" smtClean="0">
                <a:latin typeface="Verdana" pitchFamily="34" charset="0"/>
                <a:ea typeface="Verdana" pitchFamily="34" charset="0"/>
                <a:cs typeface="Verdana" pitchFamily="34" charset="0"/>
              </a:rPr>
              <a:t>, id);</a:t>
            </a:r>
            <a:br>
              <a:rPr lang="fr-FR" dirty="0" smtClean="0">
                <a:latin typeface="Verdana" pitchFamily="34" charset="0"/>
                <a:ea typeface="Verdana" pitchFamily="34" charset="0"/>
                <a:cs typeface="Verdana" pitchFamily="34" charset="0"/>
              </a:rPr>
            </a:br>
            <a:r>
              <a:rPr lang="fr-FR" dirty="0" smtClean="0">
                <a:latin typeface="Verdana" pitchFamily="34" charset="0"/>
                <a:ea typeface="Verdana" pitchFamily="34" charset="0"/>
                <a:cs typeface="Verdana" pitchFamily="34" charset="0"/>
              </a:rPr>
              <a:t>  }</a:t>
            </a:r>
          </a:p>
          <a:p>
            <a:pPr marL="0" indent="0">
              <a:buNone/>
            </a:pPr>
            <a:r>
              <a:rPr lang="fr-FR" dirty="0" smtClean="0">
                <a:latin typeface="Verdana" pitchFamily="34" charset="0"/>
                <a:ea typeface="Verdana" pitchFamily="34" charset="0"/>
                <a:cs typeface="Verdana" pitchFamily="34" charset="0"/>
              </a:rPr>
              <a:t>}</a:t>
            </a:r>
            <a:endParaRPr lang="fr-FR"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Interface locale et implémentation</a:t>
            </a:r>
            <a:endParaRPr lang="fr-FR" dirty="0"/>
          </a:p>
        </p:txBody>
      </p:sp>
      <p:sp>
        <p:nvSpPr>
          <p:cNvPr id="3" name="Espace réservé du contenu 2"/>
          <p:cNvSpPr>
            <a:spLocks noGrp="1"/>
          </p:cNvSpPr>
          <p:nvPr>
            <p:ph idx="1"/>
          </p:nvPr>
        </p:nvSpPr>
        <p:spPr>
          <a:xfrm>
            <a:off x="539552" y="3356992"/>
            <a:ext cx="8001000" cy="2815208"/>
          </a:xfrm>
        </p:spPr>
        <p:txBody>
          <a:bodyPr/>
          <a:lstStyle/>
          <a:p>
            <a:r>
              <a:rPr lang="fr-FR" dirty="0" smtClean="0"/>
              <a:t>Donner une interface locale explicite permet de choisir les méthodes exposées aux clients</a:t>
            </a:r>
          </a:p>
          <a:p>
            <a:r>
              <a:rPr lang="fr-FR" dirty="0" smtClean="0"/>
              <a:t>Si on ne spécifie pas d’interface, par défaut:</a:t>
            </a:r>
          </a:p>
          <a:p>
            <a:pPr lvl="1"/>
            <a:r>
              <a:rPr lang="fr-FR" dirty="0" smtClean="0"/>
              <a:t>Toutes les méthodes publiques sont exposées</a:t>
            </a:r>
          </a:p>
          <a:p>
            <a:pPr lvl="1"/>
            <a:r>
              <a:rPr lang="fr-FR" dirty="0" smtClean="0"/>
              <a:t>Le </a:t>
            </a:r>
            <a:r>
              <a:rPr lang="fr-FR" dirty="0" err="1" smtClean="0"/>
              <a:t>bean</a:t>
            </a:r>
            <a:r>
              <a:rPr lang="fr-FR" dirty="0" smtClean="0"/>
              <a:t> session ne peut être utilisé que par les composants qui sont dans le même serveur d’application</a:t>
            </a:r>
          </a:p>
          <a:p>
            <a:endParaRPr lang="fr-FR" dirty="0"/>
          </a:p>
          <a:p>
            <a:endParaRPr lang="fr-FR" sz="2000" b="1" dirty="0" smtClean="0">
              <a:latin typeface="Courier New" pitchFamily="49" charset="0"/>
              <a:cs typeface="Courier New" pitchFamily="49" charset="0"/>
            </a:endParaRPr>
          </a:p>
          <a:p>
            <a:endParaRPr lang="fr-FR" sz="2000" dirty="0"/>
          </a:p>
        </p:txBody>
      </p:sp>
      <p:sp>
        <p:nvSpPr>
          <p:cNvPr id="4" name="Rectangle 3"/>
          <p:cNvSpPr/>
          <p:nvPr/>
        </p:nvSpPr>
        <p:spPr>
          <a:xfrm>
            <a:off x="395536" y="1484784"/>
            <a:ext cx="3960440" cy="1077218"/>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r>
              <a:rPr lang="fr-FR" sz="1600" dirty="0" smtClean="0">
                <a:solidFill>
                  <a:srgbClr val="0070C0"/>
                </a:solidFill>
                <a:latin typeface="Verdana" pitchFamily="34" charset="0"/>
                <a:ea typeface="Verdana" pitchFamily="34" charset="0"/>
                <a:cs typeface="Verdana" pitchFamily="34" charset="0"/>
              </a:rPr>
              <a:t>@Local</a:t>
            </a:r>
            <a:r>
              <a:rPr lang="fr-FR" sz="1600" dirty="0" smtClean="0">
                <a:latin typeface="Verdana" pitchFamily="34" charset="0"/>
                <a:ea typeface="Verdana" pitchFamily="34" charset="0"/>
                <a:cs typeface="Verdana" pitchFamily="34" charset="0"/>
              </a:rPr>
              <a:t/>
            </a:r>
            <a:br>
              <a:rPr lang="fr-FR" sz="1600" dirty="0" smtClean="0">
                <a:latin typeface="Verdana" pitchFamily="34" charset="0"/>
                <a:ea typeface="Verdana" pitchFamily="34" charset="0"/>
                <a:cs typeface="Verdana" pitchFamily="34" charset="0"/>
              </a:rPr>
            </a:br>
            <a:r>
              <a:rPr lang="fr-FR" sz="1600" dirty="0" smtClean="0">
                <a:latin typeface="Verdana" pitchFamily="34" charset="0"/>
                <a:ea typeface="Verdana" pitchFamily="34" charset="0"/>
                <a:cs typeface="Verdana" pitchFamily="34" charset="0"/>
              </a:rPr>
              <a:t>public interface Convertisseur {</a:t>
            </a:r>
            <a:br>
              <a:rPr lang="fr-FR" sz="1600" dirty="0" smtClean="0">
                <a:latin typeface="Verdana" pitchFamily="34" charset="0"/>
                <a:ea typeface="Verdana" pitchFamily="34" charset="0"/>
                <a:cs typeface="Verdana" pitchFamily="34" charset="0"/>
              </a:rPr>
            </a:br>
            <a:r>
              <a:rPr lang="fr-FR" sz="1600" dirty="0" smtClean="0">
                <a:latin typeface="Verdana" pitchFamily="34" charset="0"/>
                <a:ea typeface="Verdana" pitchFamily="34" charset="0"/>
                <a:cs typeface="Verdana" pitchFamily="34" charset="0"/>
              </a:rPr>
              <a:t>  public </a:t>
            </a:r>
            <a:r>
              <a:rPr lang="fr-FR" sz="1600" dirty="0" err="1" smtClean="0">
                <a:latin typeface="Verdana" pitchFamily="34" charset="0"/>
                <a:ea typeface="Verdana" pitchFamily="34" charset="0"/>
                <a:cs typeface="Verdana" pitchFamily="34" charset="0"/>
              </a:rPr>
              <a:t>CompteBancaire</a:t>
            </a:r>
            <a:r>
              <a:rPr lang="fr-FR" sz="1600" dirty="0" smtClean="0">
                <a:latin typeface="Verdana" pitchFamily="34" charset="0"/>
                <a:ea typeface="Verdana" pitchFamily="34" charset="0"/>
                <a:cs typeface="Verdana" pitchFamily="34" charset="0"/>
              </a:rPr>
              <a:t> </a:t>
            </a:r>
            <a:r>
              <a:rPr lang="fr-FR" sz="1600" dirty="0" err="1" smtClean="0">
                <a:latin typeface="Verdana" pitchFamily="34" charset="0"/>
                <a:ea typeface="Verdana" pitchFamily="34" charset="0"/>
                <a:cs typeface="Verdana" pitchFamily="34" charset="0"/>
              </a:rPr>
              <a:t>find</a:t>
            </a:r>
            <a:r>
              <a:rPr lang="fr-FR" sz="1600" dirty="0" smtClean="0">
                <a:latin typeface="Verdana" pitchFamily="34" charset="0"/>
                <a:ea typeface="Verdana" pitchFamily="34" charset="0"/>
                <a:cs typeface="Verdana" pitchFamily="34" charset="0"/>
              </a:rPr>
              <a:t>(</a:t>
            </a:r>
            <a:r>
              <a:rPr lang="fr-FR" sz="1600" dirty="0" err="1" smtClean="0">
                <a:latin typeface="Verdana" pitchFamily="34" charset="0"/>
                <a:ea typeface="Verdana" pitchFamily="34" charset="0"/>
                <a:cs typeface="Verdana" pitchFamily="34" charset="0"/>
              </a:rPr>
              <a:t>int</a:t>
            </a:r>
            <a:r>
              <a:rPr lang="fr-FR" sz="1600" dirty="0" smtClean="0">
                <a:latin typeface="Verdana" pitchFamily="34" charset="0"/>
                <a:ea typeface="Verdana" pitchFamily="34" charset="0"/>
                <a:cs typeface="Verdana" pitchFamily="34" charset="0"/>
              </a:rPr>
              <a:t> id);</a:t>
            </a:r>
            <a:br>
              <a:rPr lang="fr-FR" sz="1600" dirty="0" smtClean="0">
                <a:latin typeface="Verdana" pitchFamily="34" charset="0"/>
                <a:ea typeface="Verdana" pitchFamily="34" charset="0"/>
                <a:cs typeface="Verdana" pitchFamily="34" charset="0"/>
              </a:rPr>
            </a:br>
            <a:r>
              <a:rPr lang="fr-FR" sz="1600" dirty="0" smtClean="0">
                <a:latin typeface="Verdana" pitchFamily="34" charset="0"/>
                <a:ea typeface="Verdana" pitchFamily="34" charset="0"/>
                <a:cs typeface="Verdana" pitchFamily="34" charset="0"/>
              </a:rPr>
              <a:t>}</a:t>
            </a:r>
          </a:p>
        </p:txBody>
      </p:sp>
      <p:sp>
        <p:nvSpPr>
          <p:cNvPr id="5" name="Rectangle 4"/>
          <p:cNvSpPr/>
          <p:nvPr/>
        </p:nvSpPr>
        <p:spPr>
          <a:xfrm>
            <a:off x="4283968" y="1961545"/>
            <a:ext cx="3672408" cy="1323439"/>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r>
              <a:rPr lang="fr-FR" sz="1600" dirty="0" smtClean="0">
                <a:latin typeface="Verdana" pitchFamily="34" charset="0"/>
                <a:ea typeface="Verdana" pitchFamily="34" charset="0"/>
                <a:cs typeface="Verdana" pitchFamily="34" charset="0"/>
              </a:rPr>
              <a:t>@</a:t>
            </a:r>
            <a:r>
              <a:rPr lang="fr-FR" sz="1600" dirty="0" err="1" smtClean="0">
                <a:latin typeface="Verdana" pitchFamily="34" charset="0"/>
                <a:ea typeface="Verdana" pitchFamily="34" charset="0"/>
                <a:cs typeface="Verdana" pitchFamily="34" charset="0"/>
              </a:rPr>
              <a:t>Stateless</a:t>
            </a:r>
            <a:r>
              <a:rPr lang="fr-FR" sz="1600" dirty="0" smtClean="0">
                <a:latin typeface="Verdana" pitchFamily="34" charset="0"/>
                <a:ea typeface="Verdana" pitchFamily="34" charset="0"/>
                <a:cs typeface="Verdana" pitchFamily="34" charset="0"/>
              </a:rPr>
              <a:t/>
            </a:r>
            <a:br>
              <a:rPr lang="fr-FR" sz="1600" dirty="0" smtClean="0">
                <a:latin typeface="Verdana" pitchFamily="34" charset="0"/>
                <a:ea typeface="Verdana" pitchFamily="34" charset="0"/>
                <a:cs typeface="Verdana" pitchFamily="34" charset="0"/>
              </a:rPr>
            </a:br>
            <a:r>
              <a:rPr lang="fr-FR" sz="1600" dirty="0" smtClean="0">
                <a:latin typeface="Verdana" pitchFamily="34" charset="0"/>
                <a:ea typeface="Verdana" pitchFamily="34" charset="0"/>
                <a:cs typeface="Verdana" pitchFamily="34" charset="0"/>
              </a:rPr>
              <a:t>public class </a:t>
            </a:r>
            <a:r>
              <a:rPr lang="fr-FR" sz="1600" dirty="0" err="1" smtClean="0">
                <a:latin typeface="Verdana" pitchFamily="34" charset="0"/>
                <a:ea typeface="Verdana" pitchFamily="34" charset="0"/>
                <a:cs typeface="Verdana" pitchFamily="34" charset="0"/>
              </a:rPr>
              <a:t>ConvertisseurBean</a:t>
            </a:r>
            <a:r>
              <a:rPr lang="fr-FR" sz="1600" dirty="0" smtClean="0">
                <a:latin typeface="Verdana" pitchFamily="34" charset="0"/>
                <a:ea typeface="Verdana" pitchFamily="34" charset="0"/>
                <a:cs typeface="Verdana" pitchFamily="34" charset="0"/>
              </a:rPr>
              <a:t> </a:t>
            </a:r>
            <a:br>
              <a:rPr lang="fr-FR" sz="1600" dirty="0" smtClean="0">
                <a:latin typeface="Verdana" pitchFamily="34" charset="0"/>
                <a:ea typeface="Verdana" pitchFamily="34" charset="0"/>
                <a:cs typeface="Verdana" pitchFamily="34" charset="0"/>
              </a:rPr>
            </a:br>
            <a:r>
              <a:rPr lang="fr-FR" sz="1600" dirty="0" smtClean="0">
                <a:latin typeface="Verdana" pitchFamily="34" charset="0"/>
                <a:ea typeface="Verdana" pitchFamily="34" charset="0"/>
                <a:cs typeface="Verdana" pitchFamily="34" charset="0"/>
              </a:rPr>
              <a:t>       </a:t>
            </a:r>
            <a:r>
              <a:rPr lang="fr-FR" sz="1600" dirty="0" err="1" smtClean="0">
                <a:solidFill>
                  <a:srgbClr val="0070C0"/>
                </a:solidFill>
                <a:latin typeface="Verdana" pitchFamily="34" charset="0"/>
                <a:ea typeface="Verdana" pitchFamily="34" charset="0"/>
                <a:cs typeface="Verdana" pitchFamily="34" charset="0"/>
              </a:rPr>
              <a:t>implements</a:t>
            </a:r>
            <a:r>
              <a:rPr lang="fr-FR" sz="1600" dirty="0" smtClean="0">
                <a:solidFill>
                  <a:srgbClr val="0070C0"/>
                </a:solidFill>
                <a:latin typeface="Verdana" pitchFamily="34" charset="0"/>
                <a:ea typeface="Verdana" pitchFamily="34" charset="0"/>
                <a:cs typeface="Verdana" pitchFamily="34" charset="0"/>
              </a:rPr>
              <a:t> Convertisseur</a:t>
            </a:r>
            <a:r>
              <a:rPr lang="fr-FR" sz="1600" dirty="0" smtClean="0">
                <a:latin typeface="Verdana" pitchFamily="34" charset="0"/>
                <a:ea typeface="Verdana" pitchFamily="34" charset="0"/>
                <a:cs typeface="Verdana" pitchFamily="34" charset="0"/>
              </a:rPr>
              <a:t> {</a:t>
            </a:r>
            <a:br>
              <a:rPr lang="fr-FR" sz="1600" dirty="0" smtClean="0">
                <a:latin typeface="Verdana" pitchFamily="34" charset="0"/>
                <a:ea typeface="Verdana" pitchFamily="34" charset="0"/>
                <a:cs typeface="Verdana" pitchFamily="34" charset="0"/>
              </a:rPr>
            </a:br>
            <a:r>
              <a:rPr lang="fr-FR" sz="1600" dirty="0" smtClean="0">
                <a:latin typeface="Verdana" pitchFamily="34" charset="0"/>
                <a:ea typeface="Verdana" pitchFamily="34" charset="0"/>
                <a:cs typeface="Verdana" pitchFamily="34" charset="0"/>
              </a:rPr>
              <a:t>...</a:t>
            </a:r>
            <a:br>
              <a:rPr lang="fr-FR" sz="1600" dirty="0" smtClean="0">
                <a:latin typeface="Verdana" pitchFamily="34" charset="0"/>
                <a:ea typeface="Verdana" pitchFamily="34" charset="0"/>
                <a:cs typeface="Verdana" pitchFamily="34" charset="0"/>
              </a:rPr>
            </a:br>
            <a:r>
              <a:rPr lang="fr-FR" sz="1600" dirty="0" smtClean="0">
                <a:latin typeface="Verdana" pitchFamily="34" charset="0"/>
                <a:ea typeface="Verdana" pitchFamily="34" charset="0"/>
                <a:cs typeface="Verdana" pitchFamily="34" charset="0"/>
              </a:rPr>
              <a:t>}</a:t>
            </a:r>
          </a:p>
        </p:txBody>
      </p:sp>
    </p:spTree>
    <p:extLst>
      <p:ext uri="{BB962C8B-B14F-4D97-AF65-F5344CB8AC3E}">
        <p14:creationId xmlns:p14="http://schemas.microsoft.com/office/powerpoint/2010/main" xmlns="" val="77336452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Interface distante et implémentation</a:t>
            </a:r>
            <a:endParaRPr lang="fr-FR" dirty="0"/>
          </a:p>
        </p:txBody>
      </p:sp>
      <p:sp>
        <p:nvSpPr>
          <p:cNvPr id="3" name="Espace réservé du contenu 2"/>
          <p:cNvSpPr>
            <a:spLocks noGrp="1"/>
          </p:cNvSpPr>
          <p:nvPr>
            <p:ph idx="1"/>
          </p:nvPr>
        </p:nvSpPr>
        <p:spPr>
          <a:xfrm>
            <a:off x="539552" y="3356992"/>
            <a:ext cx="8001000" cy="2815208"/>
          </a:xfrm>
        </p:spPr>
        <p:txBody>
          <a:bodyPr/>
          <a:lstStyle/>
          <a:p>
            <a:r>
              <a:rPr lang="fr-FR" dirty="0" smtClean="0"/>
              <a:t>Le </a:t>
            </a:r>
            <a:r>
              <a:rPr lang="fr-FR" dirty="0" err="1" smtClean="0"/>
              <a:t>bean</a:t>
            </a:r>
            <a:r>
              <a:rPr lang="fr-FR" dirty="0" smtClean="0"/>
              <a:t> session peut maintenant être utilisé par un composant situé sur un autre serveur d’application</a:t>
            </a:r>
          </a:p>
          <a:p>
            <a:r>
              <a:rPr lang="fr-FR" dirty="0" smtClean="0"/>
              <a:t>Un </a:t>
            </a:r>
            <a:r>
              <a:rPr lang="fr-FR" dirty="0" err="1" smtClean="0"/>
              <a:t>bean</a:t>
            </a:r>
            <a:r>
              <a:rPr lang="fr-FR" dirty="0" smtClean="0"/>
              <a:t> peut implémenter 2 interfaces locale et distante.</a:t>
            </a:r>
          </a:p>
          <a:p>
            <a:endParaRPr lang="fr-FR" dirty="0" smtClean="0"/>
          </a:p>
          <a:p>
            <a:endParaRPr lang="fr-FR" dirty="0"/>
          </a:p>
        </p:txBody>
      </p:sp>
      <p:sp>
        <p:nvSpPr>
          <p:cNvPr id="4" name="Rectangle 3"/>
          <p:cNvSpPr/>
          <p:nvPr/>
        </p:nvSpPr>
        <p:spPr>
          <a:xfrm>
            <a:off x="395536" y="1484784"/>
            <a:ext cx="3960440" cy="1077218"/>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r>
              <a:rPr lang="fr-FR" sz="1600" dirty="0" smtClean="0">
                <a:solidFill>
                  <a:srgbClr val="0070C0"/>
                </a:solidFill>
                <a:latin typeface="Verdana" pitchFamily="34" charset="0"/>
                <a:ea typeface="Verdana" pitchFamily="34" charset="0"/>
                <a:cs typeface="Verdana" pitchFamily="34" charset="0"/>
              </a:rPr>
              <a:t>@</a:t>
            </a:r>
            <a:r>
              <a:rPr lang="fr-FR" sz="1600" dirty="0" err="1" smtClean="0">
                <a:solidFill>
                  <a:srgbClr val="0070C0"/>
                </a:solidFill>
                <a:latin typeface="Verdana" pitchFamily="34" charset="0"/>
                <a:ea typeface="Verdana" pitchFamily="34" charset="0"/>
                <a:cs typeface="Verdana" pitchFamily="34" charset="0"/>
              </a:rPr>
              <a:t>Remote</a:t>
            </a:r>
            <a:r>
              <a:rPr lang="fr-FR" sz="1600" dirty="0" smtClean="0">
                <a:latin typeface="Verdana" pitchFamily="34" charset="0"/>
                <a:ea typeface="Verdana" pitchFamily="34" charset="0"/>
                <a:cs typeface="Verdana" pitchFamily="34" charset="0"/>
              </a:rPr>
              <a:t/>
            </a:r>
            <a:br>
              <a:rPr lang="fr-FR" sz="1600" dirty="0" smtClean="0">
                <a:latin typeface="Verdana" pitchFamily="34" charset="0"/>
                <a:ea typeface="Verdana" pitchFamily="34" charset="0"/>
                <a:cs typeface="Verdana" pitchFamily="34" charset="0"/>
              </a:rPr>
            </a:br>
            <a:r>
              <a:rPr lang="fr-FR" sz="1600" dirty="0" smtClean="0">
                <a:latin typeface="Verdana" pitchFamily="34" charset="0"/>
                <a:ea typeface="Verdana" pitchFamily="34" charset="0"/>
                <a:cs typeface="Verdana" pitchFamily="34" charset="0"/>
              </a:rPr>
              <a:t>public interface Convertisseur {</a:t>
            </a:r>
            <a:br>
              <a:rPr lang="fr-FR" sz="1600" dirty="0" smtClean="0">
                <a:latin typeface="Verdana" pitchFamily="34" charset="0"/>
                <a:ea typeface="Verdana" pitchFamily="34" charset="0"/>
                <a:cs typeface="Verdana" pitchFamily="34" charset="0"/>
              </a:rPr>
            </a:br>
            <a:r>
              <a:rPr lang="fr-FR" sz="1600" dirty="0" smtClean="0">
                <a:latin typeface="Verdana" pitchFamily="34" charset="0"/>
                <a:ea typeface="Verdana" pitchFamily="34" charset="0"/>
                <a:cs typeface="Verdana" pitchFamily="34" charset="0"/>
              </a:rPr>
              <a:t>  public </a:t>
            </a:r>
            <a:r>
              <a:rPr lang="fr-FR" sz="1600" dirty="0" err="1" smtClean="0">
                <a:latin typeface="Verdana" pitchFamily="34" charset="0"/>
                <a:ea typeface="Verdana" pitchFamily="34" charset="0"/>
                <a:cs typeface="Verdana" pitchFamily="34" charset="0"/>
              </a:rPr>
              <a:t>CompteBancaire</a:t>
            </a:r>
            <a:r>
              <a:rPr lang="fr-FR" sz="1600" dirty="0" smtClean="0">
                <a:latin typeface="Verdana" pitchFamily="34" charset="0"/>
                <a:ea typeface="Verdana" pitchFamily="34" charset="0"/>
                <a:cs typeface="Verdana" pitchFamily="34" charset="0"/>
              </a:rPr>
              <a:t> </a:t>
            </a:r>
            <a:r>
              <a:rPr lang="fr-FR" sz="1600" dirty="0" err="1" smtClean="0">
                <a:latin typeface="Verdana" pitchFamily="34" charset="0"/>
                <a:ea typeface="Verdana" pitchFamily="34" charset="0"/>
                <a:cs typeface="Verdana" pitchFamily="34" charset="0"/>
              </a:rPr>
              <a:t>find</a:t>
            </a:r>
            <a:r>
              <a:rPr lang="fr-FR" sz="1600" dirty="0" smtClean="0">
                <a:latin typeface="Verdana" pitchFamily="34" charset="0"/>
                <a:ea typeface="Verdana" pitchFamily="34" charset="0"/>
                <a:cs typeface="Verdana" pitchFamily="34" charset="0"/>
              </a:rPr>
              <a:t>(</a:t>
            </a:r>
            <a:r>
              <a:rPr lang="fr-FR" sz="1600" dirty="0" err="1" smtClean="0">
                <a:latin typeface="Verdana" pitchFamily="34" charset="0"/>
                <a:ea typeface="Verdana" pitchFamily="34" charset="0"/>
                <a:cs typeface="Verdana" pitchFamily="34" charset="0"/>
              </a:rPr>
              <a:t>int</a:t>
            </a:r>
            <a:r>
              <a:rPr lang="fr-FR" sz="1600" dirty="0" smtClean="0">
                <a:latin typeface="Verdana" pitchFamily="34" charset="0"/>
                <a:ea typeface="Verdana" pitchFamily="34" charset="0"/>
                <a:cs typeface="Verdana" pitchFamily="34" charset="0"/>
              </a:rPr>
              <a:t> id);</a:t>
            </a:r>
            <a:br>
              <a:rPr lang="fr-FR" sz="1600" dirty="0" smtClean="0">
                <a:latin typeface="Verdana" pitchFamily="34" charset="0"/>
                <a:ea typeface="Verdana" pitchFamily="34" charset="0"/>
                <a:cs typeface="Verdana" pitchFamily="34" charset="0"/>
              </a:rPr>
            </a:br>
            <a:r>
              <a:rPr lang="fr-FR" sz="1600" dirty="0" smtClean="0">
                <a:latin typeface="Verdana" pitchFamily="34" charset="0"/>
                <a:ea typeface="Verdana" pitchFamily="34" charset="0"/>
                <a:cs typeface="Verdana" pitchFamily="34" charset="0"/>
              </a:rPr>
              <a:t>}</a:t>
            </a:r>
          </a:p>
        </p:txBody>
      </p:sp>
      <p:sp>
        <p:nvSpPr>
          <p:cNvPr id="5" name="Rectangle 4"/>
          <p:cNvSpPr/>
          <p:nvPr/>
        </p:nvSpPr>
        <p:spPr>
          <a:xfrm>
            <a:off x="4283968" y="1961545"/>
            <a:ext cx="3672408" cy="1323439"/>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r>
              <a:rPr lang="fr-FR" sz="1600" dirty="0" smtClean="0">
                <a:latin typeface="Verdana" pitchFamily="34" charset="0"/>
                <a:ea typeface="Verdana" pitchFamily="34" charset="0"/>
                <a:cs typeface="Verdana" pitchFamily="34" charset="0"/>
              </a:rPr>
              <a:t>@</a:t>
            </a:r>
            <a:r>
              <a:rPr lang="fr-FR" sz="1600" dirty="0" err="1" smtClean="0">
                <a:latin typeface="Verdana" pitchFamily="34" charset="0"/>
                <a:ea typeface="Verdana" pitchFamily="34" charset="0"/>
                <a:cs typeface="Verdana" pitchFamily="34" charset="0"/>
              </a:rPr>
              <a:t>Stateless</a:t>
            </a:r>
            <a:r>
              <a:rPr lang="fr-FR" sz="1600" dirty="0" smtClean="0">
                <a:latin typeface="Verdana" pitchFamily="34" charset="0"/>
                <a:ea typeface="Verdana" pitchFamily="34" charset="0"/>
                <a:cs typeface="Verdana" pitchFamily="34" charset="0"/>
              </a:rPr>
              <a:t/>
            </a:r>
            <a:br>
              <a:rPr lang="fr-FR" sz="1600" dirty="0" smtClean="0">
                <a:latin typeface="Verdana" pitchFamily="34" charset="0"/>
                <a:ea typeface="Verdana" pitchFamily="34" charset="0"/>
                <a:cs typeface="Verdana" pitchFamily="34" charset="0"/>
              </a:rPr>
            </a:br>
            <a:r>
              <a:rPr lang="fr-FR" sz="1600" dirty="0" smtClean="0">
                <a:latin typeface="Verdana" pitchFamily="34" charset="0"/>
                <a:ea typeface="Verdana" pitchFamily="34" charset="0"/>
                <a:cs typeface="Verdana" pitchFamily="34" charset="0"/>
              </a:rPr>
              <a:t>public class </a:t>
            </a:r>
            <a:r>
              <a:rPr lang="fr-FR" sz="1600" dirty="0" err="1" smtClean="0">
                <a:latin typeface="Verdana" pitchFamily="34" charset="0"/>
                <a:ea typeface="Verdana" pitchFamily="34" charset="0"/>
                <a:cs typeface="Verdana" pitchFamily="34" charset="0"/>
              </a:rPr>
              <a:t>ConvertisseurBean</a:t>
            </a:r>
            <a:r>
              <a:rPr lang="fr-FR" sz="1600" dirty="0" smtClean="0">
                <a:latin typeface="Verdana" pitchFamily="34" charset="0"/>
                <a:ea typeface="Verdana" pitchFamily="34" charset="0"/>
                <a:cs typeface="Verdana" pitchFamily="34" charset="0"/>
              </a:rPr>
              <a:t> </a:t>
            </a:r>
            <a:br>
              <a:rPr lang="fr-FR" sz="1600" dirty="0" smtClean="0">
                <a:latin typeface="Verdana" pitchFamily="34" charset="0"/>
                <a:ea typeface="Verdana" pitchFamily="34" charset="0"/>
                <a:cs typeface="Verdana" pitchFamily="34" charset="0"/>
              </a:rPr>
            </a:br>
            <a:r>
              <a:rPr lang="fr-FR" sz="1600" dirty="0" smtClean="0">
                <a:latin typeface="Verdana" pitchFamily="34" charset="0"/>
                <a:ea typeface="Verdana" pitchFamily="34" charset="0"/>
                <a:cs typeface="Verdana" pitchFamily="34" charset="0"/>
              </a:rPr>
              <a:t>       </a:t>
            </a:r>
            <a:r>
              <a:rPr lang="fr-FR" sz="1600" dirty="0" err="1" smtClean="0">
                <a:solidFill>
                  <a:srgbClr val="0070C0"/>
                </a:solidFill>
                <a:latin typeface="Verdana" pitchFamily="34" charset="0"/>
                <a:ea typeface="Verdana" pitchFamily="34" charset="0"/>
                <a:cs typeface="Verdana" pitchFamily="34" charset="0"/>
              </a:rPr>
              <a:t>implements</a:t>
            </a:r>
            <a:r>
              <a:rPr lang="fr-FR" sz="1600" dirty="0" smtClean="0">
                <a:solidFill>
                  <a:srgbClr val="0070C0"/>
                </a:solidFill>
                <a:latin typeface="Verdana" pitchFamily="34" charset="0"/>
                <a:ea typeface="Verdana" pitchFamily="34" charset="0"/>
                <a:cs typeface="Verdana" pitchFamily="34" charset="0"/>
              </a:rPr>
              <a:t> Convertisseur</a:t>
            </a:r>
            <a:r>
              <a:rPr lang="fr-FR" sz="1600" dirty="0" smtClean="0">
                <a:latin typeface="Verdana" pitchFamily="34" charset="0"/>
                <a:ea typeface="Verdana" pitchFamily="34" charset="0"/>
                <a:cs typeface="Verdana" pitchFamily="34" charset="0"/>
              </a:rPr>
              <a:t> {</a:t>
            </a:r>
            <a:br>
              <a:rPr lang="fr-FR" sz="1600" dirty="0" smtClean="0">
                <a:latin typeface="Verdana" pitchFamily="34" charset="0"/>
                <a:ea typeface="Verdana" pitchFamily="34" charset="0"/>
                <a:cs typeface="Verdana" pitchFamily="34" charset="0"/>
              </a:rPr>
            </a:br>
            <a:r>
              <a:rPr lang="fr-FR" sz="1600" dirty="0" smtClean="0">
                <a:latin typeface="Verdana" pitchFamily="34" charset="0"/>
                <a:ea typeface="Verdana" pitchFamily="34" charset="0"/>
                <a:cs typeface="Verdana" pitchFamily="34" charset="0"/>
              </a:rPr>
              <a:t>...</a:t>
            </a:r>
            <a:br>
              <a:rPr lang="fr-FR" sz="1600" dirty="0" smtClean="0">
                <a:latin typeface="Verdana" pitchFamily="34" charset="0"/>
                <a:ea typeface="Verdana" pitchFamily="34" charset="0"/>
                <a:cs typeface="Verdana" pitchFamily="34" charset="0"/>
              </a:rPr>
            </a:br>
            <a:r>
              <a:rPr lang="fr-FR" sz="1600" dirty="0" smtClean="0">
                <a:latin typeface="Verdana" pitchFamily="34" charset="0"/>
                <a:ea typeface="Verdana" pitchFamily="34" charset="0"/>
                <a:cs typeface="Verdana" pitchFamily="34" charset="0"/>
              </a:rPr>
              <a:t>}</a:t>
            </a:r>
          </a:p>
        </p:txBody>
      </p:sp>
    </p:spTree>
    <p:extLst>
      <p:ext uri="{BB962C8B-B14F-4D97-AF65-F5344CB8AC3E}">
        <p14:creationId xmlns:p14="http://schemas.microsoft.com/office/powerpoint/2010/main" xmlns="" val="77336452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err="1" smtClean="0"/>
              <a:t>Lifecycle</a:t>
            </a:r>
            <a:r>
              <a:rPr lang="fr-FR" dirty="0" smtClean="0"/>
              <a:t> callbacks</a:t>
            </a:r>
            <a:endParaRPr lang="fr-FR" dirty="0"/>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61</a:t>
            </a:fld>
            <a:endParaRPr kumimoji="0" lang="en-US" dirty="0"/>
          </a:p>
        </p:txBody>
      </p:sp>
      <p:sp>
        <p:nvSpPr>
          <p:cNvPr id="4" name="Espace réservé du contenu 3"/>
          <p:cNvSpPr>
            <a:spLocks noGrp="1"/>
          </p:cNvSpPr>
          <p:nvPr>
            <p:ph sz="quarter" idx="1"/>
          </p:nvPr>
        </p:nvSpPr>
        <p:spPr/>
        <p:txBody>
          <a:bodyPr/>
          <a:lstStyle/>
          <a:p>
            <a:r>
              <a:rPr lang="fr-FR" dirty="0" smtClean="0"/>
              <a:t>Comme pour tout </a:t>
            </a:r>
            <a:r>
              <a:rPr lang="fr-FR" dirty="0" err="1" smtClean="0"/>
              <a:t>bean</a:t>
            </a:r>
            <a:r>
              <a:rPr lang="fr-FR" dirty="0" smtClean="0"/>
              <a:t>, on a les callbacks de cycle de vie</a:t>
            </a:r>
          </a:p>
          <a:p>
            <a:pPr lvl="1"/>
            <a:r>
              <a:rPr lang="fr-FR" dirty="0" smtClean="0"/>
              <a:t>@</a:t>
            </a:r>
            <a:r>
              <a:rPr lang="fr-FR" dirty="0" err="1" smtClean="0"/>
              <a:t>PostConstruct</a:t>
            </a:r>
            <a:r>
              <a:rPr lang="fr-FR" dirty="0" smtClean="0"/>
              <a:t> (ouvrir les connexions etc...)</a:t>
            </a:r>
          </a:p>
          <a:p>
            <a:pPr lvl="1"/>
            <a:r>
              <a:rPr lang="fr-FR" dirty="0" smtClean="0"/>
              <a:t>@</a:t>
            </a:r>
            <a:r>
              <a:rPr lang="fr-FR" dirty="0" err="1" smtClean="0"/>
              <a:t>PreDestroy</a:t>
            </a:r>
            <a:r>
              <a:rPr lang="fr-FR" dirty="0" smtClean="0"/>
              <a:t> (fermer les connexions etc...)</a:t>
            </a:r>
            <a:endParaRPr lang="fr-FR"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fr-FR" smtClean="0"/>
              <a:t>Stateful Session Beans</a:t>
            </a:r>
          </a:p>
        </p:txBody>
      </p:sp>
      <p:sp>
        <p:nvSpPr>
          <p:cNvPr id="94211" name="Rectangle 3"/>
          <p:cNvSpPr>
            <a:spLocks noGrp="1" noChangeArrowheads="1"/>
          </p:cNvSpPr>
          <p:nvPr>
            <p:ph type="body" idx="1"/>
          </p:nvPr>
        </p:nvSpPr>
        <p:spPr/>
        <p:txBody>
          <a:bodyPr>
            <a:normAutofit/>
          </a:bodyPr>
          <a:lstStyle/>
          <a:p>
            <a:r>
              <a:rPr lang="fr-FR" dirty="0" smtClean="0"/>
              <a:t>Annotation </a:t>
            </a:r>
            <a:r>
              <a:rPr lang="fr-FR" b="1" dirty="0" smtClean="0"/>
              <a:t>@</a:t>
            </a:r>
            <a:r>
              <a:rPr lang="fr-FR" b="1" dirty="0" err="1" smtClean="0"/>
              <a:t>Stateful</a:t>
            </a:r>
            <a:endParaRPr lang="fr-FR" b="1" dirty="0" smtClean="0"/>
          </a:p>
          <a:p>
            <a:r>
              <a:rPr lang="fr-FR" dirty="0" smtClean="0"/>
              <a:t>Certaines conversations se déroulent sous forment de requêtes successives. </a:t>
            </a:r>
          </a:p>
          <a:p>
            <a:r>
              <a:rPr lang="fr-FR" dirty="0" smtClean="0"/>
              <a:t>L’état du </a:t>
            </a:r>
            <a:r>
              <a:rPr lang="fr-FR" dirty="0" err="1" smtClean="0"/>
              <a:t>Stateful</a:t>
            </a:r>
            <a:r>
              <a:rPr lang="fr-FR" dirty="0" smtClean="0"/>
              <a:t> Session Bean est maintenu pendant toute la durée de vie du contexte auquel il est associé,</a:t>
            </a:r>
          </a:p>
          <a:p>
            <a:pPr lvl="1"/>
            <a:r>
              <a:rPr lang="fr-FR" dirty="0" smtClean="0"/>
              <a:t>au cours d'appels de méthodes successifs.</a:t>
            </a:r>
          </a:p>
          <a:p>
            <a:pPr lvl="1"/>
            <a:r>
              <a:rPr lang="fr-FR" dirty="0" smtClean="0"/>
              <a:t>au cours de transactions successives.</a:t>
            </a:r>
          </a:p>
          <a:p>
            <a:pPr lvl="1"/>
            <a:r>
              <a:rPr lang="fr-FR" dirty="0" smtClean="0"/>
              <a:t>Si un appel de méthode change l'état du Bean, lors d'un autre appel de méthode l'état sera disponible.</a:t>
            </a:r>
          </a:p>
          <a:p>
            <a:r>
              <a:rPr lang="fr-FR" dirty="0" smtClean="0"/>
              <a:t>Comme pour les requêtes HTTP, sauf qu’ici on a accès aux services middleware du conteneur d’EJB</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Exemples d’utilisation</a:t>
            </a:r>
            <a:endParaRPr lang="fr-FR" dirty="0"/>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63</a:t>
            </a:fld>
            <a:endParaRPr kumimoji="0" lang="en-US" dirty="0"/>
          </a:p>
        </p:txBody>
      </p:sp>
      <p:sp>
        <p:nvSpPr>
          <p:cNvPr id="4" name="Espace réservé du contenu 3"/>
          <p:cNvSpPr>
            <a:spLocks noGrp="1"/>
          </p:cNvSpPr>
          <p:nvPr>
            <p:ph sz="quarter" idx="1"/>
          </p:nvPr>
        </p:nvSpPr>
        <p:spPr>
          <a:xfrm>
            <a:off x="457200" y="1268760"/>
            <a:ext cx="8229600" cy="4888200"/>
          </a:xfrm>
        </p:spPr>
        <p:txBody>
          <a:bodyPr/>
          <a:lstStyle/>
          <a:p>
            <a:r>
              <a:rPr lang="fr-FR" dirty="0" smtClean="0"/>
              <a:t>Associé au contexte d’une requête, d’une session, d’une application, ...</a:t>
            </a:r>
          </a:p>
        </p:txBody>
      </p:sp>
      <p:sp>
        <p:nvSpPr>
          <p:cNvPr id="6" name="Espace réservé du contenu 2"/>
          <p:cNvSpPr txBox="1">
            <a:spLocks/>
          </p:cNvSpPr>
          <p:nvPr/>
        </p:nvSpPr>
        <p:spPr>
          <a:xfrm>
            <a:off x="575048" y="2204864"/>
            <a:ext cx="3852936" cy="648072"/>
          </a:xfrm>
          <a:prstGeom prst="rect">
            <a:avLst/>
          </a:prstGeom>
        </p:spPr>
        <p:style>
          <a:lnRef idx="2">
            <a:schemeClr val="dk1"/>
          </a:lnRef>
          <a:fillRef idx="1">
            <a:schemeClr val="lt1"/>
          </a:fillRef>
          <a:effectRef idx="0">
            <a:schemeClr val="dk1"/>
          </a:effectRef>
          <a:fontRef idx="minor">
            <a:schemeClr val="dk1"/>
          </a:fontRef>
        </p:style>
        <p:txBody>
          <a:bodyPr vert="horz">
            <a:noAutofit/>
          </a:bodyPr>
          <a:lstStyle/>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fr-FR" sz="1600" b="1"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a:t>
            </a:r>
            <a:r>
              <a:rPr kumimoji="0" lang="fr-FR" sz="1600" b="1" i="0" u="none" strike="noStrike" kern="1200" cap="none" spc="0" normalizeH="0" baseline="0" noProof="0" dirty="0" err="1" smtClean="0">
                <a:ln>
                  <a:noFill/>
                </a:ln>
                <a:solidFill>
                  <a:schemeClr val="dk1"/>
                </a:solidFill>
                <a:effectLst/>
                <a:uLnTx/>
                <a:uFillTx/>
                <a:latin typeface="Verdana" pitchFamily="34" charset="0"/>
                <a:ea typeface="Verdana" pitchFamily="34" charset="0"/>
                <a:cs typeface="Verdana" pitchFamily="34" charset="0"/>
              </a:rPr>
              <a:t>Stateful</a:t>
            </a: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r>
            <a:b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b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public class </a:t>
            </a:r>
            <a:r>
              <a:rPr kumimoji="0" lang="fr-FR" sz="1600" b="0" i="0" u="none" strike="noStrike" kern="1200" cap="none" spc="0" normalizeH="0" baseline="0" noProof="0" dirty="0" err="1" smtClean="0">
                <a:ln>
                  <a:noFill/>
                </a:ln>
                <a:solidFill>
                  <a:schemeClr val="dk1"/>
                </a:solidFill>
                <a:effectLst/>
                <a:uLnTx/>
                <a:uFillTx/>
                <a:latin typeface="Verdana" pitchFamily="34" charset="0"/>
                <a:ea typeface="Verdana" pitchFamily="34" charset="0"/>
                <a:cs typeface="Verdana" pitchFamily="34" charset="0"/>
              </a:rPr>
              <a:t>CaddyEJB</a:t>
            </a: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t>
            </a:r>
          </a:p>
        </p:txBody>
      </p:sp>
      <p:sp>
        <p:nvSpPr>
          <p:cNvPr id="7" name="Espace réservé du contenu 2"/>
          <p:cNvSpPr txBox="1">
            <a:spLocks/>
          </p:cNvSpPr>
          <p:nvPr/>
        </p:nvSpPr>
        <p:spPr>
          <a:xfrm>
            <a:off x="539552" y="4653136"/>
            <a:ext cx="3888432" cy="1512168"/>
          </a:xfrm>
          <a:prstGeom prst="rect">
            <a:avLst/>
          </a:prstGeom>
        </p:spPr>
        <p:style>
          <a:lnRef idx="2">
            <a:schemeClr val="dk1"/>
          </a:lnRef>
          <a:fillRef idx="1">
            <a:schemeClr val="lt1"/>
          </a:fillRef>
          <a:effectRef idx="0">
            <a:schemeClr val="dk1"/>
          </a:effectRef>
          <a:fontRef idx="minor">
            <a:schemeClr val="dk1"/>
          </a:fontRef>
        </p:style>
        <p:txBody>
          <a:bodyPr vert="horz">
            <a:noAutofit/>
          </a:bodyPr>
          <a:lstStyle/>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fr-FR" sz="1600" b="1"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@Model</a:t>
            </a: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r>
            <a:b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b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public class </a:t>
            </a:r>
            <a:r>
              <a:rPr kumimoji="0" lang="fr-FR" sz="1600" b="0" i="0" u="none" strike="noStrike" kern="1200" cap="none" spc="0" normalizeH="0" baseline="0" noProof="0" dirty="0" err="1" smtClean="0">
                <a:ln>
                  <a:noFill/>
                </a:ln>
                <a:solidFill>
                  <a:schemeClr val="dk1"/>
                </a:solidFill>
                <a:effectLst/>
                <a:uLnTx/>
                <a:uFillTx/>
                <a:latin typeface="Verdana" pitchFamily="34" charset="0"/>
                <a:ea typeface="Verdana" pitchFamily="34" charset="0"/>
                <a:cs typeface="Verdana" pitchFamily="34" charset="0"/>
              </a:rPr>
              <a:t>PanierBean</a:t>
            </a: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t>
            </a: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lang="fr-FR" sz="1600" dirty="0" smtClean="0">
                <a:latin typeface="Verdana" pitchFamily="34" charset="0"/>
                <a:ea typeface="Verdana" pitchFamily="34" charset="0"/>
                <a:cs typeface="Verdana" pitchFamily="34" charset="0"/>
              </a:rPr>
              <a:t>  @</a:t>
            </a:r>
            <a:r>
              <a:rPr lang="fr-FR" sz="1600" dirty="0" err="1" smtClean="0">
                <a:latin typeface="Verdana" pitchFamily="34" charset="0"/>
                <a:ea typeface="Verdana" pitchFamily="34" charset="0"/>
                <a:cs typeface="Verdana" pitchFamily="34" charset="0"/>
              </a:rPr>
              <a:t>Inject</a:t>
            </a:r>
            <a:r>
              <a:rPr lang="fr-FR" sz="1600" dirty="0" smtClean="0">
                <a:latin typeface="Verdana" pitchFamily="34" charset="0"/>
                <a:ea typeface="Verdana" pitchFamily="34" charset="0"/>
                <a:cs typeface="Verdana" pitchFamily="34" charset="0"/>
              </a:rPr>
              <a:t> </a:t>
            </a:r>
            <a:r>
              <a:rPr lang="fr-FR" sz="1600" dirty="0" err="1" smtClean="0">
                <a:latin typeface="Verdana" pitchFamily="34" charset="0"/>
                <a:ea typeface="Verdana" pitchFamily="34" charset="0"/>
                <a:cs typeface="Verdana" pitchFamily="34" charset="0"/>
              </a:rPr>
              <a:t>SessionClient</a:t>
            </a:r>
            <a:r>
              <a:rPr lang="fr-FR" sz="1600" dirty="0" smtClean="0">
                <a:latin typeface="Verdana" pitchFamily="34" charset="0"/>
                <a:ea typeface="Verdana" pitchFamily="34" charset="0"/>
                <a:cs typeface="Verdana" pitchFamily="34" charset="0"/>
              </a:rPr>
              <a:t> session;</a:t>
            </a:r>
            <a:endPar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endParaRP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lang="fr-FR" sz="1600" dirty="0" smtClean="0">
                <a:latin typeface="Verdana" pitchFamily="34" charset="0"/>
                <a:ea typeface="Verdana" pitchFamily="34" charset="0"/>
                <a:cs typeface="Verdana" pitchFamily="34" charset="0"/>
              </a:rPr>
              <a:t>   ...</a:t>
            </a: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a:t>
            </a:r>
          </a:p>
        </p:txBody>
      </p:sp>
      <p:sp>
        <p:nvSpPr>
          <p:cNvPr id="11" name="Espace réservé du contenu 2"/>
          <p:cNvSpPr txBox="1">
            <a:spLocks/>
          </p:cNvSpPr>
          <p:nvPr/>
        </p:nvSpPr>
        <p:spPr>
          <a:xfrm>
            <a:off x="539552" y="2996952"/>
            <a:ext cx="3888432" cy="1554272"/>
          </a:xfrm>
          <a:prstGeom prst="rect">
            <a:avLst/>
          </a:prstGeom>
        </p:spPr>
        <p:style>
          <a:lnRef idx="2">
            <a:schemeClr val="dk1"/>
          </a:lnRef>
          <a:fillRef idx="1">
            <a:schemeClr val="lt1"/>
          </a:fillRef>
          <a:effectRef idx="0">
            <a:schemeClr val="dk1"/>
          </a:effectRef>
          <a:fontRef idx="minor">
            <a:schemeClr val="dk1"/>
          </a:fontRef>
        </p:style>
        <p:txBody>
          <a:bodyPr vert="horz" wrap="square">
            <a:spAutoFit/>
          </a:bodyPr>
          <a:lstStyle/>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fr-FR" sz="1600" b="1"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a:t>
            </a:r>
            <a:r>
              <a:rPr kumimoji="0" lang="fr-FR" sz="1600" b="1" i="0" u="none" strike="noStrike" kern="1200" cap="none" spc="0" normalizeH="0" baseline="0" noProof="0" dirty="0" err="1" smtClean="0">
                <a:ln>
                  <a:noFill/>
                </a:ln>
                <a:solidFill>
                  <a:schemeClr val="dk1"/>
                </a:solidFill>
                <a:effectLst/>
                <a:uLnTx/>
                <a:uFillTx/>
                <a:latin typeface="Verdana" pitchFamily="34" charset="0"/>
                <a:ea typeface="Verdana" pitchFamily="34" charset="0"/>
                <a:cs typeface="Verdana" pitchFamily="34" charset="0"/>
              </a:rPr>
              <a:t>SessionScoped</a:t>
            </a: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r>
            <a:b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b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public class </a:t>
            </a:r>
            <a:r>
              <a:rPr kumimoji="0" lang="fr-FR" sz="1600" b="0" i="0" u="none" strike="noStrike" kern="1200" cap="none" spc="0" normalizeH="0" baseline="0" noProof="0" dirty="0" err="1" smtClean="0">
                <a:ln>
                  <a:noFill/>
                </a:ln>
                <a:solidFill>
                  <a:schemeClr val="dk1"/>
                </a:solidFill>
                <a:effectLst/>
                <a:uLnTx/>
                <a:uFillTx/>
                <a:latin typeface="Verdana" pitchFamily="34" charset="0"/>
                <a:ea typeface="Verdana" pitchFamily="34" charset="0"/>
                <a:cs typeface="Verdana" pitchFamily="34" charset="0"/>
              </a:rPr>
              <a:t>SessionHTTPClient</a:t>
            </a: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t>
            </a: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lang="fr-FR" sz="1600" dirty="0" smtClean="0">
                <a:latin typeface="Verdana" pitchFamily="34" charset="0"/>
                <a:ea typeface="Verdana" pitchFamily="34" charset="0"/>
                <a:cs typeface="Verdana" pitchFamily="34" charset="0"/>
              </a:rPr>
              <a:t>  @EJB </a:t>
            </a:r>
            <a:r>
              <a:rPr lang="fr-FR" sz="1600" dirty="0" err="1" smtClean="0">
                <a:latin typeface="Verdana" pitchFamily="34" charset="0"/>
                <a:ea typeface="Verdana" pitchFamily="34" charset="0"/>
                <a:cs typeface="Verdana" pitchFamily="34" charset="0"/>
              </a:rPr>
              <a:t>CaddyEJB</a:t>
            </a:r>
            <a:r>
              <a:rPr lang="fr-FR" sz="1600" dirty="0" smtClean="0">
                <a:latin typeface="Verdana" pitchFamily="34" charset="0"/>
                <a:ea typeface="Verdana" pitchFamily="34" charset="0"/>
                <a:cs typeface="Verdana" pitchFamily="34" charset="0"/>
              </a:rPr>
              <a:t> caddy;</a:t>
            </a: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lang="fr-FR" sz="1600" dirty="0" smtClean="0">
                <a:latin typeface="Verdana" pitchFamily="34" charset="0"/>
                <a:ea typeface="Verdana" pitchFamily="34" charset="0"/>
                <a:cs typeface="Verdana" pitchFamily="34" charset="0"/>
              </a:rPr>
              <a:t>   ...</a:t>
            </a: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a:t>
            </a:r>
          </a:p>
        </p:txBody>
      </p:sp>
      <p:sp>
        <p:nvSpPr>
          <p:cNvPr id="13" name="Rectangle 12"/>
          <p:cNvSpPr/>
          <p:nvPr/>
        </p:nvSpPr>
        <p:spPr>
          <a:xfrm>
            <a:off x="1763688" y="5661248"/>
            <a:ext cx="6264696" cy="707886"/>
          </a:xfrm>
          <a:prstGeom prst="rect">
            <a:avLst/>
          </a:prstGeom>
          <a:solidFill>
            <a:schemeClr val="bg1"/>
          </a:solidFill>
          <a:ln>
            <a:solidFill>
              <a:schemeClr val="bg1"/>
            </a:solidFill>
          </a:ln>
        </p:spPr>
        <p:txBody>
          <a:bodyPr wrap="square">
            <a:spAutoFit/>
          </a:bodyPr>
          <a:lstStyle/>
          <a:p>
            <a:pPr marL="85725" lvl="1"/>
            <a:r>
              <a:rPr lang="fr-FR" dirty="0" smtClean="0"/>
              <a:t>souvenez vous: </a:t>
            </a:r>
            <a:br>
              <a:rPr lang="fr-FR" dirty="0" smtClean="0"/>
            </a:br>
            <a:r>
              <a:rPr lang="fr-FR" dirty="0" smtClean="0"/>
              <a:t>stéréotype @Model = @</a:t>
            </a:r>
            <a:r>
              <a:rPr lang="fr-FR" dirty="0" err="1" smtClean="0"/>
              <a:t>RequestScoped</a:t>
            </a:r>
            <a:r>
              <a:rPr lang="fr-FR" dirty="0" smtClean="0"/>
              <a:t> + @</a:t>
            </a:r>
            <a:r>
              <a:rPr lang="fr-FR" dirty="0" err="1" smtClean="0"/>
              <a:t>Named</a:t>
            </a:r>
            <a:endParaRPr lang="fr-FR" dirty="0"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Exemples d’utilisation</a:t>
            </a:r>
            <a:endParaRPr lang="fr-FR" dirty="0"/>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64</a:t>
            </a:fld>
            <a:endParaRPr kumimoji="0" lang="en-US" dirty="0"/>
          </a:p>
        </p:txBody>
      </p:sp>
      <p:sp>
        <p:nvSpPr>
          <p:cNvPr id="4" name="Espace réservé du contenu 3"/>
          <p:cNvSpPr>
            <a:spLocks noGrp="1"/>
          </p:cNvSpPr>
          <p:nvPr>
            <p:ph sz="quarter" idx="1"/>
          </p:nvPr>
        </p:nvSpPr>
        <p:spPr/>
        <p:txBody>
          <a:bodyPr/>
          <a:lstStyle/>
          <a:p>
            <a:r>
              <a:rPr lang="fr-FR" dirty="0" smtClean="0"/>
              <a:t>Ou plus simple dans ce cas là...</a:t>
            </a:r>
            <a:endParaRPr lang="fr-FR" dirty="0"/>
          </a:p>
        </p:txBody>
      </p:sp>
      <p:sp>
        <p:nvSpPr>
          <p:cNvPr id="7" name="Espace réservé du contenu 2"/>
          <p:cNvSpPr txBox="1">
            <a:spLocks/>
          </p:cNvSpPr>
          <p:nvPr/>
        </p:nvSpPr>
        <p:spPr>
          <a:xfrm>
            <a:off x="575048" y="2636912"/>
            <a:ext cx="3564904" cy="1008112"/>
          </a:xfrm>
          <a:prstGeom prst="rect">
            <a:avLst/>
          </a:prstGeom>
        </p:spPr>
        <p:style>
          <a:lnRef idx="2">
            <a:schemeClr val="dk1"/>
          </a:lnRef>
          <a:fillRef idx="1">
            <a:schemeClr val="lt1"/>
          </a:fillRef>
          <a:effectRef idx="0">
            <a:schemeClr val="dk1"/>
          </a:effectRef>
          <a:fontRef idx="minor">
            <a:schemeClr val="dk1"/>
          </a:fontRef>
        </p:style>
        <p:txBody>
          <a:bodyPr vert="horz">
            <a:noAutofit/>
          </a:bodyPr>
          <a:lstStyle/>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fr-FR" sz="1600" b="1"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a:t>
            </a:r>
            <a:r>
              <a:rPr kumimoji="0" lang="fr-FR" sz="1600" b="1" i="0" u="none" strike="noStrike" kern="1200" cap="none" spc="0" normalizeH="0" baseline="0" noProof="0" dirty="0" err="1" smtClean="0">
                <a:ln>
                  <a:noFill/>
                </a:ln>
                <a:solidFill>
                  <a:schemeClr val="dk1"/>
                </a:solidFill>
                <a:effectLst/>
                <a:uLnTx/>
                <a:uFillTx/>
                <a:latin typeface="Verdana" pitchFamily="34" charset="0"/>
                <a:ea typeface="Verdana" pitchFamily="34" charset="0"/>
                <a:cs typeface="Verdana" pitchFamily="34" charset="0"/>
              </a:rPr>
              <a:t>Stateful</a:t>
            </a:r>
            <a:endParaRPr kumimoji="0" lang="fr-FR" sz="1600" b="1"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endParaRP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lang="fr-FR" sz="1600" b="1" dirty="0" smtClean="0">
                <a:latin typeface="Verdana" pitchFamily="34" charset="0"/>
                <a:ea typeface="Verdana" pitchFamily="34" charset="0"/>
                <a:cs typeface="Verdana" pitchFamily="34" charset="0"/>
              </a:rPr>
              <a:t>@</a:t>
            </a:r>
            <a:r>
              <a:rPr lang="fr-FR" sz="1600" b="1" dirty="0" err="1" smtClean="0">
                <a:latin typeface="Verdana" pitchFamily="34" charset="0"/>
                <a:ea typeface="Verdana" pitchFamily="34" charset="0"/>
                <a:cs typeface="Verdana" pitchFamily="34" charset="0"/>
              </a:rPr>
              <a:t>SessionScoped</a:t>
            </a: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r>
            <a:b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b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public class </a:t>
            </a:r>
            <a:r>
              <a:rPr kumimoji="0" lang="fr-FR" sz="1600" b="0" i="0" u="none" strike="noStrike" kern="1200" cap="none" spc="0" normalizeH="0" baseline="0" noProof="0" dirty="0" err="1" smtClean="0">
                <a:ln>
                  <a:noFill/>
                </a:ln>
                <a:solidFill>
                  <a:schemeClr val="dk1"/>
                </a:solidFill>
                <a:effectLst/>
                <a:uLnTx/>
                <a:uFillTx/>
                <a:latin typeface="Verdana" pitchFamily="34" charset="0"/>
                <a:ea typeface="Verdana" pitchFamily="34" charset="0"/>
                <a:cs typeface="Verdana" pitchFamily="34" charset="0"/>
              </a:rPr>
              <a:t>CaddyEJB</a:t>
            </a: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t>
            </a:r>
          </a:p>
        </p:txBody>
      </p:sp>
      <p:sp>
        <p:nvSpPr>
          <p:cNvPr id="8" name="Espace réservé du contenu 2"/>
          <p:cNvSpPr txBox="1">
            <a:spLocks/>
          </p:cNvSpPr>
          <p:nvPr/>
        </p:nvSpPr>
        <p:spPr>
          <a:xfrm>
            <a:off x="539552" y="3861048"/>
            <a:ext cx="3276872" cy="1512168"/>
          </a:xfrm>
          <a:prstGeom prst="rect">
            <a:avLst/>
          </a:prstGeom>
        </p:spPr>
        <p:style>
          <a:lnRef idx="2">
            <a:schemeClr val="dk1"/>
          </a:lnRef>
          <a:fillRef idx="1">
            <a:schemeClr val="lt1"/>
          </a:fillRef>
          <a:effectRef idx="0">
            <a:schemeClr val="dk1"/>
          </a:effectRef>
          <a:fontRef idx="minor">
            <a:schemeClr val="dk1"/>
          </a:fontRef>
        </p:style>
        <p:txBody>
          <a:bodyPr vert="horz">
            <a:noAutofit/>
          </a:bodyPr>
          <a:lstStyle/>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fr-FR" sz="1600" b="1"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@Model</a:t>
            </a: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r>
            <a:b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b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public class </a:t>
            </a:r>
            <a:r>
              <a:rPr kumimoji="0" lang="fr-FR" sz="1600" b="0" i="0" u="none" strike="noStrike" kern="1200" cap="none" spc="0" normalizeH="0" baseline="0" noProof="0" dirty="0" err="1" smtClean="0">
                <a:ln>
                  <a:noFill/>
                </a:ln>
                <a:solidFill>
                  <a:schemeClr val="dk1"/>
                </a:solidFill>
                <a:effectLst/>
                <a:uLnTx/>
                <a:uFillTx/>
                <a:latin typeface="Verdana" pitchFamily="34" charset="0"/>
                <a:ea typeface="Verdana" pitchFamily="34" charset="0"/>
                <a:cs typeface="Verdana" pitchFamily="34" charset="0"/>
              </a:rPr>
              <a:t>PanierBean</a:t>
            </a: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t>
            </a: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lang="fr-FR" sz="1600" dirty="0" smtClean="0">
                <a:latin typeface="Verdana" pitchFamily="34" charset="0"/>
                <a:ea typeface="Verdana" pitchFamily="34" charset="0"/>
                <a:cs typeface="Verdana" pitchFamily="34" charset="0"/>
              </a:rPr>
              <a:t>  @EJB </a:t>
            </a:r>
            <a:r>
              <a:rPr lang="fr-FR" sz="1600" dirty="0" err="1" smtClean="0">
                <a:latin typeface="Verdana" pitchFamily="34" charset="0"/>
                <a:ea typeface="Verdana" pitchFamily="34" charset="0"/>
                <a:cs typeface="Verdana" pitchFamily="34" charset="0"/>
              </a:rPr>
              <a:t>CaddyEJB</a:t>
            </a:r>
            <a:r>
              <a:rPr lang="fr-FR" sz="1600" dirty="0" smtClean="0">
                <a:latin typeface="Verdana" pitchFamily="34" charset="0"/>
                <a:ea typeface="Verdana" pitchFamily="34" charset="0"/>
                <a:cs typeface="Verdana" pitchFamily="34" charset="0"/>
              </a:rPr>
              <a:t> caddy;</a:t>
            </a:r>
            <a:endPar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endParaRP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lang="fr-FR" sz="1600" dirty="0" smtClean="0">
                <a:latin typeface="Verdana" pitchFamily="34" charset="0"/>
                <a:ea typeface="Verdana" pitchFamily="34" charset="0"/>
                <a:cs typeface="Verdana" pitchFamily="34" charset="0"/>
              </a:rPr>
              <a:t>   ...</a:t>
            </a: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fr-FR" sz="16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Annotation @</a:t>
            </a:r>
            <a:r>
              <a:rPr lang="fr-FR" dirty="0" err="1" smtClean="0"/>
              <a:t>Remove</a:t>
            </a:r>
            <a:endParaRPr lang="fr-FR" dirty="0"/>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65</a:t>
            </a:fld>
            <a:endParaRPr kumimoji="0" lang="en-US" dirty="0"/>
          </a:p>
        </p:txBody>
      </p:sp>
      <p:sp>
        <p:nvSpPr>
          <p:cNvPr id="4" name="Espace réservé du contenu 3"/>
          <p:cNvSpPr>
            <a:spLocks noGrp="1"/>
          </p:cNvSpPr>
          <p:nvPr>
            <p:ph sz="quarter" idx="1"/>
          </p:nvPr>
        </p:nvSpPr>
        <p:spPr>
          <a:xfrm>
            <a:off x="457200" y="1219200"/>
            <a:ext cx="8229600" cy="1273696"/>
          </a:xfrm>
        </p:spPr>
        <p:txBody>
          <a:bodyPr/>
          <a:lstStyle/>
          <a:p>
            <a:r>
              <a:rPr lang="fr-FR" dirty="0" smtClean="0"/>
              <a:t>Lorsqu’on a fini avec le session </a:t>
            </a:r>
            <a:r>
              <a:rPr lang="fr-FR" dirty="0" err="1" smtClean="0"/>
              <a:t>bean</a:t>
            </a:r>
            <a:r>
              <a:rPr lang="fr-FR" dirty="0" smtClean="0"/>
              <a:t> avec état, on peut  donner au conteneur le feu vert pour supprimer le </a:t>
            </a:r>
            <a:r>
              <a:rPr lang="fr-FR" dirty="0" err="1" smtClean="0"/>
              <a:t>bean</a:t>
            </a:r>
            <a:r>
              <a:rPr lang="fr-FR" dirty="0" smtClean="0"/>
              <a:t>.</a:t>
            </a:r>
            <a:endParaRPr lang="fr-FR" dirty="0"/>
          </a:p>
        </p:txBody>
      </p:sp>
      <p:sp>
        <p:nvSpPr>
          <p:cNvPr id="5" name="Espace réservé du contenu 2"/>
          <p:cNvSpPr txBox="1">
            <a:spLocks/>
          </p:cNvSpPr>
          <p:nvPr/>
        </p:nvSpPr>
        <p:spPr>
          <a:xfrm>
            <a:off x="683568" y="2636912"/>
            <a:ext cx="3744416" cy="2592288"/>
          </a:xfrm>
          <a:prstGeom prst="rect">
            <a:avLst/>
          </a:prstGeom>
        </p:spPr>
        <p:style>
          <a:lnRef idx="2">
            <a:schemeClr val="dk1"/>
          </a:lnRef>
          <a:fillRef idx="1">
            <a:schemeClr val="lt1"/>
          </a:fillRef>
          <a:effectRef idx="0">
            <a:schemeClr val="dk1"/>
          </a:effectRef>
          <a:fontRef idx="minor">
            <a:schemeClr val="dk1"/>
          </a:fontRef>
        </p:style>
        <p:txBody>
          <a:bodyPr vert="horz">
            <a:normAutofit/>
          </a:bodyPr>
          <a:lstStyle/>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fr-FR" sz="1800" b="1"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a:t>
            </a:r>
            <a:r>
              <a:rPr kumimoji="0" lang="fr-FR" sz="1800" b="1" i="0" u="none" strike="noStrike" kern="1200" cap="none" spc="0" normalizeH="0" baseline="0" noProof="0" dirty="0" err="1" smtClean="0">
                <a:ln>
                  <a:noFill/>
                </a:ln>
                <a:solidFill>
                  <a:schemeClr val="dk1"/>
                </a:solidFill>
                <a:effectLst/>
                <a:uLnTx/>
                <a:uFillTx/>
                <a:latin typeface="Verdana" pitchFamily="34" charset="0"/>
                <a:ea typeface="Verdana" pitchFamily="34" charset="0"/>
                <a:cs typeface="Verdana" pitchFamily="34" charset="0"/>
              </a:rPr>
              <a:t>Stateful</a:t>
            </a: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r>
            <a:b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b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public class </a:t>
            </a:r>
            <a:r>
              <a:rPr kumimoji="0" lang="fr-FR" sz="1800" b="0" i="0" u="none" strike="noStrike" kern="1200" cap="none" spc="0" normalizeH="0" baseline="0" noProof="0" dirty="0" err="1" smtClean="0">
                <a:ln>
                  <a:noFill/>
                </a:ln>
                <a:solidFill>
                  <a:schemeClr val="dk1"/>
                </a:solidFill>
                <a:effectLst/>
                <a:uLnTx/>
                <a:uFillTx/>
                <a:latin typeface="Verdana" pitchFamily="34" charset="0"/>
                <a:ea typeface="Verdana" pitchFamily="34" charset="0"/>
                <a:cs typeface="Verdana" pitchFamily="34" charset="0"/>
              </a:rPr>
              <a:t>CaddyEJB</a:t>
            </a: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t>
            </a:r>
            <a:b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b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t>
            </a: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t>
            </a:r>
            <a:r>
              <a:rPr kumimoji="0" lang="fr-FR" sz="1800" b="1"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a:t>
            </a:r>
            <a:r>
              <a:rPr kumimoji="0" lang="fr-FR" sz="1800" b="1" i="0" u="none" strike="noStrike" kern="1200" cap="none" spc="0" normalizeH="0" baseline="0" noProof="0" dirty="0" err="1" smtClean="0">
                <a:ln>
                  <a:noFill/>
                </a:ln>
                <a:solidFill>
                  <a:schemeClr val="dk1"/>
                </a:solidFill>
                <a:effectLst/>
                <a:uLnTx/>
                <a:uFillTx/>
                <a:latin typeface="Verdana" pitchFamily="34" charset="0"/>
                <a:ea typeface="Verdana" pitchFamily="34" charset="0"/>
                <a:cs typeface="Verdana" pitchFamily="34" charset="0"/>
              </a:rPr>
              <a:t>Remove</a:t>
            </a: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r>
            <a:b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b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public </a:t>
            </a:r>
            <a:r>
              <a:rPr kumimoji="0" lang="fr-FR" sz="1800" b="0" i="0" u="none" strike="noStrike" kern="1200" cap="none" spc="0" normalizeH="0" baseline="0" noProof="0" dirty="0" err="1" smtClean="0">
                <a:ln>
                  <a:noFill/>
                </a:ln>
                <a:solidFill>
                  <a:schemeClr val="dk1"/>
                </a:solidFill>
                <a:effectLst/>
                <a:uLnTx/>
                <a:uFillTx/>
                <a:latin typeface="Verdana" pitchFamily="34" charset="0"/>
                <a:ea typeface="Verdana" pitchFamily="34" charset="0"/>
                <a:cs typeface="Verdana" pitchFamily="34" charset="0"/>
              </a:rPr>
              <a:t>void</a:t>
            </a: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t>
            </a:r>
            <a:r>
              <a:rPr kumimoji="0" lang="fr-FR" sz="1800" b="0" i="0" u="none" strike="noStrike" kern="1200" cap="none" spc="0" normalizeH="0" baseline="0" noProof="0" dirty="0" err="1" smtClean="0">
                <a:ln>
                  <a:noFill/>
                </a:ln>
                <a:solidFill>
                  <a:schemeClr val="dk1"/>
                </a:solidFill>
                <a:effectLst/>
                <a:uLnTx/>
                <a:uFillTx/>
                <a:latin typeface="Verdana" pitchFamily="34" charset="0"/>
                <a:ea typeface="Verdana" pitchFamily="34" charset="0"/>
                <a:cs typeface="Verdana" pitchFamily="34" charset="0"/>
              </a:rPr>
              <a:t>checkout</a:t>
            </a: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t>
            </a:r>
            <a:b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b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t>
            </a:r>
            <a:r>
              <a:rPr kumimoji="0" lang="fr-FR" sz="1800" b="0" i="0" u="none" strike="noStrike" kern="1200" cap="none" spc="0" normalizeH="0" baseline="0" noProof="0" dirty="0" err="1" smtClean="0">
                <a:ln>
                  <a:noFill/>
                </a:ln>
                <a:solidFill>
                  <a:schemeClr val="dk1"/>
                </a:solidFill>
                <a:effectLst/>
                <a:uLnTx/>
                <a:uFillTx/>
                <a:latin typeface="Verdana" pitchFamily="34" charset="0"/>
                <a:ea typeface="Verdana" pitchFamily="34" charset="0"/>
                <a:cs typeface="Verdana" pitchFamily="34" charset="0"/>
              </a:rPr>
              <a:t>caddy.clear</a:t>
            </a: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a:t>
            </a:r>
            <a:b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b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t>
            </a:r>
            <a:b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b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Annotation @</a:t>
            </a:r>
            <a:r>
              <a:rPr lang="fr-FR" dirty="0" err="1" smtClean="0"/>
              <a:t>StatefulTimeout</a:t>
            </a:r>
            <a:endParaRPr lang="fr-FR" dirty="0"/>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66</a:t>
            </a:fld>
            <a:endParaRPr kumimoji="0" lang="en-US" dirty="0"/>
          </a:p>
        </p:txBody>
      </p:sp>
      <p:sp>
        <p:nvSpPr>
          <p:cNvPr id="4" name="Espace réservé du contenu 3"/>
          <p:cNvSpPr>
            <a:spLocks noGrp="1"/>
          </p:cNvSpPr>
          <p:nvPr>
            <p:ph sz="quarter" idx="1"/>
          </p:nvPr>
        </p:nvSpPr>
        <p:spPr>
          <a:xfrm>
            <a:off x="457200" y="1219200"/>
            <a:ext cx="8229600" cy="1273696"/>
          </a:xfrm>
        </p:spPr>
        <p:txBody>
          <a:bodyPr>
            <a:normAutofit/>
          </a:bodyPr>
          <a:lstStyle/>
          <a:p>
            <a:r>
              <a:rPr lang="fr-FR" dirty="0" smtClean="0"/>
              <a:t>On peut indiquer une limite de temps d’</a:t>
            </a:r>
            <a:r>
              <a:rPr lang="fr-FR" dirty="0" err="1" smtClean="0"/>
              <a:t>existance</a:t>
            </a:r>
            <a:r>
              <a:rPr lang="fr-FR" dirty="0" smtClean="0"/>
              <a:t> du session </a:t>
            </a:r>
            <a:r>
              <a:rPr lang="fr-FR" dirty="0" err="1" smtClean="0"/>
              <a:t>bean</a:t>
            </a:r>
            <a:r>
              <a:rPr lang="fr-FR" dirty="0" smtClean="0"/>
              <a:t> avec état</a:t>
            </a:r>
            <a:endParaRPr lang="fr-FR" dirty="0"/>
          </a:p>
        </p:txBody>
      </p:sp>
      <p:sp>
        <p:nvSpPr>
          <p:cNvPr id="5" name="Espace réservé du contenu 2"/>
          <p:cNvSpPr txBox="1">
            <a:spLocks/>
          </p:cNvSpPr>
          <p:nvPr/>
        </p:nvSpPr>
        <p:spPr>
          <a:xfrm>
            <a:off x="611560" y="2636912"/>
            <a:ext cx="6696744" cy="1872208"/>
          </a:xfrm>
          <a:prstGeom prst="rect">
            <a:avLst/>
          </a:prstGeom>
        </p:spPr>
        <p:style>
          <a:lnRef idx="2">
            <a:schemeClr val="dk1"/>
          </a:lnRef>
          <a:fillRef idx="1">
            <a:schemeClr val="lt1"/>
          </a:fillRef>
          <a:effectRef idx="0">
            <a:schemeClr val="dk1"/>
          </a:effectRef>
          <a:fontRef idx="minor">
            <a:schemeClr val="dk1"/>
          </a:fontRef>
        </p:style>
        <p:txBody>
          <a:bodyPr vert="horz">
            <a:normAutofit/>
          </a:bodyPr>
          <a:lstStyle/>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fr-FR" sz="1800" b="1"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a:t>
            </a:r>
            <a:r>
              <a:rPr kumimoji="0" lang="fr-FR" sz="1800" b="1" i="0" u="none" strike="noStrike" kern="1200" cap="none" spc="0" normalizeH="0" baseline="0" noProof="0" dirty="0" err="1" smtClean="0">
                <a:ln>
                  <a:noFill/>
                </a:ln>
                <a:solidFill>
                  <a:schemeClr val="dk1"/>
                </a:solidFill>
                <a:effectLst/>
                <a:uLnTx/>
                <a:uFillTx/>
                <a:latin typeface="Verdana" pitchFamily="34" charset="0"/>
                <a:ea typeface="Verdana" pitchFamily="34" charset="0"/>
                <a:cs typeface="Verdana" pitchFamily="34" charset="0"/>
              </a:rPr>
              <a:t>Stateful</a:t>
            </a:r>
            <a:endParaRPr kumimoji="0" lang="fr-FR" sz="1800" b="1"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endParaRPr>
          </a:p>
          <a:p>
            <a:pPr lvl="0" eaLnBrk="1" fontAlgn="auto" hangingPunct="1">
              <a:spcBef>
                <a:spcPts val="600"/>
              </a:spcBef>
              <a:spcAft>
                <a:spcPts val="0"/>
              </a:spcAft>
              <a:buClr>
                <a:schemeClr val="accent1"/>
              </a:buClr>
              <a:buSzPct val="76000"/>
            </a:pPr>
            <a:r>
              <a:rPr lang="fr-FR" sz="1800" b="1" dirty="0" smtClean="0">
                <a:latin typeface="Verdana" pitchFamily="34" charset="0"/>
                <a:ea typeface="Verdana" pitchFamily="34" charset="0"/>
                <a:cs typeface="Verdana" pitchFamily="34" charset="0"/>
              </a:rPr>
              <a:t>@</a:t>
            </a:r>
            <a:r>
              <a:rPr lang="fr-FR" sz="1800" b="1" dirty="0" err="1" smtClean="0">
                <a:latin typeface="Verdana" pitchFamily="34" charset="0"/>
                <a:ea typeface="Verdana" pitchFamily="34" charset="0"/>
                <a:cs typeface="Verdana" pitchFamily="34" charset="0"/>
              </a:rPr>
              <a:t>StatefulTimeout</a:t>
            </a:r>
            <a:r>
              <a:rPr lang="fr-FR" sz="1800" dirty="0" smtClean="0">
                <a:latin typeface="Verdana" pitchFamily="34" charset="0"/>
                <a:ea typeface="Verdana" pitchFamily="34" charset="0"/>
                <a:cs typeface="Verdana" pitchFamily="34" charset="0"/>
              </a:rPr>
              <a:t>(300000) // 5 minutes maximum </a:t>
            </a: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r>
            <a:b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b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public class </a:t>
            </a:r>
            <a:r>
              <a:rPr kumimoji="0" lang="fr-FR" sz="1800" b="0" i="0" u="none" strike="noStrike" kern="1200" cap="none" spc="0" normalizeH="0" baseline="0" noProof="0" dirty="0" err="1" smtClean="0">
                <a:ln>
                  <a:noFill/>
                </a:ln>
                <a:solidFill>
                  <a:schemeClr val="dk1"/>
                </a:solidFill>
                <a:effectLst/>
                <a:uLnTx/>
                <a:uFillTx/>
                <a:latin typeface="Verdana" pitchFamily="34" charset="0"/>
                <a:ea typeface="Verdana" pitchFamily="34" charset="0"/>
                <a:cs typeface="Verdana" pitchFamily="34" charset="0"/>
              </a:rPr>
              <a:t>CaddyEJB</a:t>
            </a: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a:t>
            </a:r>
            <a:b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b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  ... </a:t>
            </a:r>
            <a:b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br>
            <a:r>
              <a:rPr kumimoji="0" lang="fr-FR" sz="1800" b="0" i="0" u="none" strike="noStrike" kern="1200" cap="none" spc="0" normalizeH="0" baseline="0" noProof="0" dirty="0" smtClean="0">
                <a:ln>
                  <a:noFill/>
                </a:ln>
                <a:solidFill>
                  <a:schemeClr val="dk1"/>
                </a:solidFill>
                <a:effectLst/>
                <a:uLnTx/>
                <a:uFillTx/>
                <a:latin typeface="Verdana" pitchFamily="34" charset="0"/>
                <a:ea typeface="Verdana" pitchFamily="34" charset="0"/>
                <a:cs typeface="Verdana" pitchFamily="34" charset="0"/>
              </a:rPr>
              <a:t>}</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fr-FR" dirty="0" smtClean="0"/>
              <a:t>Problème de ressource</a:t>
            </a:r>
          </a:p>
        </p:txBody>
      </p:sp>
      <p:sp>
        <p:nvSpPr>
          <p:cNvPr id="97283" name="Rectangle 3"/>
          <p:cNvSpPr>
            <a:spLocks noGrp="1" noChangeArrowheads="1"/>
          </p:cNvSpPr>
          <p:nvPr>
            <p:ph type="body" idx="1"/>
          </p:nvPr>
        </p:nvSpPr>
        <p:spPr>
          <a:xfrm>
            <a:off x="685800" y="1447800"/>
            <a:ext cx="8001000" cy="5077544"/>
          </a:xfrm>
        </p:spPr>
        <p:txBody>
          <a:bodyPr/>
          <a:lstStyle/>
          <a:p>
            <a:pPr>
              <a:lnSpc>
                <a:spcPct val="90000"/>
              </a:lnSpc>
            </a:pPr>
            <a:r>
              <a:rPr lang="fr-FR" dirty="0" smtClean="0"/>
              <a:t>Le client entretient une conversation avec le </a:t>
            </a:r>
            <a:r>
              <a:rPr lang="fr-FR" dirty="0" err="1" smtClean="0"/>
              <a:t>bean</a:t>
            </a:r>
            <a:r>
              <a:rPr lang="fr-FR" dirty="0" smtClean="0"/>
              <a:t>, dont l'état doit être disponible lorsque ce même client appelle une autre méthode.</a:t>
            </a:r>
          </a:p>
          <a:p>
            <a:pPr>
              <a:lnSpc>
                <a:spcPct val="90000"/>
              </a:lnSpc>
            </a:pPr>
            <a:r>
              <a:rPr lang="fr-FR" dirty="0" smtClean="0"/>
              <a:t>Problème si trop de clients utilisent ce type de Bean en même temps.</a:t>
            </a:r>
          </a:p>
          <a:p>
            <a:pPr lvl="1">
              <a:lnSpc>
                <a:spcPct val="90000"/>
              </a:lnSpc>
            </a:pPr>
            <a:r>
              <a:rPr lang="fr-FR" dirty="0" smtClean="0"/>
              <a:t>Ressources limitées (connexions, mémoire, sockets…)</a:t>
            </a:r>
          </a:p>
          <a:p>
            <a:pPr lvl="1">
              <a:lnSpc>
                <a:spcPct val="90000"/>
              </a:lnSpc>
            </a:pPr>
            <a:r>
              <a:rPr lang="fr-FR" dirty="0" smtClean="0"/>
              <a:t>Mauvaise </a:t>
            </a:r>
            <a:r>
              <a:rPr lang="fr-FR" dirty="0" err="1" smtClean="0"/>
              <a:t>scalabilité</a:t>
            </a:r>
            <a:r>
              <a:rPr lang="fr-FR" dirty="0" smtClean="0"/>
              <a:t> du système,</a:t>
            </a:r>
          </a:p>
          <a:p>
            <a:pPr lvl="1">
              <a:lnSpc>
                <a:spcPct val="90000"/>
              </a:lnSpc>
            </a:pPr>
            <a:r>
              <a:rPr lang="fr-FR" dirty="0" smtClean="0"/>
              <a:t>L'état peut occuper pas mal de mémoire…</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fr-FR" dirty="0"/>
              <a:t>Passivation / Activation</a:t>
            </a:r>
            <a:endParaRPr lang="fr-FR" dirty="0" smtClean="0"/>
          </a:p>
        </p:txBody>
      </p:sp>
      <p:sp>
        <p:nvSpPr>
          <p:cNvPr id="97283" name="Rectangle 3"/>
          <p:cNvSpPr>
            <a:spLocks noGrp="1" noChangeArrowheads="1"/>
          </p:cNvSpPr>
          <p:nvPr>
            <p:ph type="body" idx="1"/>
          </p:nvPr>
        </p:nvSpPr>
        <p:spPr/>
        <p:txBody>
          <a:bodyPr/>
          <a:lstStyle/>
          <a:p>
            <a:pPr>
              <a:lnSpc>
                <a:spcPct val="90000"/>
              </a:lnSpc>
            </a:pPr>
            <a:r>
              <a:rPr lang="fr-FR" sz="2400" b="1" dirty="0" smtClean="0"/>
              <a:t>Passivation</a:t>
            </a:r>
            <a:r>
              <a:rPr lang="fr-FR" sz="2400" dirty="0" smtClean="0"/>
              <a:t> : pour économiser la mémoire, le serveur d’application peut retirer temporairement de la mémoire centrale </a:t>
            </a:r>
            <a:r>
              <a:rPr lang="fr-FR" sz="2400" dirty="0"/>
              <a:t>les </a:t>
            </a:r>
            <a:r>
              <a:rPr lang="fr-FR" sz="2400" dirty="0" err="1"/>
              <a:t>beans</a:t>
            </a:r>
            <a:r>
              <a:rPr lang="fr-FR" sz="2400" dirty="0"/>
              <a:t> sessions avec état </a:t>
            </a:r>
            <a:r>
              <a:rPr lang="fr-FR" sz="2400" dirty="0" smtClean="0"/>
              <a:t>pour les placer sur le disque</a:t>
            </a:r>
          </a:p>
          <a:p>
            <a:pPr>
              <a:lnSpc>
                <a:spcPct val="90000"/>
              </a:lnSpc>
            </a:pPr>
            <a:r>
              <a:rPr lang="fr-FR" sz="2400" b="1" dirty="0" smtClean="0"/>
              <a:t>Activation</a:t>
            </a:r>
            <a:r>
              <a:rPr lang="fr-FR" sz="2400" dirty="0" smtClean="0"/>
              <a:t> : le </a:t>
            </a:r>
            <a:r>
              <a:rPr lang="fr-FR" sz="2400" dirty="0" err="1" smtClean="0"/>
              <a:t>bean</a:t>
            </a:r>
            <a:r>
              <a:rPr lang="fr-FR" sz="2400" dirty="0" smtClean="0"/>
              <a:t> sera remis en mémoire dès que possible quand les clients en auront besoin</a:t>
            </a:r>
          </a:p>
          <a:p>
            <a:pPr>
              <a:lnSpc>
                <a:spcPct val="90000"/>
              </a:lnSpc>
            </a:pPr>
            <a:r>
              <a:rPr lang="fr-FR" sz="2400" dirty="0" smtClean="0"/>
              <a:t>Pendant la passivation il est bon de libérer les ressources utilisées par le </a:t>
            </a:r>
            <a:r>
              <a:rPr lang="fr-FR" sz="2400" dirty="0" err="1" smtClean="0"/>
              <a:t>bean</a:t>
            </a:r>
            <a:r>
              <a:rPr lang="fr-FR" sz="2400" dirty="0" smtClean="0"/>
              <a:t> (connexions avec la BD par exemple)</a:t>
            </a:r>
          </a:p>
          <a:p>
            <a:pPr>
              <a:lnSpc>
                <a:spcPct val="90000"/>
              </a:lnSpc>
            </a:pPr>
            <a:r>
              <a:rPr lang="fr-FR" sz="2400" dirty="0" smtClean="0"/>
              <a:t>Au moment de l’activation, il faut alors récupérer ces ressources</a:t>
            </a:r>
            <a:endParaRPr lang="fr-FR" dirty="0" smtClean="0"/>
          </a:p>
        </p:txBody>
      </p:sp>
    </p:spTree>
    <p:extLst>
      <p:ext uri="{BB962C8B-B14F-4D97-AF65-F5344CB8AC3E}">
        <p14:creationId xmlns:p14="http://schemas.microsoft.com/office/powerpoint/2010/main" xmlns="" val="295560932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fr-FR" smtClean="0"/>
              <a:t>Activation/Passivation callbacks</a:t>
            </a:r>
          </a:p>
        </p:txBody>
      </p:sp>
      <p:sp>
        <p:nvSpPr>
          <p:cNvPr id="103427" name="Rectangle 3"/>
          <p:cNvSpPr>
            <a:spLocks noGrp="1" noChangeArrowheads="1"/>
          </p:cNvSpPr>
          <p:nvPr>
            <p:ph type="body" idx="1"/>
          </p:nvPr>
        </p:nvSpPr>
        <p:spPr/>
        <p:txBody>
          <a:bodyPr/>
          <a:lstStyle/>
          <a:p>
            <a:r>
              <a:rPr lang="fr-FR" dirty="0" smtClean="0"/>
              <a:t>Lorsqu'un </a:t>
            </a:r>
            <a:r>
              <a:rPr lang="fr-FR" dirty="0" err="1" smtClean="0"/>
              <a:t>bean</a:t>
            </a:r>
            <a:r>
              <a:rPr lang="fr-FR" dirty="0" smtClean="0"/>
              <a:t> va être mis en passivation, le container appelle la méthode annotée @</a:t>
            </a:r>
            <a:r>
              <a:rPr lang="fr-FR" dirty="0" err="1" smtClean="0"/>
              <a:t>PrePassivate</a:t>
            </a:r>
            <a:endParaRPr lang="fr-FR" b="1" dirty="0" smtClean="0">
              <a:latin typeface="Courier New" pitchFamily="49" charset="0"/>
            </a:endParaRPr>
          </a:p>
          <a:p>
            <a:pPr lvl="1"/>
            <a:r>
              <a:rPr lang="fr-FR" dirty="0" smtClean="0"/>
              <a:t>Il peut libérer des ressources (connexions…)</a:t>
            </a:r>
          </a:p>
          <a:p>
            <a:r>
              <a:rPr lang="fr-FR" dirty="0" smtClean="0"/>
              <a:t>Idem lorsque le </a:t>
            </a:r>
            <a:r>
              <a:rPr lang="fr-FR" dirty="0" err="1" smtClean="0"/>
              <a:t>bean</a:t>
            </a:r>
            <a:r>
              <a:rPr lang="fr-FR" dirty="0" smtClean="0"/>
              <a:t> vient d'être activé (@</a:t>
            </a:r>
            <a:r>
              <a:rPr lang="fr-FR" dirty="0" err="1" smtClean="0"/>
              <a:t>PostActivate</a:t>
            </a:r>
            <a:r>
              <a:rPr lang="fr-FR" dirty="0" smtClean="0"/>
              <a:t>)</a:t>
            </a:r>
            <a:endParaRPr lang="fr-FR" b="1" dirty="0" smtClean="0">
              <a:latin typeface="Courier New" pitchFamily="49" charset="0"/>
            </a:endParaRPr>
          </a:p>
        </p:txBody>
      </p:sp>
      <p:pic>
        <p:nvPicPr>
          <p:cNvPr id="103428"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4005262"/>
            <a:ext cx="4509999" cy="2016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429"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44008" y="4005263"/>
            <a:ext cx="4311080" cy="18848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Bean Singleton</a:t>
            </a:r>
            <a:endParaRPr lang="fr-FR" dirty="0"/>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70</a:t>
            </a:fld>
            <a:endParaRPr kumimoji="0" lang="en-US" dirty="0"/>
          </a:p>
        </p:txBody>
      </p:sp>
      <p:sp>
        <p:nvSpPr>
          <p:cNvPr id="4" name="Espace réservé du contenu 3"/>
          <p:cNvSpPr>
            <a:spLocks noGrp="1"/>
          </p:cNvSpPr>
          <p:nvPr>
            <p:ph sz="quarter" idx="1"/>
          </p:nvPr>
        </p:nvSpPr>
        <p:spPr/>
        <p:txBody>
          <a:bodyPr/>
          <a:lstStyle/>
          <a:p>
            <a:r>
              <a:rPr lang="fr-FR" smtClean="0"/>
              <a:t>On est sûr qu’il n’y a qu’une seule instance dans l’application, qu’elle va être créée « au début », et détruite lorsque l’application sera arrêtée.</a:t>
            </a:r>
          </a:p>
          <a:p>
            <a:endParaRPr lang="fr-FR" smtClean="0"/>
          </a:p>
          <a:p>
            <a:r>
              <a:rPr lang="fr-FR" smtClean="0"/>
              <a:t>Annotation @Startup pour chargement aggressif du singleton</a:t>
            </a:r>
          </a:p>
          <a:p>
            <a:endParaRPr lang="fr-FR" smtClean="0"/>
          </a:p>
          <a:p>
            <a:r>
              <a:rPr lang="fr-FR" smtClean="0"/>
              <a:t>A priori partagé par les clients </a:t>
            </a:r>
            <a:br>
              <a:rPr lang="fr-FR" smtClean="0"/>
            </a:br>
            <a:r>
              <a:rPr lang="fr-FR" smtClean="0">
                <a:sym typeface="Wingdings" pitchFamily="2" charset="2"/>
              </a:rPr>
              <a:t> </a:t>
            </a:r>
            <a:r>
              <a:rPr lang="fr-FR" smtClean="0"/>
              <a:t>gestion des accès concurrents !</a:t>
            </a:r>
            <a:endParaRPr lang="fr-F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Accès concurrents d’un </a:t>
            </a:r>
            <a:r>
              <a:rPr lang="fr-FR" dirty="0" err="1" smtClean="0"/>
              <a:t>bean</a:t>
            </a:r>
            <a:r>
              <a:rPr lang="fr-FR" dirty="0" smtClean="0"/>
              <a:t> singleton</a:t>
            </a:r>
            <a:endParaRPr lang="fr-FR" dirty="0"/>
          </a:p>
        </p:txBody>
      </p:sp>
      <p:sp>
        <p:nvSpPr>
          <p:cNvPr id="3" name="Espace réservé du contenu 2"/>
          <p:cNvSpPr>
            <a:spLocks noGrp="1"/>
          </p:cNvSpPr>
          <p:nvPr>
            <p:ph idx="1"/>
          </p:nvPr>
        </p:nvSpPr>
        <p:spPr/>
        <p:txBody>
          <a:bodyPr>
            <a:normAutofit/>
          </a:bodyPr>
          <a:lstStyle/>
          <a:p>
            <a:r>
              <a:rPr lang="fr-FR" dirty="0" smtClean="0"/>
              <a:t>Le code des </a:t>
            </a:r>
            <a:r>
              <a:rPr lang="fr-FR" dirty="0" err="1" smtClean="0"/>
              <a:t>beans</a:t>
            </a:r>
            <a:r>
              <a:rPr lang="fr-FR" dirty="0" smtClean="0"/>
              <a:t> singleton n’a pas besoin d’être thread-</a:t>
            </a:r>
            <a:r>
              <a:rPr lang="fr-FR" dirty="0" err="1" smtClean="0"/>
              <a:t>safe</a:t>
            </a:r>
            <a:r>
              <a:rPr lang="fr-FR" dirty="0" smtClean="0"/>
              <a:t> puisque le container ne permettra jamais l’accès par plusieurs requêtes</a:t>
            </a:r>
          </a:p>
          <a:p>
            <a:r>
              <a:rPr lang="fr-FR" dirty="0" smtClean="0"/>
              <a:t>On peut laisser le conteneur gérer les accès concurrents (par défaut), ou déclarer que c’est le singleton qui le fera</a:t>
            </a:r>
          </a:p>
          <a:p>
            <a:pPr lvl="1"/>
            <a:r>
              <a:rPr lang="fr-FR" dirty="0" smtClean="0"/>
              <a:t>@</a:t>
            </a:r>
            <a:r>
              <a:rPr lang="fr-FR" dirty="0" err="1" smtClean="0"/>
              <a:t>ConcurrencyManagement</a:t>
            </a:r>
            <a:r>
              <a:rPr lang="fr-FR" dirty="0" smtClean="0"/>
              <a:t>(value = BEAN ou CONTAINER)</a:t>
            </a:r>
          </a:p>
          <a:p>
            <a:pPr lvl="1"/>
            <a:endParaRPr lang="fr-FR" dirty="0" smtClean="0"/>
          </a:p>
          <a:p>
            <a:r>
              <a:rPr lang="fr-FR" dirty="0" smtClean="0"/>
              <a:t>Si le container </a:t>
            </a:r>
            <a:r>
              <a:rPr lang="fr-FR" dirty="0" err="1" smtClean="0"/>
              <a:t>gére</a:t>
            </a:r>
            <a:r>
              <a:rPr lang="fr-FR" dirty="0" smtClean="0"/>
              <a:t> la concurrence (par défaut) </a:t>
            </a:r>
          </a:p>
          <a:p>
            <a:pPr lvl="1"/>
            <a:r>
              <a:rPr lang="fr-FR" dirty="0" smtClean="0"/>
              <a:t>@</a:t>
            </a:r>
            <a:r>
              <a:rPr lang="fr-FR" dirty="0" err="1" smtClean="0"/>
              <a:t>Lock</a:t>
            </a:r>
            <a:r>
              <a:rPr lang="fr-FR" dirty="0" smtClean="0"/>
              <a:t>(value = READ ou WRITE)</a:t>
            </a:r>
          </a:p>
          <a:p>
            <a:pPr lvl="1"/>
            <a:endParaRPr lang="fr-FR" dirty="0"/>
          </a:p>
        </p:txBody>
      </p:sp>
    </p:spTree>
    <p:extLst>
      <p:ext uri="{BB962C8B-B14F-4D97-AF65-F5344CB8AC3E}">
        <p14:creationId xmlns:p14="http://schemas.microsoft.com/office/powerpoint/2010/main" xmlns="" val="133007029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Methodes Asynchrones @Asynchronous</a:t>
            </a:r>
            <a:endParaRPr lang="fr-FR"/>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72</a:t>
            </a:fld>
            <a:endParaRPr kumimoji="0" lang="en-US" dirty="0"/>
          </a:p>
        </p:txBody>
      </p:sp>
      <p:sp>
        <p:nvSpPr>
          <p:cNvPr id="4" name="Espace réservé du contenu 3"/>
          <p:cNvSpPr>
            <a:spLocks noGrp="1"/>
          </p:cNvSpPr>
          <p:nvPr>
            <p:ph sz="quarter" idx="1"/>
          </p:nvPr>
        </p:nvSpPr>
        <p:spPr/>
        <p:txBody>
          <a:bodyPr/>
          <a:lstStyle/>
          <a:p>
            <a:r>
              <a:rPr lang="fr-FR" smtClean="0"/>
              <a:t>Méthode asynchrone: </a:t>
            </a:r>
          </a:p>
          <a:p>
            <a:pPr lvl="1"/>
            <a:r>
              <a:rPr lang="fr-FR" smtClean="0"/>
              <a:t>le client a la main immédiatement, </a:t>
            </a:r>
          </a:p>
          <a:p>
            <a:pPr lvl="1"/>
            <a:r>
              <a:rPr lang="fr-FR" smtClean="0"/>
              <a:t>la méthode invoquée s’effectue dans un nouveau thread</a:t>
            </a:r>
          </a:p>
          <a:p>
            <a:pPr lvl="1"/>
            <a:r>
              <a:rPr lang="fr-FR" smtClean="0"/>
              <a:t>Annotée @Synchronous</a:t>
            </a:r>
          </a:p>
          <a:p>
            <a:pPr lvl="1"/>
            <a:r>
              <a:rPr lang="fr-FR" smtClean="0"/>
              <a:t>Doit renvoyer un objet de type java.util.concurrent.Future&lt;V&gt;</a:t>
            </a:r>
          </a:p>
          <a:p>
            <a:pPr lvl="1"/>
            <a:r>
              <a:rPr lang="fr-FR" smtClean="0"/>
              <a:t>Peut utiliser la classe utilitaire AsyncResult pour ça</a:t>
            </a:r>
          </a:p>
          <a:p>
            <a:endParaRPr lang="fr-FR" smtClean="0"/>
          </a:p>
          <a:p>
            <a:endParaRPr lang="fr-FR" smtClean="0"/>
          </a:p>
          <a:p>
            <a:endParaRPr lang="fr-FR"/>
          </a:p>
        </p:txBody>
      </p:sp>
      <p:sp>
        <p:nvSpPr>
          <p:cNvPr id="5" name="Rectangle 3"/>
          <p:cNvSpPr>
            <a:spLocks noChangeArrowheads="1"/>
          </p:cNvSpPr>
          <p:nvPr/>
        </p:nvSpPr>
        <p:spPr bwMode="auto">
          <a:xfrm>
            <a:off x="642910" y="3857628"/>
            <a:ext cx="5945858" cy="1477328"/>
          </a:xfrm>
          <a:prstGeom prst="rect">
            <a:avLst/>
          </a:prstGeom>
          <a:solidFill>
            <a:srgbClr val="F5F5F5"/>
          </a:solidFill>
          <a:ln w="9525">
            <a:solidFill>
              <a:schemeClr val="tx1"/>
            </a:solid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800" i="0" u="none" strike="noStrike" cap="none" normalizeH="0" baseline="0" smtClean="0">
                <a:ln>
                  <a:noFill/>
                </a:ln>
                <a:effectLst/>
                <a:latin typeface="Verdana" pitchFamily="34" charset="0"/>
                <a:cs typeface="Arial" pitchFamily="34" charset="0"/>
              </a:rPr>
              <a:t>@Asynchronous</a:t>
            </a:r>
          </a:p>
          <a:p>
            <a:pPr lvl="0" algn="just" eaLnBrk="1" hangingPunct="1"/>
            <a:r>
              <a:rPr kumimoji="0" lang="fr-FR" sz="1800" b="1" i="0" u="none" strike="noStrike" cap="none" normalizeH="0" baseline="0" smtClean="0">
                <a:ln>
                  <a:noFill/>
                </a:ln>
                <a:solidFill>
                  <a:srgbClr val="7F1B55"/>
                </a:solidFill>
                <a:effectLst/>
                <a:latin typeface="Verdana" pitchFamily="34" charset="0"/>
                <a:cs typeface="Arial" pitchFamily="34" charset="0"/>
              </a:rPr>
              <a:t>Public </a:t>
            </a:r>
            <a:r>
              <a:rPr lang="fr-FR" sz="1800" smtClean="0">
                <a:latin typeface="Verdana" pitchFamily="34" charset="0"/>
                <a:cs typeface="Arial" pitchFamily="34" charset="0"/>
              </a:rPr>
              <a:t>Future&lt;Integer&gt; getNombre(…) {</a:t>
            </a:r>
          </a:p>
          <a:p>
            <a:pPr lvl="0" algn="just" eaLnBrk="1" hangingPunct="1"/>
            <a:r>
              <a:rPr lang="fr-FR" sz="1800" smtClean="0">
                <a:latin typeface="Verdana" pitchFamily="34" charset="0"/>
                <a:cs typeface="Arial" pitchFamily="34" charset="0"/>
              </a:rPr>
              <a:t>    //…</a:t>
            </a:r>
          </a:p>
          <a:p>
            <a:pPr lvl="0" algn="just" eaLnBrk="1" hangingPunct="1"/>
            <a:r>
              <a:rPr lang="fr-FR" sz="1800" smtClean="0">
                <a:latin typeface="Verdana" pitchFamily="34" charset="0"/>
                <a:cs typeface="Arial" pitchFamily="34" charset="0"/>
              </a:rPr>
              <a:t>    return new </a:t>
            </a:r>
            <a:r>
              <a:rPr lang="fr-FR" sz="1800" b="1" smtClean="0">
                <a:latin typeface="Verdana" pitchFamily="34" charset="0"/>
                <a:cs typeface="Arial" pitchFamily="34" charset="0"/>
              </a:rPr>
              <a:t>AsyncResult&lt;Integer&gt;(result)</a:t>
            </a:r>
            <a:r>
              <a:rPr lang="fr-FR" sz="1800" smtClean="0">
                <a:latin typeface="Verdana" pitchFamily="34" charset="0"/>
                <a:cs typeface="Arial" pitchFamily="34" charset="0"/>
              </a:rPr>
              <a:t>;</a:t>
            </a:r>
          </a:p>
          <a:p>
            <a:pPr lvl="0" algn="just" eaLnBrk="1" hangingPunct="1"/>
            <a:r>
              <a:rPr lang="fr-FR" sz="1800" smtClean="0">
                <a:latin typeface="Verdana" pitchFamily="34" charset="0"/>
                <a:cs typeface="Arial" pitchFamily="34" charset="0"/>
              </a:rPr>
              <a:t>} </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Methodes Asynchrones @Asynchronous</a:t>
            </a:r>
            <a:endParaRPr lang="fr-FR"/>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73</a:t>
            </a:fld>
            <a:endParaRPr kumimoji="0" lang="en-US" dirty="0"/>
          </a:p>
        </p:txBody>
      </p:sp>
      <p:sp>
        <p:nvSpPr>
          <p:cNvPr id="4" name="Espace réservé du contenu 3"/>
          <p:cNvSpPr>
            <a:spLocks noGrp="1"/>
          </p:cNvSpPr>
          <p:nvPr>
            <p:ph sz="quarter" idx="1"/>
          </p:nvPr>
        </p:nvSpPr>
        <p:spPr/>
        <p:txBody>
          <a:bodyPr/>
          <a:lstStyle/>
          <a:p>
            <a:r>
              <a:rPr lang="fr-FR" smtClean="0"/>
              <a:t>Le client qui a appelé la méthode asynchrone</a:t>
            </a:r>
          </a:p>
          <a:p>
            <a:pPr lvl="1"/>
            <a:r>
              <a:rPr lang="fr-FR" smtClean="0"/>
              <a:t>Récupère un objet de type Future&lt;V&gt;</a:t>
            </a:r>
          </a:p>
          <a:p>
            <a:endParaRPr lang="fr-FR" smtClean="0"/>
          </a:p>
          <a:p>
            <a:endParaRPr lang="fr-FR"/>
          </a:p>
        </p:txBody>
      </p:sp>
      <p:sp>
        <p:nvSpPr>
          <p:cNvPr id="5" name="Rectangle 3"/>
          <p:cNvSpPr>
            <a:spLocks noChangeArrowheads="1"/>
          </p:cNvSpPr>
          <p:nvPr/>
        </p:nvSpPr>
        <p:spPr bwMode="auto">
          <a:xfrm>
            <a:off x="699276" y="2254931"/>
            <a:ext cx="8373318" cy="2031325"/>
          </a:xfrm>
          <a:prstGeom prst="rect">
            <a:avLst/>
          </a:prstGeom>
          <a:solidFill>
            <a:srgbClr val="F5F5F5"/>
          </a:solidFill>
          <a:ln w="9525">
            <a:solidFill>
              <a:schemeClr val="tx1"/>
            </a:solidFill>
            <a:miter lim="800000"/>
            <a:headEnd/>
            <a:tailEnd/>
          </a:ln>
          <a:effectLst/>
        </p:spPr>
        <p:txBody>
          <a:bodyPr vert="horz" wrap="none" lIns="91440" tIns="45720" rIns="91440" bIns="45720" numCol="1" anchor="ctr" anchorCtr="0" compatLnSpc="1">
            <a:prstTxWarp prst="textNoShape">
              <a:avLst/>
            </a:prstTxWarp>
            <a:spAutoFit/>
          </a:bodyPr>
          <a:lstStyle/>
          <a:p>
            <a:pPr lvl="0" algn="just" eaLnBrk="1" hangingPunct="1"/>
            <a:r>
              <a:rPr kumimoji="0" lang="fr-FR" sz="1800" b="1" i="0" u="none" strike="noStrike" cap="none" normalizeH="0" baseline="0" smtClean="0">
                <a:ln>
                  <a:noFill/>
                </a:ln>
                <a:solidFill>
                  <a:srgbClr val="7F1B55"/>
                </a:solidFill>
                <a:effectLst/>
                <a:latin typeface="Verdana" pitchFamily="34" charset="0"/>
                <a:cs typeface="Arial" pitchFamily="34" charset="0"/>
              </a:rPr>
              <a:t>public interface </a:t>
            </a:r>
            <a:r>
              <a:rPr lang="fr-FR" sz="1800" smtClean="0">
                <a:latin typeface="Verdana" pitchFamily="34" charset="0"/>
                <a:cs typeface="Arial" pitchFamily="34" charset="0"/>
              </a:rPr>
              <a:t>Future&lt;V&gt; {</a:t>
            </a:r>
          </a:p>
          <a:p>
            <a:pPr algn="just" eaLnBrk="1" hangingPunct="1"/>
            <a:r>
              <a:rPr lang="fr-FR" sz="1800" smtClean="0">
                <a:latin typeface="Verdana" pitchFamily="34" charset="0"/>
                <a:cs typeface="Arial" pitchFamily="34" charset="0"/>
              </a:rPr>
              <a:t>     boolean cancel(boolean mayInterruptIfRunning);</a:t>
            </a:r>
          </a:p>
          <a:p>
            <a:pPr algn="just" eaLnBrk="1" hangingPunct="1"/>
            <a:r>
              <a:rPr lang="fr-FR" sz="1800" smtClean="0">
                <a:latin typeface="Verdana" pitchFamily="34" charset="0"/>
                <a:cs typeface="Arial" pitchFamily="34" charset="0"/>
              </a:rPr>
              <a:t>     boolean isCancelled();</a:t>
            </a:r>
          </a:p>
          <a:p>
            <a:pPr algn="just" eaLnBrk="1" hangingPunct="1"/>
            <a:r>
              <a:rPr lang="fr-FR" sz="1800" smtClean="0">
                <a:latin typeface="Verdana" pitchFamily="34" charset="0"/>
                <a:cs typeface="Arial" pitchFamily="34" charset="0"/>
              </a:rPr>
              <a:t>     boolean isDone();</a:t>
            </a:r>
          </a:p>
          <a:p>
            <a:pPr algn="just" eaLnBrk="1" hangingPunct="1"/>
            <a:r>
              <a:rPr lang="fr-FR" sz="1800" smtClean="0">
                <a:latin typeface="Verdana" pitchFamily="34" charset="0"/>
                <a:cs typeface="Arial" pitchFamily="34" charset="0"/>
              </a:rPr>
              <a:t>     V get() throws … ; </a:t>
            </a:r>
            <a:r>
              <a:rPr lang="fr-FR" sz="1800" smtClean="0">
                <a:solidFill>
                  <a:schemeClr val="bg1">
                    <a:lumMod val="50000"/>
                  </a:schemeClr>
                </a:solidFill>
                <a:latin typeface="Verdana" pitchFamily="34" charset="0"/>
                <a:cs typeface="Arial" pitchFamily="34" charset="0"/>
              </a:rPr>
              <a:t>// attends si nécessaire, puis renvoie le résultat</a:t>
            </a:r>
          </a:p>
          <a:p>
            <a:pPr algn="just" eaLnBrk="1" hangingPunct="1"/>
            <a:r>
              <a:rPr lang="fr-FR" sz="1800" smtClean="0">
                <a:latin typeface="Verdana" pitchFamily="34" charset="0"/>
                <a:cs typeface="Arial" pitchFamily="34" charset="0"/>
              </a:rPr>
              <a:t>     V get(lang timeout, TimeUnit unit) throws TimeoutException, …;</a:t>
            </a:r>
          </a:p>
          <a:p>
            <a:pPr lvl="0" algn="just" eaLnBrk="1" hangingPunct="1"/>
            <a:r>
              <a:rPr lang="fr-FR" sz="1800" smtClean="0">
                <a:latin typeface="Verdana" pitchFamily="34" charset="0"/>
                <a:cs typeface="Arial" pitchFamily="34" charset="0"/>
              </a:rPr>
              <a:t>} </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mtClean="0"/>
              <a:t>Timer callback methods</a:t>
            </a:r>
            <a:endParaRPr lang="fr-FR"/>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74</a:t>
            </a:fld>
            <a:endParaRPr kumimoji="0" lang="en-US" dirty="0"/>
          </a:p>
        </p:txBody>
      </p:sp>
      <p:sp>
        <p:nvSpPr>
          <p:cNvPr id="4" name="Espace réservé du contenu 3"/>
          <p:cNvSpPr>
            <a:spLocks noGrp="1"/>
          </p:cNvSpPr>
          <p:nvPr>
            <p:ph sz="quarter" idx="1"/>
          </p:nvPr>
        </p:nvSpPr>
        <p:spPr/>
        <p:txBody>
          <a:bodyPr>
            <a:normAutofit fontScale="92500"/>
          </a:bodyPr>
          <a:lstStyle/>
          <a:p>
            <a:r>
              <a:rPr lang="fr-FR" smtClean="0"/>
              <a:t>Statiquement, avec l’annotation @Schedule, qui a les membres:</a:t>
            </a:r>
          </a:p>
          <a:p>
            <a:pPr lvl="1"/>
            <a:r>
              <a:rPr lang="fr-FR" smtClean="0"/>
              <a:t>Second 0 à 59</a:t>
            </a:r>
          </a:p>
          <a:p>
            <a:pPr lvl="1"/>
            <a:r>
              <a:rPr lang="fr-FR" smtClean="0"/>
              <a:t>Minute 0 à 59</a:t>
            </a:r>
          </a:p>
          <a:p>
            <a:pPr lvl="1"/>
            <a:r>
              <a:rPr lang="fr-FR" smtClean="0"/>
              <a:t>Hour 0 à 23</a:t>
            </a:r>
          </a:p>
          <a:p>
            <a:pPr lvl="1"/>
            <a:r>
              <a:rPr lang="fr-FR" smtClean="0"/>
              <a:t>dayOfWeek 0 à 7</a:t>
            </a:r>
          </a:p>
          <a:p>
            <a:pPr lvl="1"/>
            <a:r>
              <a:rPr lang="fr-FR" smtClean="0"/>
              <a:t>dayOfMonth 1 à 31, ou -7 à -1</a:t>
            </a:r>
          </a:p>
          <a:p>
            <a:pPr lvl="1"/>
            <a:r>
              <a:rPr lang="fr-FR" smtClean="0"/>
              <a:t>Month 1 à 12</a:t>
            </a:r>
          </a:p>
          <a:p>
            <a:pPr lvl="1"/>
            <a:r>
              <a:rPr lang="fr-FR" smtClean="0"/>
              <a:t>Year</a:t>
            </a:r>
          </a:p>
          <a:p>
            <a:r>
              <a:rPr lang="fr-FR" smtClean="0"/>
              <a:t>La méthode annotée sera appelée automatiquement</a:t>
            </a:r>
          </a:p>
          <a:p>
            <a:pPr lvl="1"/>
            <a:r>
              <a:rPr lang="fr-FR" smtClean="0"/>
              <a:t>@Schedule(…) void mamethode () </a:t>
            </a:r>
          </a:p>
          <a:p>
            <a:pPr lvl="1"/>
            <a:r>
              <a:rPr lang="fr-FR" smtClean="0"/>
              <a:t>OU @Schedule(…) void mamethode(Timer timer)</a:t>
            </a:r>
          </a:p>
          <a:p>
            <a:r>
              <a:rPr lang="fr-FR" smtClean="0"/>
              <a:t>Si il faut plusieurs annotations, utiliser @Schedule</a:t>
            </a:r>
            <a:r>
              <a:rPr lang="fr-FR" b="1" smtClean="0"/>
              <a:t>s</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Timer callback methods</a:t>
            </a:r>
            <a:endParaRPr lang="fr-FR"/>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75</a:t>
            </a:fld>
            <a:endParaRPr kumimoji="0" lang="en-US" dirty="0"/>
          </a:p>
        </p:txBody>
      </p:sp>
      <p:sp>
        <p:nvSpPr>
          <p:cNvPr id="4" name="Espace réservé du contenu 3"/>
          <p:cNvSpPr>
            <a:spLocks noGrp="1"/>
          </p:cNvSpPr>
          <p:nvPr>
            <p:ph sz="quarter" idx="1"/>
          </p:nvPr>
        </p:nvSpPr>
        <p:spPr/>
        <p:txBody>
          <a:bodyPr/>
          <a:lstStyle/>
          <a:p>
            <a:r>
              <a:rPr lang="fr-FR" smtClean="0"/>
              <a:t>Exemple d’utilisation de l’annotation @Schedule</a:t>
            </a:r>
            <a:endParaRPr lang="fr-FR"/>
          </a:p>
        </p:txBody>
      </p:sp>
      <p:sp>
        <p:nvSpPr>
          <p:cNvPr id="5" name="Rectangle 4"/>
          <p:cNvSpPr/>
          <p:nvPr/>
        </p:nvSpPr>
        <p:spPr>
          <a:xfrm>
            <a:off x="71406" y="1785926"/>
            <a:ext cx="9215502" cy="3170099"/>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spAutoFit/>
          </a:bodyPr>
          <a:lstStyle/>
          <a:p>
            <a:r>
              <a:rPr lang="fr-FR" smtClean="0">
                <a:latin typeface="Verdana" pitchFamily="34" charset="0"/>
                <a:ea typeface="Verdana" pitchFamily="34" charset="0"/>
                <a:cs typeface="Verdana" pitchFamily="34" charset="0"/>
              </a:rPr>
              <a:t>@Stateless</a:t>
            </a:r>
          </a:p>
          <a:p>
            <a:r>
              <a:rPr lang="fr-FR" smtClean="0">
                <a:latin typeface="Verdana" pitchFamily="34" charset="0"/>
                <a:ea typeface="Verdana" pitchFamily="34" charset="0"/>
                <a:cs typeface="Verdana" pitchFamily="34" charset="0"/>
              </a:rPr>
              <a:t>public class NewTimerSessionBean {</a:t>
            </a:r>
          </a:p>
          <a:p>
            <a:endParaRPr lang="fr-FR" smtClean="0">
              <a:latin typeface="Verdana" pitchFamily="34" charset="0"/>
              <a:ea typeface="Verdana" pitchFamily="34" charset="0"/>
              <a:cs typeface="Verdana" pitchFamily="34" charset="0"/>
            </a:endParaRPr>
          </a:p>
          <a:p>
            <a:r>
              <a:rPr lang="fr-FR" smtClean="0">
                <a:latin typeface="Verdana" pitchFamily="34" charset="0"/>
                <a:ea typeface="Verdana" pitchFamily="34" charset="0"/>
                <a:cs typeface="Verdana" pitchFamily="34" charset="0"/>
              </a:rPr>
              <a:t>@Schedule(minute = "*", second = "0", </a:t>
            </a:r>
            <a:br>
              <a:rPr lang="fr-FR" smtClean="0">
                <a:latin typeface="Verdana" pitchFamily="34" charset="0"/>
                <a:ea typeface="Verdana" pitchFamily="34" charset="0"/>
                <a:cs typeface="Verdana" pitchFamily="34" charset="0"/>
              </a:rPr>
            </a:br>
            <a:r>
              <a:rPr lang="fr-FR" smtClean="0">
                <a:latin typeface="Verdana" pitchFamily="34" charset="0"/>
                <a:ea typeface="Verdana" pitchFamily="34" charset="0"/>
                <a:cs typeface="Verdana" pitchFamily="34" charset="0"/>
              </a:rPr>
              <a:t>                   dayOfMonth = "*", month = "*", </a:t>
            </a:r>
            <a:br>
              <a:rPr lang="fr-FR" smtClean="0">
                <a:latin typeface="Verdana" pitchFamily="34" charset="0"/>
                <a:ea typeface="Verdana" pitchFamily="34" charset="0"/>
                <a:cs typeface="Verdana" pitchFamily="34" charset="0"/>
              </a:rPr>
            </a:br>
            <a:r>
              <a:rPr lang="fr-FR" smtClean="0">
                <a:latin typeface="Verdana" pitchFamily="34" charset="0"/>
                <a:ea typeface="Verdana" pitchFamily="34" charset="0"/>
                <a:cs typeface="Verdana" pitchFamily="34" charset="0"/>
              </a:rPr>
              <a:t>                       year = "*", hour = "9-17", dayOfWeek = "Mon-Fri")</a:t>
            </a:r>
          </a:p>
          <a:p>
            <a:r>
              <a:rPr lang="fr-FR" smtClean="0">
                <a:latin typeface="Verdana" pitchFamily="34" charset="0"/>
                <a:ea typeface="Verdana" pitchFamily="34" charset="0"/>
                <a:cs typeface="Verdana" pitchFamily="34" charset="0"/>
              </a:rPr>
              <a:t>    public void myTimer() {</a:t>
            </a:r>
          </a:p>
          <a:p>
            <a:r>
              <a:rPr lang="fr-FR" smtClean="0">
                <a:latin typeface="Verdana" pitchFamily="34" charset="0"/>
                <a:ea typeface="Verdana" pitchFamily="34" charset="0"/>
                <a:cs typeface="Verdana" pitchFamily="34" charset="0"/>
              </a:rPr>
              <a:t>        System.out.println("Timer event: " + new Date());</a:t>
            </a:r>
          </a:p>
          <a:p>
            <a:r>
              <a:rPr lang="fr-FR" smtClean="0">
                <a:latin typeface="Verdana" pitchFamily="34" charset="0"/>
                <a:ea typeface="Verdana" pitchFamily="34" charset="0"/>
                <a:cs typeface="Verdana" pitchFamily="34" charset="0"/>
              </a:rPr>
              <a:t>    }</a:t>
            </a:r>
          </a:p>
          <a:p>
            <a:r>
              <a:rPr lang="fr-FR" smtClean="0">
                <a:latin typeface="Verdana" pitchFamily="34" charset="0"/>
                <a:ea typeface="Verdana" pitchFamily="34" charset="0"/>
                <a:cs typeface="Verdana" pitchFamily="34" charset="0"/>
              </a:rPr>
              <a:t>}</a:t>
            </a:r>
            <a:endParaRPr lang="fr-FR">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mtClean="0"/>
              <a:t>Timer callback methods</a:t>
            </a:r>
            <a:endParaRPr lang="fr-FR"/>
          </a:p>
        </p:txBody>
      </p:sp>
      <p:sp>
        <p:nvSpPr>
          <p:cNvPr id="3" name="Espace réservé du numéro de diapositive 2"/>
          <p:cNvSpPr>
            <a:spLocks noGrp="1"/>
          </p:cNvSpPr>
          <p:nvPr>
            <p:ph type="sldNum" sz="quarter" idx="12"/>
          </p:nvPr>
        </p:nvSpPr>
        <p:spPr/>
        <p:txBody>
          <a:bodyPr/>
          <a:lstStyle/>
          <a:p>
            <a:fld id="{EA7C8D44-3667-46F6-9772-CC52308E2A7F}" type="slidenum">
              <a:rPr kumimoji="0" lang="en-US" smtClean="0"/>
              <a:pPr/>
              <a:t>76</a:t>
            </a:fld>
            <a:endParaRPr kumimoji="0" lang="en-US" dirty="0"/>
          </a:p>
        </p:txBody>
      </p:sp>
      <p:sp>
        <p:nvSpPr>
          <p:cNvPr id="4" name="Espace réservé du contenu 3"/>
          <p:cNvSpPr>
            <a:spLocks noGrp="1"/>
          </p:cNvSpPr>
          <p:nvPr>
            <p:ph sz="quarter" idx="1"/>
          </p:nvPr>
        </p:nvSpPr>
        <p:spPr/>
        <p:txBody>
          <a:bodyPr>
            <a:normAutofit fontScale="70000" lnSpcReduction="20000"/>
          </a:bodyPr>
          <a:lstStyle/>
          <a:p>
            <a:r>
              <a:rPr lang="fr-FR" smtClean="0"/>
              <a:t>Comment faire un timer dynamiquement ?</a:t>
            </a:r>
          </a:p>
          <a:p>
            <a:pPr lvl="1"/>
            <a:r>
              <a:rPr lang="fr-FR" smtClean="0"/>
              <a:t>Exemple:  « dans une minute »</a:t>
            </a:r>
          </a:p>
          <a:p>
            <a:r>
              <a:rPr lang="fr-FR" smtClean="0"/>
              <a:t>Dans un EJB: On injecte </a:t>
            </a:r>
            <a:r>
              <a:rPr lang="fr-FR" smtClean="0"/>
              <a:t>une ressource de </a:t>
            </a:r>
            <a:r>
              <a:rPr lang="fr-FR" smtClean="0"/>
              <a:t>type TimerService</a:t>
            </a:r>
          </a:p>
          <a:p>
            <a:pPr lvl="1"/>
            <a:r>
              <a:rPr lang="fr-FR" smtClean="0"/>
              <a:t>@</a:t>
            </a:r>
            <a:r>
              <a:rPr lang="fr-FR" smtClean="0"/>
              <a:t>Resource</a:t>
            </a:r>
            <a:r>
              <a:rPr lang="fr-FR" smtClean="0"/>
              <a:t> </a:t>
            </a:r>
            <a:r>
              <a:rPr lang="fr-FR" smtClean="0"/>
              <a:t>TimerService timerService;</a:t>
            </a:r>
          </a:p>
          <a:p>
            <a:r>
              <a:rPr lang="fr-FR" smtClean="0"/>
              <a:t>Puis on utilise une de ses méthodes create(…)</a:t>
            </a:r>
          </a:p>
          <a:p>
            <a:pPr lvl="1"/>
            <a:r>
              <a:rPr lang="fr-FR" smtClean="0"/>
              <a:t>Exemple </a:t>
            </a:r>
            <a:br>
              <a:rPr lang="fr-FR" smtClean="0"/>
            </a:br>
            <a:r>
              <a:rPr lang="fr-FR" smtClean="0"/>
              <a:t>long duration = 6000;  //une minute</a:t>
            </a:r>
            <a:br>
              <a:rPr lang="fr-FR" smtClean="0"/>
            </a:br>
            <a:r>
              <a:rPr lang="fr-FR" smtClean="0"/>
              <a:t>Timer timer = TimerService.createSingleActionTimer(duration, new TimerConfig());</a:t>
            </a:r>
          </a:p>
          <a:p>
            <a:r>
              <a:rPr lang="fr-FR" smtClean="0"/>
              <a:t>Les méthodes create renvoient un objet de type Timer</a:t>
            </a:r>
          </a:p>
          <a:p>
            <a:pPr lvl="1"/>
            <a:r>
              <a:rPr lang="fr-FR" smtClean="0"/>
              <a:t>On peut annuler le timer -&gt; cancel()</a:t>
            </a:r>
          </a:p>
          <a:p>
            <a:pPr lvl="1"/>
            <a:r>
              <a:rPr lang="fr-FR" smtClean="0"/>
              <a:t>On peut savoir savoir combien de temps il reste avant la prochaine échéance etc.</a:t>
            </a:r>
          </a:p>
          <a:p>
            <a:r>
              <a:rPr lang="fr-FR" smtClean="0"/>
              <a:t>On annote une méthode avec @Timeout, qui sera appelée automatiquement à chaque fin échéance</a:t>
            </a:r>
          </a:p>
          <a:p>
            <a:pPr lvl="1"/>
            <a:r>
              <a:rPr lang="fr-FR" smtClean="0"/>
              <a:t>@Timeout void myTimeoutCallback() </a:t>
            </a:r>
          </a:p>
          <a:p>
            <a:pPr lvl="1"/>
            <a:r>
              <a:rPr lang="fr-FR" smtClean="0"/>
              <a:t>OU @Timeout void myTimeoutCallback(Timer timer)</a:t>
            </a:r>
          </a:p>
          <a:p>
            <a:pPr>
              <a:buNone/>
            </a:pPr>
            <a:endParaRPr lang="fr-FR" smtClean="0"/>
          </a:p>
          <a:p>
            <a:r>
              <a:rPr lang="fr-FR" smtClean="0"/>
              <a:t>Les Timers sont persistents -&gt; robustes aux pannes serveur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a:normAutofit fontScale="90000"/>
          </a:bodyPr>
          <a:lstStyle/>
          <a:p>
            <a:r>
              <a:rPr lang="en-US" dirty="0" smtClean="0"/>
              <a:t/>
            </a:r>
            <a:br>
              <a:rPr lang="en-US" dirty="0" smtClean="0"/>
            </a:br>
            <a:r>
              <a:rPr lang="en-US" dirty="0" smtClean="0"/>
              <a:t>Java EE et les EJB</a:t>
            </a:r>
            <a:endParaRPr lang="fr-FR" dirty="0"/>
          </a:p>
        </p:txBody>
      </p:sp>
      <p:sp>
        <p:nvSpPr>
          <p:cNvPr id="5" name="Sous-titre 4"/>
          <p:cNvSpPr>
            <a:spLocks noGrp="1"/>
          </p:cNvSpPr>
          <p:nvPr>
            <p:ph type="subTitle" idx="1"/>
          </p:nvPr>
        </p:nvSpPr>
        <p:spPr/>
        <p:txBody>
          <a:bodyPr>
            <a:normAutofit fontScale="70000" lnSpcReduction="20000"/>
          </a:bodyPr>
          <a:lstStyle/>
          <a:p>
            <a:pPr algn="l"/>
            <a:r>
              <a:rPr lang="fr-FR" dirty="0" smtClean="0"/>
              <a:t>Maxime Lefrançois (</a:t>
            </a:r>
            <a:r>
              <a:rPr lang="fr-FR" dirty="0" smtClean="0">
                <a:hlinkClick r:id="rId2"/>
              </a:rPr>
              <a:t>maxime.lefrancois@inria.fr</a:t>
            </a:r>
            <a:r>
              <a:rPr lang="fr-FR" dirty="0" smtClean="0"/>
              <a:t>),</a:t>
            </a:r>
          </a:p>
          <a:p>
            <a:pPr algn="l"/>
            <a:r>
              <a:rPr lang="fr-FR" dirty="0" smtClean="0"/>
              <a:t>modifié du cours de Michel </a:t>
            </a:r>
            <a:r>
              <a:rPr lang="fr-FR" dirty="0" err="1" smtClean="0"/>
              <a:t>Buffa</a:t>
            </a:r>
            <a:r>
              <a:rPr lang="fr-FR" dirty="0" smtClean="0"/>
              <a:t> et Richard </a:t>
            </a:r>
            <a:r>
              <a:rPr lang="fr-FR" dirty="0" err="1" smtClean="0"/>
              <a:t>Grin</a:t>
            </a:r>
            <a:endParaRPr lang="fr-FR" dirty="0" smtClean="0"/>
          </a:p>
          <a:p>
            <a:pPr algn="l"/>
            <a:endParaRPr lang="fr-FR" dirty="0" smtClean="0"/>
          </a:p>
          <a:p>
            <a:pPr algn="l"/>
            <a:endParaRPr lang="fr-F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27945</TotalTime>
  <Words>3549</Words>
  <Application>Microsoft Office PowerPoint</Application>
  <PresentationFormat>Affichage à l'écran (4:3)</PresentationFormat>
  <Paragraphs>794</Paragraphs>
  <Slides>77</Slides>
  <Notes>7</Notes>
  <HiddenSlides>0</HiddenSlides>
  <MMClips>0</MMClips>
  <ScaleCrop>false</ScaleCrop>
  <HeadingPairs>
    <vt:vector size="6" baseType="variant">
      <vt:variant>
        <vt:lpstr>Thème</vt:lpstr>
      </vt:variant>
      <vt:variant>
        <vt:i4>1</vt:i4>
      </vt:variant>
      <vt:variant>
        <vt:lpstr>Serveurs OLE incorporés</vt:lpstr>
      </vt:variant>
      <vt:variant>
        <vt:i4>2</vt:i4>
      </vt:variant>
      <vt:variant>
        <vt:lpstr>Titres des diapositives</vt:lpstr>
      </vt:variant>
      <vt:variant>
        <vt:i4>77</vt:i4>
      </vt:variant>
    </vt:vector>
  </HeadingPairs>
  <TitlesOfParts>
    <vt:vector size="80" baseType="lpstr">
      <vt:lpstr>Origine</vt:lpstr>
      <vt:lpstr>Image</vt:lpstr>
      <vt:lpstr>Bitmap Image</vt:lpstr>
      <vt:lpstr> Java EE et les EJB</vt:lpstr>
      <vt:lpstr>Introduction à Java EE</vt:lpstr>
      <vt:lpstr>Besoins des développeurs</vt:lpstr>
      <vt:lpstr>A considérer lorsqu'on construit une application distribuée</vt:lpstr>
      <vt:lpstr>Serveur d'application</vt:lpstr>
      <vt:lpstr>Serveur d'application</vt:lpstr>
      <vt:lpstr>L’architecture Java EE</vt:lpstr>
      <vt:lpstr>Les conteneurs d’EJB et Web</vt:lpstr>
      <vt:lpstr>Java EE : les APIs</vt:lpstr>
      <vt:lpstr>Java EE 6 Web profile</vt:lpstr>
      <vt:lpstr>Java EE 6 Web profile</vt:lpstr>
      <vt:lpstr>Java EE 6 Web profile: EJB Lite</vt:lpstr>
      <vt:lpstr>EJB : les fondamentaux</vt:lpstr>
      <vt:lpstr>Enterprise JavaBeans (EJB)</vt:lpstr>
      <vt:lpstr>Enterprise Java Bean</vt:lpstr>
      <vt:lpstr>Rôle du conteneur</vt:lpstr>
      <vt:lpstr>2 Types d’EJB</vt:lpstr>
      <vt:lpstr>Session Bean</vt:lpstr>
      <vt:lpstr>3 types de Session Bean</vt:lpstr>
      <vt:lpstr>3 types de Session Bean</vt:lpstr>
      <vt:lpstr>Message-Driven Bean</vt:lpstr>
      <vt:lpstr>Clients interagissant avec un serveur à base d'EJBs</vt:lpstr>
      <vt:lpstr>Objets distribués </vt:lpstr>
      <vt:lpstr>Application distribuée</vt:lpstr>
      <vt:lpstr>Les objets distribués … RMI-IIOP</vt:lpstr>
      <vt:lpstr>Les objets distribués et le middleware</vt:lpstr>
      <vt:lpstr>Les objets distribués … Middleware explicite</vt:lpstr>
      <vt:lpstr>Les objets distribués … Middleware explicite</vt:lpstr>
      <vt:lpstr>Les objets distribués … Middleware explicite</vt:lpstr>
      <vt:lpstr>Les objets distribués … Middleware implicite</vt:lpstr>
      <vt:lpstr>Les objets distribués … Middleware implicite</vt:lpstr>
      <vt:lpstr>Les EJB : des objets distribués … RMI-IIOP au cœur des EJBs</vt:lpstr>
      <vt:lpstr>Un peu d’implémentation avec EJB 2.x </vt:lpstr>
      <vt:lpstr>EJB Object</vt:lpstr>
      <vt:lpstr>Rôle de l’EJB Object</vt:lpstr>
      <vt:lpstr>Constitution d'un EJB : EJB Object</vt:lpstr>
      <vt:lpstr>Constitution d'un EJB : EJB Object</vt:lpstr>
      <vt:lpstr>EJB : classe du Bean et EJB Object</vt:lpstr>
      <vt:lpstr>EJB Object : génération du code</vt:lpstr>
      <vt:lpstr>Interfaces</vt:lpstr>
      <vt:lpstr>Interface locale</vt:lpstr>
      <vt:lpstr>Interface distante</vt:lpstr>
      <vt:lpstr>Avec les interfaces distantes</vt:lpstr>
      <vt:lpstr>Avec les interfaces distantes</vt:lpstr>
      <vt:lpstr>Conclusion</vt:lpstr>
      <vt:lpstr>Packaging</vt:lpstr>
      <vt:lpstr>Format de distribution des applications</vt:lpstr>
      <vt:lpstr>Types de fichiers d’archive</vt:lpstr>
      <vt:lpstr>Fichier ear</vt:lpstr>
      <vt:lpstr>Descripteur de déploiement standard</vt:lpstr>
      <vt:lpstr>Descripteur de déploiement spécifique</vt:lpstr>
      <vt:lpstr>Injection d’un EJB</vt:lpstr>
      <vt:lpstr>Injection de dépendance pour un EJB</vt:lpstr>
      <vt:lpstr>EJB Session Beans</vt:lpstr>
      <vt:lpstr>Session Beans</vt:lpstr>
      <vt:lpstr>Lifecycle callbacks</vt:lpstr>
      <vt:lpstr>Stateless Session Beans</vt:lpstr>
      <vt:lpstr>Exemple de bean sans état</vt:lpstr>
      <vt:lpstr>Interface locale et implémentation</vt:lpstr>
      <vt:lpstr>Interface distante et implémentation</vt:lpstr>
      <vt:lpstr>Lifecycle callbacks</vt:lpstr>
      <vt:lpstr>Stateful Session Beans</vt:lpstr>
      <vt:lpstr>Exemples d’utilisation</vt:lpstr>
      <vt:lpstr>Exemples d’utilisation</vt:lpstr>
      <vt:lpstr>Annotation @Remove</vt:lpstr>
      <vt:lpstr>Annotation @StatefulTimeout</vt:lpstr>
      <vt:lpstr>Problème de ressource</vt:lpstr>
      <vt:lpstr>Passivation / Activation</vt:lpstr>
      <vt:lpstr>Activation/Passivation callbacks</vt:lpstr>
      <vt:lpstr>Bean Singleton</vt:lpstr>
      <vt:lpstr>Accès concurrents d’un bean singleton</vt:lpstr>
      <vt:lpstr>Methodes Asynchrones @Asynchronous</vt:lpstr>
      <vt:lpstr>Methodes Asynchrones @Asynchronous</vt:lpstr>
      <vt:lpstr>Timer callback methods</vt:lpstr>
      <vt:lpstr>Timer callback methods</vt:lpstr>
      <vt:lpstr>Timer callback methods</vt:lpstr>
      <vt:lpstr> Java EE et les EJB</vt:lpstr>
    </vt:vector>
  </TitlesOfParts>
  <Company>SilverStream Software,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dc:creator>
  <cp:lastModifiedBy>Maxime Lefrançois</cp:lastModifiedBy>
  <cp:revision>581</cp:revision>
  <cp:lastPrinted>1999-01-08T22:44:56Z</cp:lastPrinted>
  <dcterms:created xsi:type="dcterms:W3CDTF">1998-09-04T19:58:23Z</dcterms:created>
  <dcterms:modified xsi:type="dcterms:W3CDTF">2013-01-16T12:15:10Z</dcterms:modified>
</cp:coreProperties>
</file>