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slides/slide89.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36" r:id="rId1"/>
  </p:sldMasterIdLst>
  <p:notesMasterIdLst>
    <p:notesMasterId r:id="rId97"/>
  </p:notesMasterIdLst>
  <p:handoutMasterIdLst>
    <p:handoutMasterId r:id="rId98"/>
  </p:handoutMasterIdLst>
  <p:sldIdLst>
    <p:sldId id="1502" r:id="rId2"/>
    <p:sldId id="1518" r:id="rId3"/>
    <p:sldId id="1420" r:id="rId4"/>
    <p:sldId id="1377" r:id="rId5"/>
    <p:sldId id="1503" r:id="rId6"/>
    <p:sldId id="1519" r:id="rId7"/>
    <p:sldId id="1520" r:id="rId8"/>
    <p:sldId id="1521" r:id="rId9"/>
    <p:sldId id="1522" r:id="rId10"/>
    <p:sldId id="1508" r:id="rId11"/>
    <p:sldId id="1505" r:id="rId12"/>
    <p:sldId id="1506" r:id="rId13"/>
    <p:sldId id="1507" r:id="rId14"/>
    <p:sldId id="1504" r:id="rId15"/>
    <p:sldId id="1510" r:id="rId16"/>
    <p:sldId id="1511" r:id="rId17"/>
    <p:sldId id="1512" r:id="rId18"/>
    <p:sldId id="1513" r:id="rId19"/>
    <p:sldId id="1531" r:id="rId20"/>
    <p:sldId id="1523" r:id="rId21"/>
    <p:sldId id="1514" r:id="rId22"/>
    <p:sldId id="1517" r:id="rId23"/>
    <p:sldId id="1524" r:id="rId24"/>
    <p:sldId id="1525" r:id="rId25"/>
    <p:sldId id="1526" r:id="rId26"/>
    <p:sldId id="1527" r:id="rId27"/>
    <p:sldId id="1528" r:id="rId28"/>
    <p:sldId id="1550" r:id="rId29"/>
    <p:sldId id="1529" r:id="rId30"/>
    <p:sldId id="1551" r:id="rId31"/>
    <p:sldId id="1552" r:id="rId32"/>
    <p:sldId id="1534" r:id="rId33"/>
    <p:sldId id="1548" r:id="rId34"/>
    <p:sldId id="1549" r:id="rId35"/>
    <p:sldId id="1535" r:id="rId36"/>
    <p:sldId id="1541" r:id="rId37"/>
    <p:sldId id="1537" r:id="rId38"/>
    <p:sldId id="1538" r:id="rId39"/>
    <p:sldId id="1539" r:id="rId40"/>
    <p:sldId id="1540" r:id="rId41"/>
    <p:sldId id="1542" r:id="rId42"/>
    <p:sldId id="1543" r:id="rId43"/>
    <p:sldId id="1544" r:id="rId44"/>
    <p:sldId id="1546" r:id="rId45"/>
    <p:sldId id="1532" r:id="rId46"/>
    <p:sldId id="1386" r:id="rId47"/>
    <p:sldId id="1547" r:id="rId48"/>
    <p:sldId id="1389" r:id="rId49"/>
    <p:sldId id="1390" r:id="rId50"/>
    <p:sldId id="1391" r:id="rId51"/>
    <p:sldId id="1392" r:id="rId52"/>
    <p:sldId id="1393" r:id="rId53"/>
    <p:sldId id="1394" r:id="rId54"/>
    <p:sldId id="1395" r:id="rId55"/>
    <p:sldId id="1396" r:id="rId56"/>
    <p:sldId id="1397" r:id="rId57"/>
    <p:sldId id="1495" r:id="rId58"/>
    <p:sldId id="1398" r:id="rId59"/>
    <p:sldId id="1399" r:id="rId60"/>
    <p:sldId id="1400" r:id="rId61"/>
    <p:sldId id="1401" r:id="rId62"/>
    <p:sldId id="1402" r:id="rId63"/>
    <p:sldId id="1403" r:id="rId64"/>
    <p:sldId id="1404" r:id="rId65"/>
    <p:sldId id="1406" r:id="rId66"/>
    <p:sldId id="1407" r:id="rId67"/>
    <p:sldId id="1408" r:id="rId68"/>
    <p:sldId id="1409" r:id="rId69"/>
    <p:sldId id="1410" r:id="rId70"/>
    <p:sldId id="1411" r:id="rId71"/>
    <p:sldId id="1555" r:id="rId72"/>
    <p:sldId id="1553" r:id="rId73"/>
    <p:sldId id="1554" r:id="rId74"/>
    <p:sldId id="1442" r:id="rId75"/>
    <p:sldId id="1443" r:id="rId76"/>
    <p:sldId id="1444" r:id="rId77"/>
    <p:sldId id="1445" r:id="rId78"/>
    <p:sldId id="1446" r:id="rId79"/>
    <p:sldId id="1447" r:id="rId80"/>
    <p:sldId id="1448" r:id="rId81"/>
    <p:sldId id="1449" r:id="rId82"/>
    <p:sldId id="1450" r:id="rId83"/>
    <p:sldId id="1557" r:id="rId84"/>
    <p:sldId id="1451" r:id="rId85"/>
    <p:sldId id="1452" r:id="rId86"/>
    <p:sldId id="1453" r:id="rId87"/>
    <p:sldId id="1454" r:id="rId88"/>
    <p:sldId id="1455" r:id="rId89"/>
    <p:sldId id="1456" r:id="rId90"/>
    <p:sldId id="1457" r:id="rId91"/>
    <p:sldId id="1458" r:id="rId92"/>
    <p:sldId id="1459" r:id="rId93"/>
    <p:sldId id="1460" r:id="rId94"/>
    <p:sldId id="1462" r:id="rId95"/>
    <p:sldId id="1556" r:id="rId96"/>
  </p:sldIdLst>
  <p:sldSz cx="9144000" cy="6858000" type="screen4x3"/>
  <p:notesSz cx="6645275" cy="9777413"/>
  <p:defaultTextStyle>
    <a:defPPr>
      <a:defRPr lang="en-US"/>
    </a:defPPr>
    <a:lvl1pPr algn="l" rtl="0" eaLnBrk="0" fontAlgn="base" hangingPunct="0">
      <a:spcBef>
        <a:spcPct val="0"/>
      </a:spcBef>
      <a:spcAft>
        <a:spcPct val="0"/>
      </a:spcAft>
      <a:defRPr sz="2000" kern="1200">
        <a:solidFill>
          <a:schemeClr val="tx1"/>
        </a:solidFill>
        <a:latin typeface="Arial" pitchFamily="34" charset="0"/>
        <a:ea typeface="+mn-ea"/>
        <a:cs typeface="+mn-cs"/>
      </a:defRPr>
    </a:lvl1pPr>
    <a:lvl2pPr marL="457200" algn="l" rtl="0" eaLnBrk="0" fontAlgn="base" hangingPunct="0">
      <a:spcBef>
        <a:spcPct val="0"/>
      </a:spcBef>
      <a:spcAft>
        <a:spcPct val="0"/>
      </a:spcAft>
      <a:defRPr sz="2000" kern="1200">
        <a:solidFill>
          <a:schemeClr val="tx1"/>
        </a:solidFill>
        <a:latin typeface="Arial" pitchFamily="34" charset="0"/>
        <a:ea typeface="+mn-ea"/>
        <a:cs typeface="+mn-cs"/>
      </a:defRPr>
    </a:lvl2pPr>
    <a:lvl3pPr marL="914400" algn="l" rtl="0" eaLnBrk="0" fontAlgn="base" hangingPunct="0">
      <a:spcBef>
        <a:spcPct val="0"/>
      </a:spcBef>
      <a:spcAft>
        <a:spcPct val="0"/>
      </a:spcAft>
      <a:defRPr sz="2000" kern="1200">
        <a:solidFill>
          <a:schemeClr val="tx1"/>
        </a:solidFill>
        <a:latin typeface="Arial"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Arial"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E4D56A"/>
    <a:srgbClr val="4D4D4D"/>
    <a:srgbClr val="5F5F5F"/>
    <a:srgbClr val="99FFCC"/>
    <a:srgbClr val="009900"/>
    <a:srgbClr val="00FF00"/>
    <a:srgbClr val="BC4242"/>
    <a:srgbClr val="CC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horzBarState="maximized">
    <p:restoredLeft sz="16195" autoAdjust="0"/>
    <p:restoredTop sz="85921" autoAdjust="0"/>
  </p:normalViewPr>
  <p:slideViewPr>
    <p:cSldViewPr>
      <p:cViewPr>
        <p:scale>
          <a:sx n="70" d="100"/>
          <a:sy n="70" d="100"/>
        </p:scale>
        <p:origin x="-1770" y="-510"/>
      </p:cViewPr>
      <p:guideLst>
        <p:guide orient="horz" pos="720"/>
        <p:guide pos="4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8381"/>
    </p:cViewPr>
  </p:sorterViewPr>
  <p:notesViewPr>
    <p:cSldViewPr>
      <p:cViewPr varScale="1">
        <p:scale>
          <a:sx n="76" d="100"/>
          <a:sy n="76" d="100"/>
        </p:scale>
        <p:origin x="-2962" y="-77"/>
      </p:cViewPr>
      <p:guideLst>
        <p:guide orient="horz" pos="3080"/>
        <p:guide pos="2093"/>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3048000" cy="68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lvl1pPr defTabSz="931863">
              <a:defRPr sz="1300">
                <a:latin typeface="Arial" charset="0"/>
              </a:defRPr>
            </a:lvl1pPr>
          </a:lstStyle>
          <a:p>
            <a:pPr>
              <a:defRPr/>
            </a:pPr>
            <a:r>
              <a:rPr lang="en-US"/>
              <a:t>Cours EJB/J2EE</a:t>
            </a:r>
          </a:p>
          <a:p>
            <a:pPr>
              <a:defRPr/>
            </a:pPr>
            <a:r>
              <a:rPr lang="en-US"/>
              <a:t>Copyright Michel Buffa</a:t>
            </a:r>
          </a:p>
        </p:txBody>
      </p:sp>
      <p:sp>
        <p:nvSpPr>
          <p:cNvPr id="38915" name="Rectangle 3"/>
          <p:cNvSpPr>
            <a:spLocks noGrp="1" noChangeArrowheads="1"/>
          </p:cNvSpPr>
          <p:nvPr>
            <p:ph type="dt" sz="quarter" idx="1"/>
          </p:nvPr>
        </p:nvSpPr>
        <p:spPr bwMode="auto">
          <a:xfrm>
            <a:off x="3765550" y="0"/>
            <a:ext cx="2879725" cy="4889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lvl1pPr algn="r" defTabSz="931863">
              <a:defRPr sz="1300">
                <a:latin typeface="Arial" charset="0"/>
              </a:defRPr>
            </a:lvl1pPr>
          </a:lstStyle>
          <a:p>
            <a:pPr>
              <a:defRPr/>
            </a:pPr>
            <a:fld id="{1A6ADE41-D6AA-474A-8D4B-A5DABA21A891}" type="datetime1">
              <a:rPr lang="fr-FR"/>
              <a:pPr>
                <a:defRPr/>
              </a:pPr>
              <a:t>18/01/2013</a:t>
            </a:fld>
            <a:endParaRPr lang="en-US"/>
          </a:p>
        </p:txBody>
      </p:sp>
      <p:sp>
        <p:nvSpPr>
          <p:cNvPr id="38918" name="Rectangle 6"/>
          <p:cNvSpPr>
            <a:spLocks noGrp="1" noChangeArrowheads="1"/>
          </p:cNvSpPr>
          <p:nvPr>
            <p:ph type="sldNum" sz="quarter" idx="3"/>
          </p:nvPr>
        </p:nvSpPr>
        <p:spPr bwMode="auto">
          <a:xfrm>
            <a:off x="3733800" y="9296400"/>
            <a:ext cx="28956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1E9E7101-68E8-4A02-B379-6F1DA598DABD}" type="slidenum">
              <a:rPr lang="fr-FR"/>
              <a:pPr>
                <a:defRPr/>
              </a:pPr>
              <a:t>‹N°›</a:t>
            </a:fld>
            <a:endParaRPr lang="fr-FR"/>
          </a:p>
        </p:txBody>
      </p:sp>
    </p:spTree>
    <p:extLst>
      <p:ext uri="{BB962C8B-B14F-4D97-AF65-F5344CB8AC3E}">
        <p14:creationId xmlns="" xmlns:p14="http://schemas.microsoft.com/office/powerpoint/2010/main" val="17445663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879725" cy="4889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lvl1pPr defTabSz="931863">
              <a:defRPr sz="1300">
                <a:latin typeface="Arial" charset="0"/>
              </a:defRPr>
            </a:lvl1pPr>
          </a:lstStyle>
          <a:p>
            <a:pPr>
              <a:defRPr/>
            </a:pPr>
            <a:endParaRPr lang="en-US"/>
          </a:p>
        </p:txBody>
      </p:sp>
      <p:sp>
        <p:nvSpPr>
          <p:cNvPr id="7171" name="Rectangle 3"/>
          <p:cNvSpPr>
            <a:spLocks noGrp="1" noChangeArrowheads="1"/>
          </p:cNvSpPr>
          <p:nvPr>
            <p:ph type="dt" idx="1"/>
          </p:nvPr>
        </p:nvSpPr>
        <p:spPr bwMode="auto">
          <a:xfrm>
            <a:off x="3765550" y="0"/>
            <a:ext cx="2879725" cy="4889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lvl1pPr algn="r" defTabSz="931863">
              <a:defRPr sz="1300">
                <a:latin typeface="Arial" charset="0"/>
              </a:defRPr>
            </a:lvl1pPr>
          </a:lstStyle>
          <a:p>
            <a:pPr>
              <a:defRPr/>
            </a:pPr>
            <a:fld id="{91132BD9-B8E8-4F44-933A-B30DACDB9FEF}" type="datetime1">
              <a:rPr lang="fr-FR"/>
              <a:pPr>
                <a:defRPr/>
              </a:pPr>
              <a:t>18/01/2013</a:t>
            </a:fld>
            <a:endParaRPr lang="en-US"/>
          </a:p>
        </p:txBody>
      </p:sp>
      <p:sp>
        <p:nvSpPr>
          <p:cNvPr id="126980" name="Rectangle 4"/>
          <p:cNvSpPr>
            <a:spLocks noGrp="1" noRot="1" noChangeAspect="1" noChangeArrowheads="1" noTextEdit="1"/>
          </p:cNvSpPr>
          <p:nvPr>
            <p:ph type="sldImg" idx="2"/>
          </p:nvPr>
        </p:nvSpPr>
        <p:spPr bwMode="auto">
          <a:xfrm>
            <a:off x="879475" y="733425"/>
            <a:ext cx="4889500" cy="3667125"/>
          </a:xfrm>
          <a:prstGeom prst="rect">
            <a:avLst/>
          </a:prstGeom>
          <a:noFill/>
          <a:ln w="9525">
            <a:solidFill>
              <a:srgbClr val="000000"/>
            </a:solidFill>
            <a:miter lim="800000"/>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7173" name="Rectangle 5"/>
          <p:cNvSpPr>
            <a:spLocks noGrp="1" noChangeArrowheads="1"/>
          </p:cNvSpPr>
          <p:nvPr>
            <p:ph type="body" sz="quarter" idx="3"/>
          </p:nvPr>
        </p:nvSpPr>
        <p:spPr bwMode="auto">
          <a:xfrm>
            <a:off x="885825" y="4645025"/>
            <a:ext cx="4873625" cy="4398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9288463"/>
            <a:ext cx="2879725" cy="4889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b" anchorCtr="0" compatLnSpc="1">
            <a:prstTxWarp prst="textNoShape">
              <a:avLst/>
            </a:prstTxWarp>
          </a:bodyPr>
          <a:lstStyle>
            <a:lvl1pPr defTabSz="931863">
              <a:defRPr sz="1300">
                <a:latin typeface="Arial" charset="0"/>
              </a:defRPr>
            </a:lvl1pPr>
          </a:lstStyle>
          <a:p>
            <a:pPr>
              <a:defRPr/>
            </a:pPr>
            <a:endParaRPr lang="en-US"/>
          </a:p>
        </p:txBody>
      </p:sp>
      <p:sp>
        <p:nvSpPr>
          <p:cNvPr id="7175" name="Rectangle 7"/>
          <p:cNvSpPr>
            <a:spLocks noGrp="1" noChangeArrowheads="1"/>
          </p:cNvSpPr>
          <p:nvPr>
            <p:ph type="sldNum" sz="quarter" idx="5"/>
          </p:nvPr>
        </p:nvSpPr>
        <p:spPr bwMode="auto">
          <a:xfrm>
            <a:off x="3765550" y="9288463"/>
            <a:ext cx="2879725" cy="4889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b" anchorCtr="0" compatLnSpc="1">
            <a:prstTxWarp prst="textNoShape">
              <a:avLst/>
            </a:prstTxWarp>
          </a:bodyPr>
          <a:lstStyle>
            <a:lvl1pPr algn="r" defTabSz="931863">
              <a:defRPr sz="1300">
                <a:latin typeface="Arial" charset="0"/>
              </a:defRPr>
            </a:lvl1pPr>
          </a:lstStyle>
          <a:p>
            <a:pPr>
              <a:defRPr/>
            </a:pPr>
            <a:fld id="{09891B8C-8057-464D-8500-5A61D5299E9B}" type="slidenum">
              <a:rPr lang="en-US"/>
              <a:pPr>
                <a:defRPr/>
              </a:pPr>
              <a:t>‹N°›</a:t>
            </a:fld>
            <a:endParaRPr lang="en-US"/>
          </a:p>
        </p:txBody>
      </p:sp>
    </p:spTree>
    <p:extLst>
      <p:ext uri="{BB962C8B-B14F-4D97-AF65-F5344CB8AC3E}">
        <p14:creationId xmlns="" xmlns:p14="http://schemas.microsoft.com/office/powerpoint/2010/main" val="4220498140"/>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Espace réservé de l'image des diapositives 1"/>
          <p:cNvSpPr>
            <a:spLocks noGrp="1" noRot="1" noChangeAspect="1" noTextEdit="1"/>
          </p:cNvSpPr>
          <p:nvPr>
            <p:ph type="sldImg"/>
          </p:nvPr>
        </p:nvSpPr>
        <p:spPr>
          <a:ln/>
        </p:spPr>
      </p:sp>
      <p:sp>
        <p:nvSpPr>
          <p:cNvPr id="129027" name="Espace réservé des commentaires 2"/>
          <p:cNvSpPr>
            <a:spLocks noGrp="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fr-FR" smtClean="0">
                <a:latin typeface="Arial" pitchFamily="34" charset="0"/>
              </a:rPr>
              <a:t>La version 2.1 date de novembre 2010.</a:t>
            </a:r>
          </a:p>
        </p:txBody>
      </p:sp>
      <p:sp>
        <p:nvSpPr>
          <p:cNvPr id="129028" name="Espace réservé du numéro de diapositive 3"/>
          <p:cNvSpPr>
            <a:spLocks noGrp="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F946D1AB-A963-4954-9150-6E62639335EF}" type="slidenum">
              <a:rPr lang="fr-FR" sz="1200" smtClean="0">
                <a:latin typeface="Times New Roman" pitchFamily="18" charset="0"/>
              </a:rPr>
              <a:pPr/>
              <a:t>2</a:t>
            </a:fld>
            <a:endParaRPr lang="fr-FR" sz="1200"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Espace réservé de l'image des diapositives 1"/>
          <p:cNvSpPr>
            <a:spLocks noGrp="1" noRot="1" noChangeAspect="1" noTextEdit="1"/>
          </p:cNvSpPr>
          <p:nvPr>
            <p:ph type="sldImg"/>
          </p:nvPr>
        </p:nvSpPr>
        <p:spPr>
          <a:ln/>
        </p:spPr>
      </p:sp>
      <p:sp>
        <p:nvSpPr>
          <p:cNvPr id="130051" name="Espace réservé des commentaires 2"/>
          <p:cNvSpPr>
            <a:spLocks noGrp="1"/>
          </p:cNvSpPr>
          <p:nvPr>
            <p:ph type="body" idx="1"/>
          </p:nvPr>
        </p:nvSpPr>
        <p:spPr>
          <a:noFill/>
        </p:spPr>
        <p:txBody>
          <a:bodyPr/>
          <a:lstStyle/>
          <a:p>
            <a:r>
              <a:rPr lang="fr-FR" smtClean="0">
                <a:latin typeface="Arial" pitchFamily="34" charset="0"/>
              </a:rPr>
              <a:t>Avantage des EJB par rapport aux classes Java ordinaires : la gestion des accès distants, des transactions et des accès concurrents est prise en charge par le container, ce qui facilite grandement la tâche du développeur.</a:t>
            </a:r>
          </a:p>
        </p:txBody>
      </p:sp>
      <p:sp>
        <p:nvSpPr>
          <p:cNvPr id="130052" name="Espace réservé du numéro de diapositive 3"/>
          <p:cNvSpPr>
            <a:spLocks noGrp="1"/>
          </p:cNvSpPr>
          <p:nvPr>
            <p:ph type="sldNum" sz="quarter" idx="5"/>
          </p:nvPr>
        </p:nvSpPr>
        <p:spPr>
          <a:noFill/>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E8DF37C7-112B-4E03-BD64-74230EAF3E74}" type="slidenum">
              <a:rPr lang="fr-FR" sz="1300" smtClean="0"/>
              <a:pPr/>
              <a:t>7</a:t>
            </a:fld>
            <a:endParaRPr lang="fr-FR" sz="130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Classe Java ordinaire pour,</a:t>
            </a:r>
            <a:r>
              <a:rPr lang="fr-FR" baseline="0" dirty="0" smtClean="0"/>
              <a:t> par </a:t>
            </a:r>
            <a:r>
              <a:rPr lang="fr-FR" baseline="0" dirty="0" err="1" smtClean="0"/>
              <a:t>exmple</a:t>
            </a:r>
            <a:r>
              <a:rPr lang="fr-FR" baseline="0" dirty="0" smtClean="0"/>
              <a:t>, encrypter des mots de passe.</a:t>
            </a:r>
            <a:endParaRPr lang="fr-FR" dirty="0"/>
          </a:p>
        </p:txBody>
      </p:sp>
      <p:sp>
        <p:nvSpPr>
          <p:cNvPr id="4" name="Espace réservé de la date 3"/>
          <p:cNvSpPr>
            <a:spLocks noGrp="1"/>
          </p:cNvSpPr>
          <p:nvPr>
            <p:ph type="dt" idx="10"/>
          </p:nvPr>
        </p:nvSpPr>
        <p:spPr/>
        <p:txBody>
          <a:bodyPr/>
          <a:lstStyle/>
          <a:p>
            <a:pPr>
              <a:defRPr/>
            </a:pPr>
            <a:fld id="{91132BD9-B8E8-4F44-933A-B30DACDB9FEF}" type="datetime1">
              <a:rPr lang="fr-FR" smtClean="0"/>
              <a:pPr>
                <a:defRPr/>
              </a:pPr>
              <a:t>18/01/2013</a:t>
            </a:fld>
            <a:endParaRPr lang="en-US"/>
          </a:p>
        </p:txBody>
      </p:sp>
      <p:sp>
        <p:nvSpPr>
          <p:cNvPr id="5" name="Espace réservé du numéro de diapositive 4"/>
          <p:cNvSpPr>
            <a:spLocks noGrp="1"/>
          </p:cNvSpPr>
          <p:nvPr>
            <p:ph type="sldNum" sz="quarter" idx="11"/>
          </p:nvPr>
        </p:nvSpPr>
        <p:spPr/>
        <p:txBody>
          <a:bodyPr/>
          <a:lstStyle/>
          <a:p>
            <a:pPr>
              <a:defRPr/>
            </a:pPr>
            <a:fld id="{09891B8C-8057-464D-8500-5A61D5299E9B}" type="slidenum">
              <a:rPr lang="en-US" smtClean="0"/>
              <a:pPr>
                <a:defRPr/>
              </a:pPr>
              <a:t>8</a:t>
            </a:fld>
            <a:endParaRPr lang="en-US"/>
          </a:p>
        </p:txBody>
      </p:sp>
    </p:spTree>
    <p:extLst>
      <p:ext uri="{BB962C8B-B14F-4D97-AF65-F5344CB8AC3E}">
        <p14:creationId xmlns="" xmlns:p14="http://schemas.microsoft.com/office/powerpoint/2010/main" val="1278557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Par exemple pour une adresse aux Etats-Unis</a:t>
            </a:r>
            <a:r>
              <a:rPr lang="fr-FR" baseline="0" dirty="0" smtClean="0"/>
              <a:t> contient un état, ce qui n’est pas le cas pour une adresse en France.</a:t>
            </a:r>
            <a:endParaRPr lang="fr-FR" dirty="0"/>
          </a:p>
        </p:txBody>
      </p:sp>
      <p:sp>
        <p:nvSpPr>
          <p:cNvPr id="4" name="Espace réservé de la date 3"/>
          <p:cNvSpPr>
            <a:spLocks noGrp="1"/>
          </p:cNvSpPr>
          <p:nvPr>
            <p:ph type="dt" idx="10"/>
          </p:nvPr>
        </p:nvSpPr>
        <p:spPr/>
        <p:txBody>
          <a:bodyPr/>
          <a:lstStyle/>
          <a:p>
            <a:pPr>
              <a:defRPr/>
            </a:pPr>
            <a:fld id="{91132BD9-B8E8-4F44-933A-B30DACDB9FEF}" type="datetime1">
              <a:rPr lang="fr-FR" smtClean="0"/>
              <a:pPr>
                <a:defRPr/>
              </a:pPr>
              <a:t>18/01/2013</a:t>
            </a:fld>
            <a:endParaRPr lang="en-US"/>
          </a:p>
        </p:txBody>
      </p:sp>
      <p:sp>
        <p:nvSpPr>
          <p:cNvPr id="5" name="Espace réservé du numéro de diapositive 4"/>
          <p:cNvSpPr>
            <a:spLocks noGrp="1"/>
          </p:cNvSpPr>
          <p:nvPr>
            <p:ph type="sldNum" sz="quarter" idx="11"/>
          </p:nvPr>
        </p:nvSpPr>
        <p:spPr/>
        <p:txBody>
          <a:bodyPr/>
          <a:lstStyle/>
          <a:p>
            <a:pPr>
              <a:defRPr/>
            </a:pPr>
            <a:fld id="{09891B8C-8057-464D-8500-5A61D5299E9B}" type="slidenum">
              <a:rPr lang="en-US" smtClean="0"/>
              <a:pPr>
                <a:defRPr/>
              </a:pPr>
              <a:t>9</a:t>
            </a:fld>
            <a:endParaRPr lang="en-US"/>
          </a:p>
        </p:txBody>
      </p:sp>
    </p:spTree>
    <p:extLst>
      <p:ext uri="{BB962C8B-B14F-4D97-AF65-F5344CB8AC3E}">
        <p14:creationId xmlns="" xmlns:p14="http://schemas.microsoft.com/office/powerpoint/2010/main" val="12785575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Espace réservé de l'image des diapositives 1"/>
          <p:cNvSpPr>
            <a:spLocks noGrp="1" noRot="1" noChangeAspect="1" noTextEdit="1"/>
          </p:cNvSpPr>
          <p:nvPr>
            <p:ph type="sldImg"/>
          </p:nvPr>
        </p:nvSpPr>
        <p:spPr>
          <a:ln/>
        </p:spPr>
      </p:sp>
      <p:sp>
        <p:nvSpPr>
          <p:cNvPr id="227331" name="Espace réservé des commentaires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fr-FR" dirty="0" smtClean="0"/>
              <a:t>Mal écrit : ce qui est affiché est donné par </a:t>
            </a:r>
            <a:r>
              <a:rPr lang="fr-FR" dirty="0" err="1" smtClean="0"/>
              <a:t>selectitem</a:t>
            </a:r>
            <a:r>
              <a:rPr lang="fr-FR" dirty="0" smtClean="0"/>
              <a:t> ou ** de la nouvelle façon. La conversion sert à autre chose. Elle sert à faire le</a:t>
            </a:r>
            <a:r>
              <a:rPr lang="fr-FR" baseline="0" dirty="0" smtClean="0"/>
              <a:t> pont entre les chaînes de caractères qui sont affichées dans la liste et qui sont les valeurs passées au serveur quand l’utilisateur a fait un choix et les objets Java qui sont « identifiés » par ces chaînes de caractères. Ca peut permettre d’avoir une value d’une liste qui n’est pas de type String mais, par exemple, de type Client et de faire que la conversion entre le nom du client (ou ce qui l’identifie) dans la liste et l’instance de Client soit automatique (sinon, il faut coder en Java cette conversion à chaque fois). Le convertisseur permet de factoriser du code en mettant la conversion à un seul endroit du code Java tout en l’utilisant à plusieurs endroits du code Java.</a:t>
            </a:r>
            <a:endParaRPr lang="fr-FR" dirty="0" smtClean="0"/>
          </a:p>
        </p:txBody>
      </p:sp>
      <p:sp>
        <p:nvSpPr>
          <p:cNvPr id="227332" name="Espace réservé du numéro de diapositive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300">
                <a:solidFill>
                  <a:schemeClr val="tx1"/>
                </a:solidFill>
                <a:latin typeface="Times New Roman" pitchFamily="18" charset="0"/>
              </a:defRPr>
            </a:lvl1pPr>
            <a:lvl2pPr marL="726679" indent="-279492">
              <a:defRPr sz="2300">
                <a:solidFill>
                  <a:schemeClr val="tx1"/>
                </a:solidFill>
                <a:latin typeface="Times New Roman" pitchFamily="18" charset="0"/>
              </a:defRPr>
            </a:lvl2pPr>
            <a:lvl3pPr marL="1117968" indent="-223594">
              <a:defRPr sz="2300">
                <a:solidFill>
                  <a:schemeClr val="tx1"/>
                </a:solidFill>
                <a:latin typeface="Times New Roman" pitchFamily="18" charset="0"/>
              </a:defRPr>
            </a:lvl3pPr>
            <a:lvl4pPr marL="1565156" indent="-223594">
              <a:defRPr sz="2300">
                <a:solidFill>
                  <a:schemeClr val="tx1"/>
                </a:solidFill>
                <a:latin typeface="Times New Roman" pitchFamily="18" charset="0"/>
              </a:defRPr>
            </a:lvl4pPr>
            <a:lvl5pPr marL="2012343" indent="-223594">
              <a:defRPr sz="2300">
                <a:solidFill>
                  <a:schemeClr val="tx1"/>
                </a:solidFill>
                <a:latin typeface="Times New Roman" pitchFamily="18" charset="0"/>
              </a:defRPr>
            </a:lvl5pPr>
            <a:lvl6pPr marL="2459530" indent="-223594" eaLnBrk="0" fontAlgn="base" hangingPunct="0">
              <a:spcBef>
                <a:spcPct val="0"/>
              </a:spcBef>
              <a:spcAft>
                <a:spcPct val="0"/>
              </a:spcAft>
              <a:defRPr sz="2300">
                <a:solidFill>
                  <a:schemeClr val="tx1"/>
                </a:solidFill>
                <a:latin typeface="Times New Roman" pitchFamily="18" charset="0"/>
              </a:defRPr>
            </a:lvl6pPr>
            <a:lvl7pPr marL="2906718" indent="-223594" eaLnBrk="0" fontAlgn="base" hangingPunct="0">
              <a:spcBef>
                <a:spcPct val="0"/>
              </a:spcBef>
              <a:spcAft>
                <a:spcPct val="0"/>
              </a:spcAft>
              <a:defRPr sz="2300">
                <a:solidFill>
                  <a:schemeClr val="tx1"/>
                </a:solidFill>
                <a:latin typeface="Times New Roman" pitchFamily="18" charset="0"/>
              </a:defRPr>
            </a:lvl7pPr>
            <a:lvl8pPr marL="3353905" indent="-223594" eaLnBrk="0" fontAlgn="base" hangingPunct="0">
              <a:spcBef>
                <a:spcPct val="0"/>
              </a:spcBef>
              <a:spcAft>
                <a:spcPct val="0"/>
              </a:spcAft>
              <a:defRPr sz="2300">
                <a:solidFill>
                  <a:schemeClr val="tx1"/>
                </a:solidFill>
                <a:latin typeface="Times New Roman" pitchFamily="18" charset="0"/>
              </a:defRPr>
            </a:lvl8pPr>
            <a:lvl9pPr marL="3801092" indent="-223594" eaLnBrk="0" fontAlgn="base" hangingPunct="0">
              <a:spcBef>
                <a:spcPct val="0"/>
              </a:spcBef>
              <a:spcAft>
                <a:spcPct val="0"/>
              </a:spcAft>
              <a:defRPr sz="2300">
                <a:solidFill>
                  <a:schemeClr val="tx1"/>
                </a:solidFill>
                <a:latin typeface="Times New Roman" pitchFamily="18" charset="0"/>
              </a:defRPr>
            </a:lvl9pPr>
          </a:lstStyle>
          <a:p>
            <a:fld id="{67D93A38-ED30-47DE-BBF8-1895A71F25CB}" type="slidenum">
              <a:rPr lang="fr-FR" sz="1200"/>
              <a:pPr/>
              <a:t>33</a:t>
            </a:fld>
            <a:endParaRPr lang="fr-FR"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La solution : utiliser l’attribut </a:t>
            </a:r>
            <a:r>
              <a:rPr lang="fr-FR" dirty="0" err="1" smtClean="0"/>
              <a:t>noSelectionOption</a:t>
            </a:r>
            <a:r>
              <a:rPr lang="fr-FR" dirty="0" smtClean="0"/>
              <a:t> de la balise f:selectItem.</a:t>
            </a:r>
            <a:r>
              <a:rPr lang="fr-FR" baseline="0" dirty="0" smtClean="0"/>
              <a:t> </a:t>
            </a:r>
            <a:r>
              <a:rPr lang="fr-FR" dirty="0" smtClean="0"/>
              <a:t>JSF 2.0 a ajouté l’attribut.</a:t>
            </a:r>
            <a:r>
              <a:rPr lang="fr-FR" baseline="0" dirty="0" smtClean="0"/>
              <a:t> Non, ça ne suffit pas ; cet attribut sert seulement à indiquer que si le composant a l’attribut « </a:t>
            </a:r>
            <a:r>
              <a:rPr lang="fr-FR" baseline="0" dirty="0" err="1" smtClean="0"/>
              <a:t>required</a:t>
            </a:r>
            <a:r>
              <a:rPr lang="fr-FR" baseline="0" dirty="0" smtClean="0"/>
              <a:t> », cette entrée ne peut être considérée comme un choix et un message d’erreur doit être affiché, du type « Vous devez faire un choix ».</a:t>
            </a:r>
            <a:endParaRPr lang="fr-FR" dirty="0" smtClean="0"/>
          </a:p>
          <a:p>
            <a:r>
              <a:rPr lang="fr-FR" dirty="0" smtClean="0"/>
              <a:t>Avant JSF 2.0 : ne pas mettre cette première ligne ; mettre plutôt un label qui</a:t>
            </a:r>
            <a:r>
              <a:rPr lang="fr-FR" baseline="0" dirty="0" smtClean="0"/>
              <a:t> dit clairement à quoi correspond la liste et aussi une bulle d’aide. Ou bien, mettre une instance bidon du type T, qui correspond à « l’utilisateur n’a pas fait de choix » ; sinon, on ne sait pas si l’utilisateur a bien choisi la 1</a:t>
            </a:r>
            <a:r>
              <a:rPr lang="fr-FR" baseline="30000" dirty="0" smtClean="0"/>
              <a:t>ère</a:t>
            </a:r>
            <a:r>
              <a:rPr lang="fr-FR" baseline="0" dirty="0" smtClean="0"/>
              <a:t> entrée ou s’il n’a rien fait et laissé cette 1</a:t>
            </a:r>
            <a:r>
              <a:rPr lang="fr-FR" baseline="30000" dirty="0" smtClean="0"/>
              <a:t>ère</a:t>
            </a:r>
            <a:r>
              <a:rPr lang="fr-FR" baseline="0" dirty="0" smtClean="0"/>
              <a:t> entrée.</a:t>
            </a:r>
          </a:p>
          <a:p>
            <a:r>
              <a:rPr lang="fr-FR" baseline="0" dirty="0" smtClean="0"/>
              <a:t>La bonne solution : modifier le code du convertisseur pour que la méthode qui transforme le type T en String accepte une valeur de type String et qu’il renvoie </a:t>
            </a:r>
            <a:r>
              <a:rPr lang="fr-FR" baseline="0" dirty="0" err="1" smtClean="0"/>
              <a:t>null</a:t>
            </a:r>
            <a:r>
              <a:rPr lang="fr-FR" baseline="0" dirty="0" smtClean="0"/>
              <a:t> pour cette valeur :</a:t>
            </a:r>
          </a:p>
          <a:p>
            <a:r>
              <a:rPr lang="fr-FR" dirty="0" smtClean="0"/>
              <a:t>public String </a:t>
            </a:r>
            <a:r>
              <a:rPr lang="fr-FR" dirty="0" err="1" smtClean="0"/>
              <a:t>getAsString</a:t>
            </a:r>
            <a:r>
              <a:rPr lang="fr-FR" dirty="0" smtClean="0"/>
              <a:t>(</a:t>
            </a:r>
            <a:r>
              <a:rPr lang="fr-FR" dirty="0" err="1" smtClean="0"/>
              <a:t>FacesContext</a:t>
            </a:r>
            <a:r>
              <a:rPr lang="fr-FR" dirty="0" smtClean="0"/>
              <a:t> </a:t>
            </a:r>
            <a:r>
              <a:rPr lang="fr-FR" dirty="0" err="1" smtClean="0"/>
              <a:t>facesContext</a:t>
            </a:r>
            <a:r>
              <a:rPr lang="fr-FR" dirty="0" smtClean="0"/>
              <a:t>, </a:t>
            </a:r>
            <a:r>
              <a:rPr lang="fr-FR" dirty="0" err="1" smtClean="0"/>
              <a:t>UIComponent</a:t>
            </a:r>
            <a:r>
              <a:rPr lang="fr-FR" dirty="0" smtClean="0"/>
              <a:t> component, Object </a:t>
            </a:r>
            <a:r>
              <a:rPr lang="fr-FR" dirty="0" err="1" smtClean="0"/>
              <a:t>object</a:t>
            </a:r>
            <a:r>
              <a:rPr lang="fr-FR" dirty="0" smtClean="0"/>
              <a:t>) {</a:t>
            </a:r>
          </a:p>
          <a:p>
            <a:r>
              <a:rPr lang="fr-FR" dirty="0" smtClean="0"/>
              <a:t>            if (</a:t>
            </a:r>
            <a:r>
              <a:rPr lang="fr-FR" dirty="0" err="1" smtClean="0"/>
              <a:t>object</a:t>
            </a:r>
            <a:r>
              <a:rPr lang="fr-FR" dirty="0" smtClean="0"/>
              <a:t> == </a:t>
            </a:r>
            <a:r>
              <a:rPr lang="fr-FR" dirty="0" err="1" smtClean="0"/>
              <a:t>null</a:t>
            </a:r>
            <a:r>
              <a:rPr lang="fr-FR" dirty="0" smtClean="0"/>
              <a:t>) {</a:t>
            </a:r>
          </a:p>
          <a:p>
            <a:r>
              <a:rPr lang="fr-FR" dirty="0" smtClean="0"/>
              <a:t>                return </a:t>
            </a:r>
            <a:r>
              <a:rPr lang="fr-FR" dirty="0" err="1" smtClean="0"/>
              <a:t>null</a:t>
            </a:r>
            <a:r>
              <a:rPr lang="fr-FR" dirty="0" smtClean="0"/>
              <a:t>;</a:t>
            </a:r>
          </a:p>
          <a:p>
            <a:r>
              <a:rPr lang="fr-FR" dirty="0" smtClean="0"/>
              <a:t>            }</a:t>
            </a:r>
          </a:p>
          <a:p>
            <a:r>
              <a:rPr lang="fr-FR" dirty="0" smtClean="0"/>
              <a:t>            if (</a:t>
            </a:r>
            <a:r>
              <a:rPr lang="fr-FR" dirty="0" err="1" smtClean="0"/>
              <a:t>object</a:t>
            </a:r>
            <a:r>
              <a:rPr lang="fr-FR" dirty="0" smtClean="0"/>
              <a:t> </a:t>
            </a:r>
            <a:r>
              <a:rPr lang="fr-FR" dirty="0" err="1" smtClean="0"/>
              <a:t>instanceof</a:t>
            </a:r>
            <a:r>
              <a:rPr lang="fr-FR" dirty="0" smtClean="0"/>
              <a:t> Ecole) {</a:t>
            </a:r>
          </a:p>
          <a:p>
            <a:r>
              <a:rPr lang="fr-FR" dirty="0" smtClean="0"/>
              <a:t>                Ecole o = (Ecole) </a:t>
            </a:r>
            <a:r>
              <a:rPr lang="fr-FR" dirty="0" err="1" smtClean="0"/>
              <a:t>object</a:t>
            </a:r>
            <a:r>
              <a:rPr lang="fr-FR" dirty="0" smtClean="0"/>
              <a:t>;</a:t>
            </a:r>
          </a:p>
          <a:p>
            <a:r>
              <a:rPr lang="fr-FR" dirty="0" smtClean="0"/>
              <a:t>                return </a:t>
            </a:r>
            <a:r>
              <a:rPr lang="fr-FR" dirty="0" err="1" smtClean="0"/>
              <a:t>getStringKey</a:t>
            </a:r>
            <a:r>
              <a:rPr lang="fr-FR" dirty="0" smtClean="0"/>
              <a:t>(</a:t>
            </a:r>
            <a:r>
              <a:rPr lang="fr-FR" dirty="0" err="1" smtClean="0"/>
              <a:t>o.getCodeEcole</a:t>
            </a:r>
            <a:r>
              <a:rPr lang="fr-FR" dirty="0" smtClean="0"/>
              <a:t>());</a:t>
            </a:r>
          </a:p>
          <a:p>
            <a:r>
              <a:rPr lang="fr-FR" dirty="0" smtClean="0"/>
              <a:t>            } </a:t>
            </a:r>
            <a:r>
              <a:rPr lang="fr-FR" dirty="0" err="1" smtClean="0"/>
              <a:t>else</a:t>
            </a:r>
            <a:r>
              <a:rPr lang="fr-FR" dirty="0" smtClean="0"/>
              <a:t> {</a:t>
            </a:r>
          </a:p>
          <a:p>
            <a:r>
              <a:rPr lang="fr-FR" dirty="0" smtClean="0"/>
              <a:t>                if (</a:t>
            </a:r>
            <a:r>
              <a:rPr lang="fr-FR" dirty="0" err="1" smtClean="0"/>
              <a:t>object</a:t>
            </a:r>
            <a:r>
              <a:rPr lang="fr-FR" dirty="0" smtClean="0"/>
              <a:t> </a:t>
            </a:r>
            <a:r>
              <a:rPr lang="fr-FR" dirty="0" err="1" smtClean="0"/>
              <a:t>instanceof</a:t>
            </a:r>
            <a:r>
              <a:rPr lang="fr-FR" dirty="0" smtClean="0"/>
              <a:t> String &amp;&amp; </a:t>
            </a:r>
            <a:r>
              <a:rPr lang="fr-FR" dirty="0" err="1" smtClean="0"/>
              <a:t>object.equals</a:t>
            </a:r>
            <a:r>
              <a:rPr lang="fr-FR" dirty="0" smtClean="0"/>
              <a:t>("NULL")) {</a:t>
            </a:r>
          </a:p>
          <a:p>
            <a:r>
              <a:rPr lang="fr-FR" dirty="0" smtClean="0"/>
              <a:t>                    return </a:t>
            </a:r>
            <a:r>
              <a:rPr lang="fr-FR" dirty="0" err="1" smtClean="0"/>
              <a:t>null</a:t>
            </a:r>
            <a:r>
              <a:rPr lang="fr-FR" dirty="0" smtClean="0"/>
              <a:t>;</a:t>
            </a:r>
          </a:p>
          <a:p>
            <a:r>
              <a:rPr lang="fr-FR" dirty="0" smtClean="0"/>
              <a:t>                }</a:t>
            </a:r>
          </a:p>
          <a:p>
            <a:r>
              <a:rPr lang="fr-FR" dirty="0" smtClean="0"/>
              <a:t>                </a:t>
            </a:r>
            <a:r>
              <a:rPr lang="fr-FR" dirty="0" err="1" smtClean="0"/>
              <a:t>throw</a:t>
            </a:r>
            <a:r>
              <a:rPr lang="fr-FR" dirty="0" smtClean="0"/>
              <a:t> new </a:t>
            </a:r>
            <a:r>
              <a:rPr lang="fr-FR" dirty="0" err="1" smtClean="0"/>
              <a:t>IllegalArgumentException</a:t>
            </a:r>
            <a:r>
              <a:rPr lang="fr-FR" dirty="0" smtClean="0"/>
              <a:t>("</a:t>
            </a:r>
            <a:r>
              <a:rPr lang="fr-FR" dirty="0" err="1" smtClean="0"/>
              <a:t>object</a:t>
            </a:r>
            <a:r>
              <a:rPr lang="fr-FR" dirty="0" smtClean="0"/>
              <a:t> " + </a:t>
            </a:r>
            <a:r>
              <a:rPr lang="fr-FR" dirty="0" err="1" smtClean="0"/>
              <a:t>object</a:t>
            </a:r>
            <a:r>
              <a:rPr lang="fr-FR" dirty="0" smtClean="0"/>
              <a:t> + " </a:t>
            </a:r>
            <a:r>
              <a:rPr lang="fr-FR" dirty="0" err="1" smtClean="0"/>
              <a:t>is</a:t>
            </a:r>
            <a:r>
              <a:rPr lang="fr-FR" dirty="0" smtClean="0"/>
              <a:t> of type " + </a:t>
            </a:r>
            <a:r>
              <a:rPr lang="fr-FR" dirty="0" err="1" smtClean="0"/>
              <a:t>object.getClass</a:t>
            </a:r>
            <a:r>
              <a:rPr lang="fr-FR" dirty="0" smtClean="0"/>
              <a:t>().</a:t>
            </a:r>
            <a:r>
              <a:rPr lang="fr-FR" dirty="0" err="1" smtClean="0"/>
              <a:t>getName</a:t>
            </a:r>
            <a:r>
              <a:rPr lang="fr-FR" dirty="0" smtClean="0"/>
              <a:t>() + "; </a:t>
            </a:r>
            <a:r>
              <a:rPr lang="fr-FR" dirty="0" err="1" smtClean="0"/>
              <a:t>expected</a:t>
            </a:r>
            <a:r>
              <a:rPr lang="fr-FR" dirty="0" smtClean="0"/>
              <a:t> type: "+</a:t>
            </a:r>
            <a:r>
              <a:rPr lang="fr-FR" dirty="0" err="1" smtClean="0"/>
              <a:t>EcoleController.class.getName</a:t>
            </a:r>
            <a:r>
              <a:rPr lang="fr-FR" dirty="0" smtClean="0"/>
              <a:t>()); // BUG de</a:t>
            </a:r>
            <a:r>
              <a:rPr lang="fr-FR" baseline="0" dirty="0" smtClean="0"/>
              <a:t> </a:t>
            </a:r>
            <a:r>
              <a:rPr lang="fr-FR" baseline="0" dirty="0" err="1" smtClean="0"/>
              <a:t>NetBeans</a:t>
            </a:r>
            <a:r>
              <a:rPr lang="fr-FR" baseline="0" dirty="0" smtClean="0"/>
              <a:t> : il devrait y avoir </a:t>
            </a:r>
            <a:r>
              <a:rPr lang="fr-FR" dirty="0" err="1" smtClean="0"/>
              <a:t>Ecole.class.getName</a:t>
            </a:r>
            <a:r>
              <a:rPr lang="fr-FR" dirty="0" smtClean="0"/>
              <a:t>()</a:t>
            </a:r>
          </a:p>
          <a:p>
            <a:r>
              <a:rPr lang="fr-FR" dirty="0" smtClean="0"/>
              <a:t>            }</a:t>
            </a:r>
          </a:p>
          <a:p>
            <a:r>
              <a:rPr lang="fr-FR" dirty="0" smtClean="0"/>
              <a:t>        }</a:t>
            </a:r>
          </a:p>
          <a:p>
            <a:r>
              <a:rPr lang="fr-FR" dirty="0" smtClean="0"/>
              <a:t>Mais il y a aussi le même problème dans</a:t>
            </a:r>
            <a:r>
              <a:rPr lang="fr-FR" baseline="0" dirty="0" smtClean="0"/>
              <a:t> l’autre sens : String vers Object et il faut aussi prévoir un traitement spécial pour cela.</a:t>
            </a:r>
            <a:endParaRPr lang="fr-FR" dirty="0"/>
          </a:p>
        </p:txBody>
      </p:sp>
      <p:sp>
        <p:nvSpPr>
          <p:cNvPr id="4" name="Espace réservé du numéro de diapositive 3"/>
          <p:cNvSpPr>
            <a:spLocks noGrp="1"/>
          </p:cNvSpPr>
          <p:nvPr>
            <p:ph type="sldNum" sz="quarter" idx="10"/>
          </p:nvPr>
        </p:nvSpPr>
        <p:spPr/>
        <p:txBody>
          <a:bodyPr/>
          <a:lstStyle/>
          <a:p>
            <a:pPr>
              <a:defRPr/>
            </a:pPr>
            <a:fld id="{0B2D2C02-DF55-4F24-848F-EA5F61D4D8ED}" type="slidenum">
              <a:rPr lang="fr-FR" smtClean="0"/>
              <a:pPr>
                <a:defRPr/>
              </a:pPr>
              <a:t>34</a:t>
            </a:fld>
            <a:endParaRPr lang="fr-FR"/>
          </a:p>
        </p:txBody>
      </p:sp>
    </p:spTree>
    <p:extLst>
      <p:ext uri="{BB962C8B-B14F-4D97-AF65-F5344CB8AC3E}">
        <p14:creationId xmlns="" xmlns:p14="http://schemas.microsoft.com/office/powerpoint/2010/main" val="1791243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Espace réservé de l'image des diapositives 1"/>
          <p:cNvSpPr>
            <a:spLocks noGrp="1" noRot="1" noChangeAspect="1" noTextEdit="1"/>
          </p:cNvSpPr>
          <p:nvPr>
            <p:ph type="sldImg"/>
          </p:nvPr>
        </p:nvSpPr>
        <p:spPr>
          <a:ln/>
        </p:spPr>
      </p:sp>
      <p:sp>
        <p:nvSpPr>
          <p:cNvPr id="131075" name="Espace réservé des commentaires 2"/>
          <p:cNvSpPr>
            <a:spLocks noGrp="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fr-FR" dirty="0" smtClean="0"/>
              <a:t>(les pages dont l’URL se termine par .faces sont considérées comme des pages JSF)</a:t>
            </a:r>
          </a:p>
          <a:p>
            <a:r>
              <a:rPr lang="fr-FR" dirty="0" smtClean="0">
                <a:latin typeface="Arial" pitchFamily="34" charset="0"/>
              </a:rPr>
              <a:t>L’application de consultation des candidatures a des URL du type </a:t>
            </a:r>
            <a:br>
              <a:rPr lang="fr-FR" dirty="0" smtClean="0">
                <a:latin typeface="Arial" pitchFamily="34" charset="0"/>
              </a:rPr>
            </a:br>
            <a:r>
              <a:rPr lang="fr-FR" dirty="0" smtClean="0">
                <a:latin typeface="Arial" pitchFamily="34" charset="0"/>
              </a:rPr>
              <a:t>http://www.cimpa-icpam.org:8080/candidatures0_openfaces</a:t>
            </a:r>
            <a:r>
              <a:rPr lang="fr-FR" b="1" dirty="0" smtClean="0">
                <a:latin typeface="Arial" pitchFamily="34" charset="0"/>
              </a:rPr>
              <a:t>/faces</a:t>
            </a:r>
            <a:r>
              <a:rPr lang="fr-FR" dirty="0" smtClean="0">
                <a:latin typeface="Arial" pitchFamily="34" charset="0"/>
              </a:rPr>
              <a:t>/candidatures/candidature0/List.xhtml</a:t>
            </a:r>
          </a:p>
          <a:p>
            <a:r>
              <a:rPr lang="fr-FR" dirty="0" smtClean="0">
                <a:latin typeface="Arial" pitchFamily="34" charset="0"/>
              </a:rPr>
              <a:t>et le fichier web.xml contient ces lignes :</a:t>
            </a:r>
          </a:p>
          <a:p>
            <a:r>
              <a:rPr lang="fr-FR" dirty="0" smtClean="0">
                <a:latin typeface="Arial" pitchFamily="34" charset="0"/>
              </a:rPr>
              <a:t>&lt;servlet-</a:t>
            </a:r>
            <a:r>
              <a:rPr lang="fr-FR" dirty="0" err="1" smtClean="0">
                <a:latin typeface="Arial" pitchFamily="34" charset="0"/>
              </a:rPr>
              <a:t>mapping</a:t>
            </a:r>
            <a:r>
              <a:rPr lang="fr-FR" dirty="0" smtClean="0">
                <a:latin typeface="Arial" pitchFamily="34" charset="0"/>
              </a:rPr>
              <a:t>&gt;</a:t>
            </a:r>
          </a:p>
          <a:p>
            <a:r>
              <a:rPr lang="fr-FR" dirty="0" smtClean="0">
                <a:latin typeface="Arial" pitchFamily="34" charset="0"/>
              </a:rPr>
              <a:t>      &lt;servlet-</a:t>
            </a:r>
            <a:r>
              <a:rPr lang="fr-FR" dirty="0" err="1" smtClean="0">
                <a:latin typeface="Arial" pitchFamily="34" charset="0"/>
              </a:rPr>
              <a:t>name</a:t>
            </a:r>
            <a:r>
              <a:rPr lang="fr-FR" dirty="0" smtClean="0">
                <a:latin typeface="Arial" pitchFamily="34" charset="0"/>
              </a:rPr>
              <a:t>&gt;Faces Servlet&lt;/servlet-</a:t>
            </a:r>
            <a:r>
              <a:rPr lang="fr-FR" dirty="0" err="1" smtClean="0">
                <a:latin typeface="Arial" pitchFamily="34" charset="0"/>
              </a:rPr>
              <a:t>name</a:t>
            </a:r>
            <a:r>
              <a:rPr lang="fr-FR" dirty="0" smtClean="0">
                <a:latin typeface="Arial" pitchFamily="34" charset="0"/>
              </a:rPr>
              <a:t>&gt;</a:t>
            </a:r>
          </a:p>
          <a:p>
            <a:r>
              <a:rPr lang="fr-FR" dirty="0" smtClean="0">
                <a:latin typeface="Arial" pitchFamily="34" charset="0"/>
              </a:rPr>
              <a:t>      &lt;url-pattern&gt;</a:t>
            </a:r>
            <a:r>
              <a:rPr lang="fr-FR" b="1" dirty="0" smtClean="0">
                <a:latin typeface="Arial" pitchFamily="34" charset="0"/>
              </a:rPr>
              <a:t>/faces/*</a:t>
            </a:r>
            <a:r>
              <a:rPr lang="fr-FR" dirty="0" smtClean="0">
                <a:latin typeface="Arial" pitchFamily="34" charset="0"/>
              </a:rPr>
              <a:t>&lt;/url-pattern&gt;</a:t>
            </a:r>
          </a:p>
          <a:p>
            <a:r>
              <a:rPr lang="fr-FR" dirty="0" smtClean="0">
                <a:latin typeface="Arial" pitchFamily="34" charset="0"/>
              </a:rPr>
              <a:t>&lt;/servlet-</a:t>
            </a:r>
            <a:r>
              <a:rPr lang="fr-FR" dirty="0" err="1" smtClean="0">
                <a:latin typeface="Arial" pitchFamily="34" charset="0"/>
              </a:rPr>
              <a:t>mapping</a:t>
            </a:r>
            <a:r>
              <a:rPr lang="fr-FR" dirty="0" smtClean="0">
                <a:latin typeface="Arial" pitchFamily="34" charset="0"/>
              </a:rPr>
              <a:t>&gt;</a:t>
            </a:r>
          </a:p>
          <a:p>
            <a:endParaRPr lang="fr-FR" dirty="0" smtClean="0">
              <a:latin typeface="Arial" pitchFamily="34" charset="0"/>
            </a:endParaRPr>
          </a:p>
        </p:txBody>
      </p:sp>
      <p:sp>
        <p:nvSpPr>
          <p:cNvPr id="131076" name="Espace réservé du numéro de diapositive 3"/>
          <p:cNvSpPr>
            <a:spLocks noGrp="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95E009BE-80E7-4699-B8AF-037AA0977774}" type="slidenum">
              <a:rPr lang="fr-FR" sz="1200" smtClean="0">
                <a:latin typeface="Times New Roman" pitchFamily="18" charset="0"/>
              </a:rPr>
              <a:pPr/>
              <a:t>49</a:t>
            </a:fld>
            <a:endParaRPr lang="fr-FR" sz="1200"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 Lorsque</a:t>
            </a:r>
            <a:r>
              <a:rPr lang="fr-FR" baseline="0" dirty="0" smtClean="0"/>
              <a:t> la page demandée </a:t>
            </a:r>
            <a:r>
              <a:rPr lang="fr-FR" dirty="0" smtClean="0"/>
              <a:t>correspond au pattern indiqué dans le fichier web.xml ; le plus souvent /faces/* ou *.faces.</a:t>
            </a:r>
            <a:endParaRPr lang="fr-FR" dirty="0"/>
          </a:p>
        </p:txBody>
      </p:sp>
      <p:sp>
        <p:nvSpPr>
          <p:cNvPr id="4" name="Espace réservé de la date 3"/>
          <p:cNvSpPr>
            <a:spLocks noGrp="1"/>
          </p:cNvSpPr>
          <p:nvPr>
            <p:ph type="dt" idx="10"/>
          </p:nvPr>
        </p:nvSpPr>
        <p:spPr/>
        <p:txBody>
          <a:bodyPr/>
          <a:lstStyle/>
          <a:p>
            <a:pPr>
              <a:defRPr/>
            </a:pPr>
            <a:fld id="{91132BD9-B8E8-4F44-933A-B30DACDB9FEF}" type="datetime1">
              <a:rPr lang="fr-FR" smtClean="0"/>
              <a:pPr>
                <a:defRPr/>
              </a:pPr>
              <a:t>18/01/2013</a:t>
            </a:fld>
            <a:endParaRPr lang="en-US"/>
          </a:p>
        </p:txBody>
      </p:sp>
      <p:sp>
        <p:nvSpPr>
          <p:cNvPr id="5" name="Espace réservé du numéro de diapositive 4"/>
          <p:cNvSpPr>
            <a:spLocks noGrp="1"/>
          </p:cNvSpPr>
          <p:nvPr>
            <p:ph type="sldNum" sz="quarter" idx="11"/>
          </p:nvPr>
        </p:nvSpPr>
        <p:spPr/>
        <p:txBody>
          <a:bodyPr/>
          <a:lstStyle/>
          <a:p>
            <a:pPr>
              <a:defRPr/>
            </a:pPr>
            <a:fld id="{09891B8C-8057-464D-8500-5A61D5299E9B}" type="slidenum">
              <a:rPr lang="en-US" smtClean="0"/>
              <a:pPr>
                <a:defRPr/>
              </a:pPr>
              <a:t>51</a:t>
            </a:fld>
            <a:endParaRPr lang="en-US"/>
          </a:p>
        </p:txBody>
      </p:sp>
    </p:spTree>
    <p:extLst>
      <p:ext uri="{BB962C8B-B14F-4D97-AF65-F5344CB8AC3E}">
        <p14:creationId xmlns="" xmlns:p14="http://schemas.microsoft.com/office/powerpoint/2010/main" val="14714796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2F686EE4-3E82-4A79-A471-28C33176AC82}" type="slidenum">
              <a:rPr lang="fr-FR" sz="1200" smtClean="0">
                <a:latin typeface="Times New Roman" pitchFamily="18" charset="0"/>
              </a:rPr>
              <a:pPr/>
              <a:t>54</a:t>
            </a:fld>
            <a:endParaRPr lang="fr-FR" sz="1200" smtClean="0">
              <a:latin typeface="Times New Roman" pitchFamily="18" charset="0"/>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fr-FR" smtClean="0">
                <a:latin typeface="Arial" pitchFamily="34" charset="0"/>
              </a:rPr>
              <a:t>*******</a:t>
            </a:r>
          </a:p>
          <a:p>
            <a:r>
              <a:rPr lang="fr-FR" smtClean="0">
                <a:latin typeface="Arial" pitchFamily="34" charset="0"/>
              </a:rPr>
              <a:t>« query data » : les données qui proviennent d’un POST ou d’un GET avec un URL qui se termine par « ?param1=valeur1,param2=valeur2,…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FD37D2B7-6EF1-4429-A862-D35211204196}" type="slidenum">
              <a:rPr lang="fr-FR" sz="1200" smtClean="0">
                <a:latin typeface="Times New Roman" pitchFamily="18" charset="0"/>
              </a:rPr>
              <a:pPr/>
              <a:t>55</a:t>
            </a:fld>
            <a:endParaRPr lang="fr-FR" sz="1200" smtClean="0">
              <a:latin typeface="Times New Roman" pitchFamily="18" charset="0"/>
            </a:endParaRPr>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fr-FR" dirty="0" smtClean="0">
                <a:latin typeface="Arial" pitchFamily="34" charset="0"/>
              </a:rPr>
              <a:t>Composant</a:t>
            </a:r>
            <a:r>
              <a:rPr lang="fr-FR" baseline="0" dirty="0" smtClean="0">
                <a:latin typeface="Arial" pitchFamily="34" charset="0"/>
              </a:rPr>
              <a:t> JSF : mélange de Java et de XHTML ? ou seulement Java ?</a:t>
            </a:r>
            <a:endParaRPr lang="fr-FR" dirty="0"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Espace réservé de l'image des diapositives 1"/>
          <p:cNvSpPr>
            <a:spLocks noGrp="1" noRot="1" noChangeAspect="1" noTextEdit="1"/>
          </p:cNvSpPr>
          <p:nvPr>
            <p:ph type="sldImg"/>
          </p:nvPr>
        </p:nvSpPr>
        <p:spPr>
          <a:ln/>
        </p:spPr>
      </p:sp>
      <p:sp>
        <p:nvSpPr>
          <p:cNvPr id="134147" name="Espace réservé des commentaires 2"/>
          <p:cNvSpPr>
            <a:spLocks noGrp="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fr-FR" smtClean="0">
                <a:latin typeface="Arial" pitchFamily="34" charset="0"/>
              </a:rPr>
              <a:t>Si la requête n’a pas de paramètres correspondant à des saisies de l’utilisateur (ou des événements ??**??), la main est directement donnée à la phase de rendu de la réponse.</a:t>
            </a:r>
          </a:p>
        </p:txBody>
      </p:sp>
      <p:sp>
        <p:nvSpPr>
          <p:cNvPr id="134148" name="Espace réservé du numéro de diapositive 3"/>
          <p:cNvSpPr>
            <a:spLocks noGrp="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BE3FF934-82CE-4770-9A14-504A4A3F703A}" type="slidenum">
              <a:rPr lang="fr-FR" sz="1200" smtClean="0">
                <a:latin typeface="Times New Roman" pitchFamily="18" charset="0"/>
              </a:rPr>
              <a:pPr/>
              <a:t>56</a:t>
            </a:fld>
            <a:endParaRPr lang="fr-FR" sz="1200"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Espace réservé de l'image des diapositives 1"/>
          <p:cNvSpPr>
            <a:spLocks noGrp="1" noRot="1" noChangeAspect="1" noTextEdit="1"/>
          </p:cNvSpPr>
          <p:nvPr>
            <p:ph type="sldImg"/>
          </p:nvPr>
        </p:nvSpPr>
        <p:spPr>
          <a:ln/>
        </p:spPr>
      </p:sp>
      <p:sp>
        <p:nvSpPr>
          <p:cNvPr id="134147" name="Espace réservé des commentaires 2"/>
          <p:cNvSpPr>
            <a:spLocks noGrp="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fr-FR" smtClean="0">
                <a:latin typeface="Arial" pitchFamily="34" charset="0"/>
              </a:rPr>
              <a:t>Si la requête n’a pas de paramètres correspondant à des saisies de l’utilisateur (ou des événements ??**??), la main est directement donnée à la phase de rendu de la réponse.</a:t>
            </a:r>
          </a:p>
        </p:txBody>
      </p:sp>
      <p:sp>
        <p:nvSpPr>
          <p:cNvPr id="134148" name="Espace réservé du numéro de diapositive 3"/>
          <p:cNvSpPr>
            <a:spLocks noGrp="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BE3FF934-82CE-4770-9A14-504A4A3F703A}" type="slidenum">
              <a:rPr lang="fr-FR" sz="1200" smtClean="0">
                <a:latin typeface="Times New Roman" pitchFamily="18" charset="0"/>
              </a:rPr>
              <a:pPr/>
              <a:t>57</a:t>
            </a:fld>
            <a:endParaRPr lang="fr-FR" sz="1200"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Espace réservé de l'image des diapositives 1"/>
          <p:cNvSpPr>
            <a:spLocks noGrp="1" noRot="1" noChangeAspect="1" noTextEdit="1"/>
          </p:cNvSpPr>
          <p:nvPr>
            <p:ph type="sldImg"/>
          </p:nvPr>
        </p:nvSpPr>
        <p:spPr>
          <a:ln/>
        </p:spPr>
      </p:sp>
      <p:sp>
        <p:nvSpPr>
          <p:cNvPr id="135171" name="Espace réservé des commentaires 2"/>
          <p:cNvSpPr>
            <a:spLocks noGrp="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fr-FR" smtClean="0">
                <a:latin typeface="Arial" pitchFamily="34" charset="0"/>
              </a:rPr>
              <a:t>Quel URL dans les requêtes POST envoyées par un formulaire ? C’est un URL qui doit contenir le pattern pour être intercepté par le servlet « faces » de JSF. (voir firebug pour les détails).</a:t>
            </a:r>
          </a:p>
        </p:txBody>
      </p:sp>
      <p:sp>
        <p:nvSpPr>
          <p:cNvPr id="135172" name="Espace réservé du numéro de diapositive 3"/>
          <p:cNvSpPr>
            <a:spLocks noGrp="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C730E1FB-6CBF-4F21-876D-364C0E44FCD9}" type="slidenum">
              <a:rPr lang="fr-FR" sz="1200" smtClean="0">
                <a:latin typeface="Times New Roman" pitchFamily="18" charset="0"/>
              </a:rPr>
              <a:pPr/>
              <a:t>58</a:t>
            </a:fld>
            <a:endParaRPr lang="fr-FR" sz="1200"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BBC509A4-7394-4DD0-8CAC-1E26E7E15539}" type="slidenum">
              <a:rPr lang="fr-FR" sz="1200" smtClean="0">
                <a:latin typeface="Times New Roman" pitchFamily="18" charset="0"/>
              </a:rPr>
              <a:pPr/>
              <a:t>60</a:t>
            </a:fld>
            <a:endParaRPr lang="fr-FR" sz="1200" smtClean="0">
              <a:latin typeface="Times New Roman" pitchFamily="18"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fr-FR" smtClean="0">
                <a:latin typeface="Arial" pitchFamily="34" charset="0"/>
              </a:rPr>
              <a:t>« query data » : les données qui proviennent d’un POST ou d’un GET avec un URL qui se termine par « ?param1=valeur1,param2=valeur2,…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ACA36121-52B5-43FD-844A-0E36F4604408}" type="slidenum">
              <a:rPr lang="fr-FR" sz="1200" smtClean="0">
                <a:latin typeface="Times New Roman" pitchFamily="18" charset="0"/>
              </a:rPr>
              <a:pPr/>
              <a:t>66</a:t>
            </a:fld>
            <a:endParaRPr lang="fr-FR" sz="1200" smtClean="0">
              <a:latin typeface="Times New Roman" pitchFamily="18"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fr-FR" dirty="0" smtClean="0">
                <a:latin typeface="Arial" pitchFamily="34" charset="0"/>
              </a:rPr>
              <a:t>Les variables des </a:t>
            </a:r>
            <a:r>
              <a:rPr lang="fr-FR" dirty="0" err="1" smtClean="0">
                <a:latin typeface="Arial" pitchFamily="34" charset="0"/>
              </a:rPr>
              <a:t>beans</a:t>
            </a:r>
            <a:r>
              <a:rPr lang="fr-FR" dirty="0" smtClean="0">
                <a:latin typeface="Arial" pitchFamily="34" charset="0"/>
              </a:rPr>
              <a:t> associés aux composants Java.</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Historique : bouton back.</a:t>
            </a:r>
            <a:endParaRPr lang="fr-FR" dirty="0"/>
          </a:p>
        </p:txBody>
      </p:sp>
      <p:sp>
        <p:nvSpPr>
          <p:cNvPr id="4" name="Espace réservé de la date 3"/>
          <p:cNvSpPr>
            <a:spLocks noGrp="1"/>
          </p:cNvSpPr>
          <p:nvPr>
            <p:ph type="dt" idx="10"/>
          </p:nvPr>
        </p:nvSpPr>
        <p:spPr/>
        <p:txBody>
          <a:bodyPr/>
          <a:lstStyle/>
          <a:p>
            <a:pPr>
              <a:defRPr/>
            </a:pPr>
            <a:fld id="{91132BD9-B8E8-4F44-933A-B30DACDB9FEF}" type="datetime1">
              <a:rPr lang="fr-FR" smtClean="0"/>
              <a:pPr>
                <a:defRPr/>
              </a:pPr>
              <a:t>18/01/2013</a:t>
            </a:fld>
            <a:endParaRPr lang="en-US"/>
          </a:p>
        </p:txBody>
      </p:sp>
      <p:sp>
        <p:nvSpPr>
          <p:cNvPr id="5" name="Espace réservé du numéro de diapositive 4"/>
          <p:cNvSpPr>
            <a:spLocks noGrp="1"/>
          </p:cNvSpPr>
          <p:nvPr>
            <p:ph type="sldNum" sz="quarter" idx="11"/>
          </p:nvPr>
        </p:nvSpPr>
        <p:spPr/>
        <p:txBody>
          <a:bodyPr/>
          <a:lstStyle/>
          <a:p>
            <a:pPr>
              <a:defRPr/>
            </a:pPr>
            <a:fld id="{09891B8C-8057-464D-8500-5A61D5299E9B}" type="slidenum">
              <a:rPr lang="en-US" smtClean="0"/>
              <a:pPr>
                <a:defRPr/>
              </a:pPr>
              <a:t>75</a:t>
            </a:fld>
            <a:endParaRPr lang="en-US"/>
          </a:p>
        </p:txBody>
      </p:sp>
    </p:spTree>
    <p:extLst>
      <p:ext uri="{BB962C8B-B14F-4D97-AF65-F5344CB8AC3E}">
        <p14:creationId xmlns="" xmlns:p14="http://schemas.microsoft.com/office/powerpoint/2010/main" val="850963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Espace réservé de l'image des diapositives 1"/>
          <p:cNvSpPr>
            <a:spLocks noGrp="1" noRot="1" noChangeAspect="1" noTextEdit="1"/>
          </p:cNvSpPr>
          <p:nvPr>
            <p:ph type="sldImg"/>
          </p:nvPr>
        </p:nvSpPr>
        <p:spPr>
          <a:ln/>
        </p:spPr>
      </p:sp>
      <p:sp>
        <p:nvSpPr>
          <p:cNvPr id="139267" name="Espace réservé des commentaires 2"/>
          <p:cNvSpPr>
            <a:spLocks noGrp="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fr-FR" smtClean="0">
                <a:latin typeface="Arial" pitchFamily="34" charset="0"/>
              </a:rPr>
              <a:t>Pourquoi une nouvelle soumission : un post ne change pas ce qui est gardée dans le cache du navigateur et l’adresse conservée dans l’historique. Quand l’utilisateur fait un refresh, le navigateur ****???</a:t>
            </a:r>
          </a:p>
          <a:p>
            <a:r>
              <a:rPr lang="fr-FR" smtClean="0">
                <a:latin typeface="Arial" pitchFamily="34" charset="0"/>
              </a:rPr>
              <a:t>Et quand l’utilisateur appuie sur le bouton de retour en arrière, ****</a:t>
            </a:r>
          </a:p>
        </p:txBody>
      </p:sp>
      <p:sp>
        <p:nvSpPr>
          <p:cNvPr id="139268" name="Espace réservé du numéro de diapositive 3"/>
          <p:cNvSpPr>
            <a:spLocks noGrp="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53E185CD-0E0C-487E-9F3C-888F2F09F21A}" type="slidenum">
              <a:rPr lang="fr-FR" sz="1200" smtClean="0">
                <a:latin typeface="Times New Roman" pitchFamily="18" charset="0"/>
              </a:rPr>
              <a:pPr/>
              <a:t>77</a:t>
            </a:fld>
            <a:endParaRPr lang="fr-FR" sz="1200"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Espace réservé de l'image des diapositives 1"/>
          <p:cNvSpPr>
            <a:spLocks noGrp="1" noRot="1" noChangeAspect="1" noTextEdit="1"/>
          </p:cNvSpPr>
          <p:nvPr>
            <p:ph type="sldImg"/>
          </p:nvPr>
        </p:nvSpPr>
        <p:spPr>
          <a:ln/>
        </p:spPr>
      </p:sp>
      <p:sp>
        <p:nvSpPr>
          <p:cNvPr id="140291" name="Espace réservé des commentaires 2"/>
          <p:cNvSpPr>
            <a:spLocks noGrp="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fr-FR" dirty="0" smtClean="0">
                <a:latin typeface="Arial" pitchFamily="34" charset="0"/>
              </a:rPr>
              <a:t>Le</a:t>
            </a:r>
            <a:r>
              <a:rPr lang="fr-FR" baseline="0" dirty="0" smtClean="0">
                <a:latin typeface="Arial" pitchFamily="34" charset="0"/>
              </a:rPr>
              <a:t> mode </a:t>
            </a:r>
            <a:r>
              <a:rPr lang="fr-FR" baseline="0" dirty="0" err="1" smtClean="0">
                <a:latin typeface="Arial" pitchFamily="34" charset="0"/>
              </a:rPr>
              <a:t>View</a:t>
            </a:r>
            <a:r>
              <a:rPr lang="fr-FR" baseline="0" dirty="0" smtClean="0">
                <a:latin typeface="Arial" pitchFamily="34" charset="0"/>
              </a:rPr>
              <a:t> aide aussi dans le cas où on réaffiche le même formulaire.</a:t>
            </a:r>
            <a:endParaRPr lang="fr-FR" dirty="0" smtClean="0">
              <a:latin typeface="Arial" pitchFamily="34" charset="0"/>
            </a:endParaRPr>
          </a:p>
          <a:p>
            <a:r>
              <a:rPr lang="fr-FR" dirty="0" smtClean="0">
                <a:latin typeface="Arial" pitchFamily="34" charset="0"/>
              </a:rPr>
              <a:t>L’utilisation de la mémoire flash suffit pour passer des valeurs d’une requête à l’autre mais pas pour conserver des URL utiles dans les marque-pages.</a:t>
            </a:r>
          </a:p>
          <a:p>
            <a:r>
              <a:rPr lang="fr-FR" dirty="0" smtClean="0">
                <a:latin typeface="Arial" pitchFamily="34" charset="0"/>
              </a:rPr>
              <a:t>Avant JSF 2.0, on utilisait un </a:t>
            </a:r>
            <a:r>
              <a:rPr lang="fr-FR" dirty="0" err="1" smtClean="0">
                <a:latin typeface="Arial" pitchFamily="34" charset="0"/>
              </a:rPr>
              <a:t>PhaseListener</a:t>
            </a:r>
            <a:r>
              <a:rPr lang="fr-FR" dirty="0" smtClean="0">
                <a:latin typeface="Arial" pitchFamily="34" charset="0"/>
              </a:rPr>
              <a:t>(voir article de </a:t>
            </a:r>
            <a:r>
              <a:rPr lang="fr-FR" dirty="0" err="1" smtClean="0">
                <a:latin typeface="Arial" pitchFamily="34" charset="0"/>
              </a:rPr>
              <a:t>Balus</a:t>
            </a:r>
            <a:r>
              <a:rPr lang="fr-FR" dirty="0" smtClean="0">
                <a:latin typeface="Arial" pitchFamily="34" charset="0"/>
              </a:rPr>
              <a:t> http://balusc.blogspot.com/2007/03/post-redirect-get-pattern.html) pour résoudre le problème mais c’était plus complexe.</a:t>
            </a:r>
          </a:p>
        </p:txBody>
      </p:sp>
      <p:sp>
        <p:nvSpPr>
          <p:cNvPr id="140292" name="Espace réservé du numéro de diapositive 3"/>
          <p:cNvSpPr>
            <a:spLocks noGrp="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F428769A-7B36-42CE-9588-A85A8ABA3505}" type="slidenum">
              <a:rPr lang="fr-FR" sz="1200" smtClean="0">
                <a:latin typeface="Times New Roman" pitchFamily="18" charset="0"/>
              </a:rPr>
              <a:pPr/>
              <a:t>85</a:t>
            </a:fld>
            <a:endParaRPr lang="fr-FR" sz="1200"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Espace réservé de l'image des diapositives 1"/>
          <p:cNvSpPr>
            <a:spLocks noGrp="1" noRot="1" noChangeAspect="1" noTextEdit="1"/>
          </p:cNvSpPr>
          <p:nvPr>
            <p:ph type="sldImg"/>
          </p:nvPr>
        </p:nvSpPr>
        <p:spPr>
          <a:ln/>
        </p:spPr>
      </p:sp>
      <p:sp>
        <p:nvSpPr>
          <p:cNvPr id="141315" name="Espace réservé des commentaires 2"/>
          <p:cNvSpPr>
            <a:spLocks noGrp="1"/>
          </p:cNvSpPr>
          <p:nvPr>
            <p:ph type="body" idx="1"/>
          </p:nvPr>
        </p:nvSpPr>
        <p:spPr>
          <a:noFill/>
        </p:spPr>
        <p:txBody>
          <a:bodyPr/>
          <a:lstStyle/>
          <a:p>
            <a:r>
              <a:rPr lang="fr-FR" smtClean="0">
                <a:latin typeface="Arial" pitchFamily="34" charset="0"/>
              </a:rPr>
              <a:t>Ne peut s’appliquer à une requête POST. </a:t>
            </a:r>
          </a:p>
          <a:p>
            <a:r>
              <a:rPr lang="fr-FR" smtClean="0">
                <a:latin typeface="Arial" pitchFamily="34" charset="0"/>
              </a:rPr>
              <a:t>S’applique soit à un bouton (&lt;h:button&gt;) ou à un lien (&lt;h:link&gt;) qui génère directement un GET ou à une redirection qui génère un GET juste après un POST.</a:t>
            </a:r>
          </a:p>
        </p:txBody>
      </p:sp>
      <p:sp>
        <p:nvSpPr>
          <p:cNvPr id="141316" name="Espace réservé du numéro de diapositive 3"/>
          <p:cNvSpPr>
            <a:spLocks noGrp="1"/>
          </p:cNvSpPr>
          <p:nvPr>
            <p:ph type="sldNum" sz="quarter" idx="5"/>
          </p:nvPr>
        </p:nvSpPr>
        <p:spPr>
          <a:noFill/>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64F72FF1-F257-421B-9028-4857389AD6C1}" type="slidenum">
              <a:rPr lang="fr-FR" sz="1300" smtClean="0"/>
              <a:pPr/>
              <a:t>87</a:t>
            </a:fld>
            <a:endParaRPr lang="fr-FR" sz="130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Espace réservé de l'image des diapositives 1"/>
          <p:cNvSpPr>
            <a:spLocks noGrp="1" noRot="1" noChangeAspect="1" noTextEdit="1"/>
          </p:cNvSpPr>
          <p:nvPr>
            <p:ph type="sldImg"/>
          </p:nvPr>
        </p:nvSpPr>
        <p:spPr>
          <a:ln/>
        </p:spPr>
      </p:sp>
      <p:sp>
        <p:nvSpPr>
          <p:cNvPr id="142339" name="Espace réservé des commentaires 2"/>
          <p:cNvSpPr>
            <a:spLocks noGrp="1"/>
          </p:cNvSpPr>
          <p:nvPr>
            <p:ph type="body" idx="1"/>
          </p:nvPr>
        </p:nvSpPr>
        <p:spPr>
          <a:noFill/>
        </p:spPr>
        <p:txBody>
          <a:bodyPr/>
          <a:lstStyle/>
          <a:p>
            <a:r>
              <a:rPr lang="fr-FR" smtClean="0">
                <a:latin typeface="Arial" pitchFamily="34" charset="0"/>
              </a:rPr>
              <a:t>Pour le dernier exemple, </a:t>
            </a:r>
          </a:p>
        </p:txBody>
      </p:sp>
      <p:sp>
        <p:nvSpPr>
          <p:cNvPr id="142340" name="Espace réservé du numéro de diapositive 3"/>
          <p:cNvSpPr>
            <a:spLocks noGrp="1"/>
          </p:cNvSpPr>
          <p:nvPr>
            <p:ph type="sldNum" sz="quarter" idx="5"/>
          </p:nvPr>
        </p:nvSpPr>
        <p:spPr>
          <a:noFill/>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C6E35BAA-7DB7-48E7-8E31-7D0D54374B02}" type="slidenum">
              <a:rPr lang="fr-FR" sz="1300" smtClean="0"/>
              <a:pPr/>
              <a:t>91</a:t>
            </a:fld>
            <a:endParaRPr lang="fr-FR" sz="130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6400800" y="6355080"/>
            <a:ext cx="2286000" cy="365760"/>
          </a:xfrm>
        </p:spPr>
        <p:txBody>
          <a:bodyPr/>
          <a:lstStyle>
            <a:lvl1pPr>
              <a:defRPr sz="1400"/>
            </a:lvl1pPr>
          </a:lstStyle>
          <a:p>
            <a:r>
              <a:rPr lang="fr-FR" smtClean="0"/>
              <a:t>21/10/99</a:t>
            </a:r>
            <a:endParaRPr lang="en-US" sz="1600" dirty="0"/>
          </a:p>
        </p:txBody>
      </p:sp>
      <p:sp>
        <p:nvSpPr>
          <p:cNvPr id="17" name="Espace réservé du pied de page 16"/>
          <p:cNvSpPr>
            <a:spLocks noGrp="1"/>
          </p:cNvSpPr>
          <p:nvPr>
            <p:ph type="ftr" sz="quarter" idx="11"/>
          </p:nvPr>
        </p:nvSpPr>
        <p:spPr>
          <a:xfrm>
            <a:off x="2898648" y="6355080"/>
            <a:ext cx="3474720" cy="365760"/>
          </a:xfrm>
        </p:spPr>
        <p:txBody>
          <a:bodyPr/>
          <a:lstStyle/>
          <a:p>
            <a:r>
              <a:rPr kumimoji="0" lang="en-US" smtClean="0"/>
              <a:t>Richard Grin</a:t>
            </a:r>
            <a:endParaRPr kumimoji="0" lang="en-US" dirty="0"/>
          </a:p>
        </p:txBody>
      </p:sp>
      <p:sp>
        <p:nvSpPr>
          <p:cNvPr id="29" name="Espace réservé du numéro de diapositive 28"/>
          <p:cNvSpPr>
            <a:spLocks noGrp="1"/>
          </p:cNvSpPr>
          <p:nvPr>
            <p:ph type="sldNum" sz="quarter" idx="12"/>
          </p:nvPr>
        </p:nvSpPr>
        <p:spPr>
          <a:xfrm>
            <a:off x="1216152" y="6355080"/>
            <a:ext cx="1219200" cy="365760"/>
          </a:xfrm>
        </p:spPr>
        <p:txBody>
          <a:bodyPr/>
          <a:lstStyle/>
          <a:p>
            <a:fld id="{EA7C8D44-3667-46F6-9772-CC52308E2A7F}" type="slidenum">
              <a:rPr kumimoji="0" lang="en-US" smtClean="0"/>
              <a:pPr/>
              <a:t>‹N°›</a:t>
            </a:fld>
            <a:endParaRPr kumimoji="0"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r>
              <a:rPr lang="fr-FR" smtClean="0"/>
              <a:t>21/10/99</a:t>
            </a:r>
            <a:endParaRPr lang="en-US" dirty="0"/>
          </a:p>
        </p:txBody>
      </p:sp>
      <p:sp>
        <p:nvSpPr>
          <p:cNvPr id="5" name="Espace réservé du pied de page 4"/>
          <p:cNvSpPr>
            <a:spLocks noGrp="1"/>
          </p:cNvSpPr>
          <p:nvPr>
            <p:ph type="ftr" sz="quarter" idx="11"/>
          </p:nvPr>
        </p:nvSpPr>
        <p:spPr/>
        <p:txBody>
          <a:bodyPr/>
          <a:lstStyle/>
          <a:p>
            <a:r>
              <a:rPr kumimoji="0" lang="en-US" smtClean="0"/>
              <a:t>Richard Grin</a:t>
            </a:r>
            <a:endParaRPr kumimoji="0" lang="en-US"/>
          </a:p>
        </p:txBody>
      </p:sp>
      <p:sp>
        <p:nvSpPr>
          <p:cNvPr id="6" name="Espace réservé du numéro de diapositive 5"/>
          <p:cNvSpPr>
            <a:spLocks noGrp="1"/>
          </p:cNvSpPr>
          <p:nvPr>
            <p:ph type="sldNum" sz="quarter" idx="12"/>
          </p:nvPr>
        </p:nvSpPr>
        <p:spPr/>
        <p:txBody>
          <a:bodyPr/>
          <a:lstStyle/>
          <a:p>
            <a:fld id="{EA7C8D44-3667-46F6-9772-CC52308E2A7F}" type="slidenum">
              <a:rPr kumimoji="0" lang="en-US" smtClean="0"/>
              <a:pPr/>
              <a:t>‹N°›</a:t>
            </a:fld>
            <a:endParaRPr kumimoji="0" lang="en-US" dirty="0"/>
          </a:p>
        </p:txBody>
      </p:sp>
      <p:sp>
        <p:nvSpPr>
          <p:cNvPr id="8" name="Espace réservé du contenu 7"/>
          <p:cNvSpPr>
            <a:spLocks noGrp="1"/>
          </p:cNvSpPr>
          <p:nvPr>
            <p:ph sz="quarter" idx="1"/>
          </p:nvPr>
        </p:nvSpPr>
        <p:spPr>
          <a:xfrm>
            <a:off x="457200" y="1219200"/>
            <a:ext cx="8229600"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a:xfrm>
            <a:off x="6400800" y="6355080"/>
            <a:ext cx="2286000" cy="365760"/>
          </a:xfrm>
        </p:spPr>
        <p:txBody>
          <a:bodyPr/>
          <a:lstStyle/>
          <a:p>
            <a:r>
              <a:rPr lang="fr-FR" smtClean="0"/>
              <a:t>21/10/99</a:t>
            </a:r>
            <a:endParaRPr lang="en-US" dirty="0"/>
          </a:p>
        </p:txBody>
      </p:sp>
      <p:sp>
        <p:nvSpPr>
          <p:cNvPr id="5" name="Espace réservé du pied de page 4"/>
          <p:cNvSpPr>
            <a:spLocks noGrp="1"/>
          </p:cNvSpPr>
          <p:nvPr>
            <p:ph type="ftr" sz="quarter" idx="11"/>
          </p:nvPr>
        </p:nvSpPr>
        <p:spPr>
          <a:xfrm>
            <a:off x="2898648" y="6355080"/>
            <a:ext cx="3474720" cy="365760"/>
          </a:xfrm>
        </p:spPr>
        <p:txBody>
          <a:bodyPr/>
          <a:lstStyle/>
          <a:p>
            <a:r>
              <a:rPr kumimoji="0" lang="en-US" smtClean="0"/>
              <a:t>Richard Grin</a:t>
            </a:r>
            <a:endParaRPr kumimoji="0" lang="en-US" dirty="0"/>
          </a:p>
        </p:txBody>
      </p:sp>
      <p:sp>
        <p:nvSpPr>
          <p:cNvPr id="6" name="Espace réservé du numéro de diapositive 5"/>
          <p:cNvSpPr>
            <a:spLocks noGrp="1"/>
          </p:cNvSpPr>
          <p:nvPr>
            <p:ph type="sldNum" sz="quarter" idx="12"/>
          </p:nvPr>
        </p:nvSpPr>
        <p:spPr>
          <a:xfrm>
            <a:off x="1069848" y="6355080"/>
            <a:ext cx="1520952" cy="365760"/>
          </a:xfrm>
        </p:spPr>
        <p:txBody>
          <a:bodyPr/>
          <a:lstStyle/>
          <a:p>
            <a:fld id="{EA7C8D44-3667-46F6-9772-CC52308E2A7F}" type="slidenum">
              <a:rPr kumimoji="0" lang="en-US" smtClean="0"/>
              <a:pPr/>
              <a:t>‹N°›</a:t>
            </a:fld>
            <a:endParaRPr kumimoji="0" lang="en-US" dirty="0"/>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r>
              <a:rPr lang="fr-FR" smtClean="0"/>
              <a:t>21/10/99</a:t>
            </a:r>
            <a:endParaRPr lang="en-US"/>
          </a:p>
        </p:txBody>
      </p:sp>
      <p:sp>
        <p:nvSpPr>
          <p:cNvPr id="6" name="Espace réservé du pied de page 5"/>
          <p:cNvSpPr>
            <a:spLocks noGrp="1"/>
          </p:cNvSpPr>
          <p:nvPr>
            <p:ph type="ftr" sz="quarter" idx="11"/>
          </p:nvPr>
        </p:nvSpPr>
        <p:spPr/>
        <p:txBody>
          <a:bodyPr/>
          <a:lstStyle/>
          <a:p>
            <a:r>
              <a:rPr kumimoji="0" lang="en-US" smtClean="0"/>
              <a:t>Richard Grin</a:t>
            </a:r>
            <a:endParaRPr kumimoji="0" lang="en-US"/>
          </a:p>
        </p:txBody>
      </p:sp>
      <p:sp>
        <p:nvSpPr>
          <p:cNvPr id="7" name="Espace réservé du numéro de diapositive 6"/>
          <p:cNvSpPr>
            <a:spLocks noGrp="1"/>
          </p:cNvSpPr>
          <p:nvPr>
            <p:ph type="sldNum" sz="quarter" idx="12"/>
          </p:nvPr>
        </p:nvSpPr>
        <p:spPr/>
        <p:txBody>
          <a:bodyPr/>
          <a:lstStyle/>
          <a:p>
            <a:fld id="{EA7C8D44-3667-46F6-9772-CC52308E2A7F}" type="slidenum">
              <a:rPr kumimoji="0" lang="en-US" smtClean="0"/>
              <a:pPr/>
              <a:t>‹N°›</a:t>
            </a:fld>
            <a:endParaRPr kumimoji="0" lang="en-US"/>
          </a:p>
        </p:txBody>
      </p:sp>
      <p:sp>
        <p:nvSpPr>
          <p:cNvPr id="9" name="Espace réservé du contenu 8"/>
          <p:cNvSpPr>
            <a:spLocks noGrp="1"/>
          </p:cNvSpPr>
          <p:nvPr>
            <p:ph sz="quarter" idx="1"/>
          </p:nvPr>
        </p:nvSpPr>
        <p:spPr>
          <a:xfrm>
            <a:off x="457200" y="1219200"/>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632198" y="1216152"/>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r>
              <a:rPr lang="fr-FR" smtClean="0"/>
              <a:t>21/10/99</a:t>
            </a:r>
            <a:endParaRPr lang="en-US"/>
          </a:p>
        </p:txBody>
      </p:sp>
      <p:sp>
        <p:nvSpPr>
          <p:cNvPr id="8" name="Espace réservé du pied de page 7"/>
          <p:cNvSpPr>
            <a:spLocks noGrp="1"/>
          </p:cNvSpPr>
          <p:nvPr>
            <p:ph type="ftr" sz="quarter" idx="11"/>
          </p:nvPr>
        </p:nvSpPr>
        <p:spPr/>
        <p:txBody>
          <a:bodyPr/>
          <a:lstStyle/>
          <a:p>
            <a:r>
              <a:rPr kumimoji="0" lang="en-US" smtClean="0"/>
              <a:t>Richard Grin</a:t>
            </a:r>
            <a:endParaRPr kumimoji="0" lang="en-US"/>
          </a:p>
        </p:txBody>
      </p:sp>
      <p:sp>
        <p:nvSpPr>
          <p:cNvPr id="9" name="Espace réservé du numéro de diapositive 8"/>
          <p:cNvSpPr>
            <a:spLocks noGrp="1"/>
          </p:cNvSpPr>
          <p:nvPr>
            <p:ph type="sldNum" sz="quarter" idx="12"/>
          </p:nvPr>
        </p:nvSpPr>
        <p:spPr/>
        <p:txBody>
          <a:bodyPr/>
          <a:lstStyle/>
          <a:p>
            <a:fld id="{EA7C8D44-3667-46F6-9772-CC52308E2A7F}" type="slidenum">
              <a:rPr kumimoji="0" lang="en-US" smtClean="0"/>
              <a:pPr/>
              <a:t>‹N°›</a:t>
            </a:fld>
            <a:endParaRPr kumimoji="0" lang="en-US"/>
          </a:p>
        </p:txBody>
      </p:sp>
      <p:sp>
        <p:nvSpPr>
          <p:cNvPr id="11" name="Espace réservé du contenu 10"/>
          <p:cNvSpPr>
            <a:spLocks noGrp="1"/>
          </p:cNvSpPr>
          <p:nvPr>
            <p:ph sz="quarter" idx="2"/>
          </p:nvPr>
        </p:nvSpPr>
        <p:spPr>
          <a:xfrm>
            <a:off x="457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648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r>
              <a:rPr lang="fr-FR" smtClean="0"/>
              <a:t>21/10/99</a:t>
            </a:r>
            <a:endParaRPr lang="en-US"/>
          </a:p>
        </p:txBody>
      </p:sp>
      <p:sp>
        <p:nvSpPr>
          <p:cNvPr id="4" name="Espace réservé du pied de page 3"/>
          <p:cNvSpPr>
            <a:spLocks noGrp="1"/>
          </p:cNvSpPr>
          <p:nvPr>
            <p:ph type="ftr" sz="quarter" idx="11"/>
          </p:nvPr>
        </p:nvSpPr>
        <p:spPr/>
        <p:txBody>
          <a:bodyPr/>
          <a:lstStyle/>
          <a:p>
            <a:r>
              <a:rPr kumimoji="0" lang="en-US" smtClean="0"/>
              <a:t>Richard Grin</a:t>
            </a:r>
            <a:endParaRPr kumimoji="0" lang="en-US"/>
          </a:p>
        </p:txBody>
      </p:sp>
      <p:sp>
        <p:nvSpPr>
          <p:cNvPr id="5" name="Espace réservé du numéro de diapositive 4"/>
          <p:cNvSpPr>
            <a:spLocks noGrp="1"/>
          </p:cNvSpPr>
          <p:nvPr>
            <p:ph type="sldNum" sz="quarter" idx="12"/>
          </p:nvPr>
        </p:nvSpPr>
        <p:spPr/>
        <p:txBody>
          <a:bodyPr/>
          <a:lstStyle/>
          <a:p>
            <a:fld id="{EA7C8D44-3667-46F6-9772-CC52308E2A7F}" type="slidenum">
              <a:rPr kumimoji="0" lang="en-US" smtClean="0"/>
              <a:pPr/>
              <a:t>‹N°›</a:t>
            </a:fld>
            <a:endParaRPr kumimoji="0" lang="en-US"/>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21/10/99</a:t>
            </a:r>
            <a:endParaRPr lang="en-US"/>
          </a:p>
        </p:txBody>
      </p:sp>
      <p:sp>
        <p:nvSpPr>
          <p:cNvPr id="3" name="Espace réservé du pied de page 2"/>
          <p:cNvSpPr>
            <a:spLocks noGrp="1"/>
          </p:cNvSpPr>
          <p:nvPr>
            <p:ph type="ftr" sz="quarter" idx="11"/>
          </p:nvPr>
        </p:nvSpPr>
        <p:spPr/>
        <p:txBody>
          <a:bodyPr/>
          <a:lstStyle/>
          <a:p>
            <a:r>
              <a:rPr kumimoji="0" lang="en-US" smtClean="0"/>
              <a:t>Richard Grin</a:t>
            </a:r>
            <a:endParaRPr kumimoji="0" lang="en-US"/>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‹N°›</a:t>
            </a:fld>
            <a:endParaRPr kumimoji="0" lang="en-US"/>
          </a:p>
        </p:txBody>
      </p:sp>
      <p:sp>
        <p:nvSpPr>
          <p:cNvPr id="5" name="Connecteur droit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21/10/99</a:t>
            </a:r>
            <a:endParaRPr lang="en-US"/>
          </a:p>
        </p:txBody>
      </p:sp>
      <p:sp>
        <p:nvSpPr>
          <p:cNvPr id="6" name="Espace réservé du pied de page 5"/>
          <p:cNvSpPr>
            <a:spLocks noGrp="1"/>
          </p:cNvSpPr>
          <p:nvPr>
            <p:ph type="ftr" sz="quarter" idx="11"/>
          </p:nvPr>
        </p:nvSpPr>
        <p:spPr/>
        <p:txBody>
          <a:bodyPr/>
          <a:lstStyle/>
          <a:p>
            <a:r>
              <a:rPr kumimoji="0" lang="en-US" smtClean="0"/>
              <a:t>Richard Grin</a:t>
            </a:r>
            <a:endParaRPr kumimoji="0" lang="en-US"/>
          </a:p>
        </p:txBody>
      </p:sp>
      <p:sp>
        <p:nvSpPr>
          <p:cNvPr id="7" name="Espace réservé du numéro de diapositive 6"/>
          <p:cNvSpPr>
            <a:spLocks noGrp="1"/>
          </p:cNvSpPr>
          <p:nvPr>
            <p:ph type="sldNum" sz="quarter" idx="12"/>
          </p:nvPr>
        </p:nvSpPr>
        <p:spPr/>
        <p:txBody>
          <a:bodyPr/>
          <a:lstStyle/>
          <a:p>
            <a:fld id="{EA7C8D44-3667-46F6-9772-CC52308E2A7F}" type="slidenum">
              <a:rPr kumimoji="0" lang="en-US" smtClean="0"/>
              <a:pPr/>
              <a:t>‹N°›</a:t>
            </a:fld>
            <a:endParaRPr kumimoji="0" lang="en-US"/>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Connecteur droit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Espace réservé du contenu 11"/>
          <p:cNvSpPr>
            <a:spLocks noGrp="1"/>
          </p:cNvSpPr>
          <p:nvPr>
            <p:ph sz="quarter" idx="1"/>
          </p:nvPr>
        </p:nvSpPr>
        <p:spPr>
          <a:xfrm>
            <a:off x="304800" y="304800"/>
            <a:ext cx="57150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21/10/99</a:t>
            </a:r>
            <a:endParaRPr lang="en-US"/>
          </a:p>
        </p:txBody>
      </p:sp>
      <p:sp>
        <p:nvSpPr>
          <p:cNvPr id="6" name="Espace réservé du pied de page 5"/>
          <p:cNvSpPr>
            <a:spLocks noGrp="1"/>
          </p:cNvSpPr>
          <p:nvPr>
            <p:ph type="ftr" sz="quarter" idx="11"/>
          </p:nvPr>
        </p:nvSpPr>
        <p:spPr/>
        <p:txBody>
          <a:bodyPr/>
          <a:lstStyle/>
          <a:p>
            <a:r>
              <a:rPr kumimoji="0" lang="en-US" smtClean="0"/>
              <a:t>Richard Grin</a:t>
            </a:r>
            <a:endParaRPr kumimoji="0" lang="en-US"/>
          </a:p>
        </p:txBody>
      </p:sp>
      <p:sp>
        <p:nvSpPr>
          <p:cNvPr id="7" name="Espace réservé du numéro de diapositive 6"/>
          <p:cNvSpPr>
            <a:spLocks noGrp="1"/>
          </p:cNvSpPr>
          <p:nvPr>
            <p:ph type="sldNum" sz="quarter" idx="12"/>
          </p:nvPr>
        </p:nvSpPr>
        <p:spPr/>
        <p:txBody>
          <a:bodyPr/>
          <a:lstStyle/>
          <a:p>
            <a:fld id="{EA7C8D44-3667-46F6-9772-CC52308E2A7F}" type="slidenum">
              <a:rPr kumimoji="0" lang="en-US" smtClean="0"/>
              <a:pPr/>
              <a:t>‹N°›</a:t>
            </a:fld>
            <a:endParaRPr kumimoji="0" lang="en-US"/>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r>
              <a:rPr lang="fr-FR" smtClean="0"/>
              <a:t>21/10/99</a:t>
            </a:r>
            <a:endParaRPr lang="en-US"/>
          </a:p>
        </p:txBody>
      </p:sp>
      <p:sp>
        <p:nvSpPr>
          <p:cNvPr id="5" name="Espace réservé du pied de page 4"/>
          <p:cNvSpPr>
            <a:spLocks noGrp="1"/>
          </p:cNvSpPr>
          <p:nvPr>
            <p:ph type="ftr" sz="quarter" idx="11"/>
          </p:nvPr>
        </p:nvSpPr>
        <p:spPr/>
        <p:txBody>
          <a:bodyPr/>
          <a:lstStyle/>
          <a:p>
            <a:r>
              <a:rPr kumimoji="0" lang="en-US" smtClean="0"/>
              <a:t>Richard Grin</a:t>
            </a:r>
            <a:endParaRPr kumimoji="0" lang="en-US"/>
          </a:p>
        </p:txBody>
      </p:sp>
      <p:sp>
        <p:nvSpPr>
          <p:cNvPr id="6" name="Espace réservé du numéro de diapositive 5"/>
          <p:cNvSpPr>
            <a:spLocks noGrp="1"/>
          </p:cNvSpPr>
          <p:nvPr>
            <p:ph type="sldNum" sz="quarter" idx="12"/>
          </p:nvPr>
        </p:nvSpPr>
        <p:spPr/>
        <p:txBody>
          <a:bodyPr/>
          <a:lstStyle/>
          <a:p>
            <a:fld id="{EA7C8D44-3667-46F6-9772-CC52308E2A7F}" type="slidenum">
              <a:rPr kumimoji="0" lang="en-US" smtClean="0"/>
              <a:pPr/>
              <a:t>‹N°›</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r>
              <a:rPr lang="fr-FR" smtClean="0"/>
              <a:t>21/10/99</a:t>
            </a:r>
            <a:endParaRPr lang="en-US"/>
          </a:p>
        </p:txBody>
      </p:sp>
      <p:sp>
        <p:nvSpPr>
          <p:cNvPr id="5" name="Espace réservé du pied de page 4"/>
          <p:cNvSpPr>
            <a:spLocks noGrp="1"/>
          </p:cNvSpPr>
          <p:nvPr>
            <p:ph type="ftr" sz="quarter" idx="11"/>
          </p:nvPr>
        </p:nvSpPr>
        <p:spPr/>
        <p:txBody>
          <a:bodyPr/>
          <a:lstStyle/>
          <a:p>
            <a:r>
              <a:rPr kumimoji="0" lang="en-US" smtClean="0"/>
              <a:t>Richard Grin</a:t>
            </a:r>
            <a:endParaRPr kumimoji="0" lang="en-US"/>
          </a:p>
        </p:txBody>
      </p:sp>
      <p:sp>
        <p:nvSpPr>
          <p:cNvPr id="6" name="Espace réservé du numéro de diapositive 5"/>
          <p:cNvSpPr>
            <a:spLocks noGrp="1"/>
          </p:cNvSpPr>
          <p:nvPr>
            <p:ph type="sldNum" sz="quarter" idx="12"/>
          </p:nvPr>
        </p:nvSpPr>
        <p:spPr/>
        <p:txBody>
          <a:bodyPr/>
          <a:lstStyle/>
          <a:p>
            <a:fld id="{EA7C8D44-3667-46F6-9772-CC52308E2A7F}" type="slidenum">
              <a:rPr kumimoji="0" lang="en-US" smtClean="0"/>
              <a:pPr/>
              <a:t>‹N°›</a:t>
            </a:fld>
            <a:endParaRPr kumimoji="0" lang="en-US"/>
          </a:p>
        </p:txBody>
      </p:sp>
      <p:sp>
        <p:nvSpPr>
          <p:cNvPr id="7" name="Connecteur droit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Triangle isocè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Connecteur droit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152400"/>
            <a:ext cx="8229600" cy="990600"/>
          </a:xfrm>
          <a:prstGeom prst="rect">
            <a:avLst/>
          </a:prstGeom>
        </p:spPr>
        <p:txBody>
          <a:bodyPr vert="horz"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r>
              <a:rPr lang="fr-FR" smtClean="0"/>
              <a:t>21/10/99</a:t>
            </a:r>
            <a:endParaRPr lang="en-US" sz="1400" dirty="0">
              <a:solidFill>
                <a:schemeClr val="tx2"/>
              </a:solidFill>
            </a:endParaRPr>
          </a:p>
        </p:txBody>
      </p:sp>
      <p:sp>
        <p:nvSpPr>
          <p:cNvPr id="3" name="Espace réservé du pied de page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pPr algn="r" eaLnBrk="1" latinLnBrk="0" hangingPunct="1"/>
            <a:r>
              <a:rPr kumimoji="0" lang="en-US" sz="1400" smtClean="0">
                <a:solidFill>
                  <a:schemeClr val="tx2"/>
                </a:solidFill>
              </a:rPr>
              <a:t>Richard Grin</a:t>
            </a:r>
            <a:endParaRPr kumimoji="0" lang="en-US" sz="1400" dirty="0">
              <a:solidFill>
                <a:schemeClr val="tx2"/>
              </a:solidFill>
            </a:endParaRPr>
          </a:p>
        </p:txBody>
      </p:sp>
      <p:sp>
        <p:nvSpPr>
          <p:cNvPr id="23" name="Espace réservé du numéro de diapositive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pPr algn="l" eaLnBrk="1" latinLnBrk="0" hangingPunct="1"/>
            <a:fld id="{EA7C8D44-3667-46F6-9772-CC52308E2A7F}" type="slidenum">
              <a:rPr kumimoji="0" lang="en-US" smtClean="0"/>
              <a:pPr algn="l" eaLnBrk="1" latinLnBrk="0" hangingPunct="1"/>
              <a:t>‹N°›</a:t>
            </a:fld>
            <a:endParaRPr kumimoji="0" lang="en-US" sz="1600" dirty="0">
              <a:solidFill>
                <a:schemeClr val="tx2"/>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Triangle isocè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maxime.lefrancois@inria.fr"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docs.oracle.com/javaee/6/tutorial/doc/gircz.html"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hyperlink" Target="mailto:maxime.lefrancois@inria.fr"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smtClean="0"/>
              <a:t>JSF 2</a:t>
            </a:r>
            <a:endParaRPr lang="fr-FR"/>
          </a:p>
        </p:txBody>
      </p:sp>
      <p:sp>
        <p:nvSpPr>
          <p:cNvPr id="3" name="Espace réservé du texte 2"/>
          <p:cNvSpPr>
            <a:spLocks noGrp="1"/>
          </p:cNvSpPr>
          <p:nvPr>
            <p:ph type="subTitle" idx="1"/>
          </p:nvPr>
        </p:nvSpPr>
        <p:spPr/>
        <p:txBody>
          <a:bodyPr>
            <a:normAutofit fontScale="70000" lnSpcReduction="20000"/>
          </a:bodyPr>
          <a:lstStyle/>
          <a:p>
            <a:pPr algn="l"/>
            <a:r>
              <a:rPr lang="fr-FR" smtClean="0"/>
              <a:t>Maxime Lefrançois (</a:t>
            </a:r>
            <a:r>
              <a:rPr lang="fr-FR" smtClean="0">
                <a:hlinkClick r:id="rId2"/>
              </a:rPr>
              <a:t>maxime.lefrancois@inria.fr</a:t>
            </a:r>
            <a:r>
              <a:rPr lang="fr-FR" smtClean="0"/>
              <a:t>),</a:t>
            </a:r>
          </a:p>
          <a:p>
            <a:pPr algn="l"/>
            <a:r>
              <a:rPr lang="fr-FR" smtClean="0"/>
              <a:t>Adapté du cours de Michel Buffa et </a:t>
            </a:r>
            <a:r>
              <a:rPr lang="fr-FR" smtClean="0"/>
              <a:t>Richard </a:t>
            </a:r>
            <a:r>
              <a:rPr lang="fr-FR" smtClean="0"/>
              <a:t>Grin</a:t>
            </a:r>
            <a:endParaRPr lang="fr-FR" smtClean="0"/>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1</a:t>
            </a:fld>
            <a:endParaRPr kumimoji="0"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re 1"/>
          <p:cNvSpPr>
            <a:spLocks noGrp="1"/>
          </p:cNvSpPr>
          <p:nvPr>
            <p:ph type="title"/>
          </p:nvPr>
        </p:nvSpPr>
        <p:spPr/>
        <p:txBody>
          <a:bodyPr/>
          <a:lstStyle/>
          <a:p>
            <a:r>
              <a:rPr lang="fr-FR" smtClean="0"/>
              <a:t>Standards</a:t>
            </a:r>
          </a:p>
        </p:txBody>
      </p:sp>
      <p:sp>
        <p:nvSpPr>
          <p:cNvPr id="12294"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817530F2-FEA9-4E8D-8D59-570CB638CF94}" type="slidenum">
              <a:rPr lang="fr-FR" sz="1400">
                <a:solidFill>
                  <a:schemeClr val="bg1"/>
                </a:solidFill>
                <a:latin typeface="Times New Roman" pitchFamily="18" charset="0"/>
              </a:rPr>
              <a:pPr/>
              <a:t>2</a:t>
            </a:fld>
            <a:endParaRPr lang="fr-FR" sz="1400">
              <a:solidFill>
                <a:schemeClr val="bg1"/>
              </a:solidFill>
              <a:latin typeface="Times New Roman" pitchFamily="18" charset="0"/>
            </a:endParaRPr>
          </a:p>
        </p:txBody>
      </p:sp>
      <p:sp>
        <p:nvSpPr>
          <p:cNvPr id="12291" name="Espace réservé du contenu 2"/>
          <p:cNvSpPr>
            <a:spLocks noGrp="1"/>
          </p:cNvSpPr>
          <p:nvPr>
            <p:ph sz="quarter" idx="1"/>
          </p:nvPr>
        </p:nvSpPr>
        <p:spPr/>
        <p:txBody>
          <a:bodyPr/>
          <a:lstStyle/>
          <a:p>
            <a:r>
              <a:rPr lang="fr-FR" dirty="0" smtClean="0"/>
              <a:t>JSF 2.0 est intégré dans Java EE 6</a:t>
            </a:r>
          </a:p>
          <a:p>
            <a:r>
              <a:rPr lang="fr-FR" dirty="0" smtClean="0"/>
              <a:t>JSF 2.0 peut (c’est conseillé) utiliser CDI (</a:t>
            </a:r>
            <a:r>
              <a:rPr lang="fr-FR" i="1" dirty="0" err="1" smtClean="0"/>
              <a:t>Contexts</a:t>
            </a:r>
            <a:r>
              <a:rPr lang="fr-FR" i="1" dirty="0" smtClean="0"/>
              <a:t> and </a:t>
            </a:r>
            <a:r>
              <a:rPr lang="fr-FR" i="1" dirty="0" err="1" smtClean="0"/>
              <a:t>Dependency</a:t>
            </a:r>
            <a:r>
              <a:rPr lang="fr-FR" i="1" dirty="0" smtClean="0"/>
              <a:t> Injection</a:t>
            </a:r>
            <a:r>
              <a:rPr lang="fr-FR" dirty="0" smtClean="0"/>
              <a: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re 1"/>
          <p:cNvSpPr>
            <a:spLocks noGrp="1"/>
          </p:cNvSpPr>
          <p:nvPr>
            <p:ph type="title"/>
          </p:nvPr>
        </p:nvSpPr>
        <p:spPr>
          <a:xfrm>
            <a:off x="250825" y="188913"/>
            <a:ext cx="8715375" cy="533400"/>
          </a:xfrm>
        </p:spPr>
        <p:txBody>
          <a:bodyPr>
            <a:normAutofit fontScale="90000"/>
          </a:bodyPr>
          <a:lstStyle/>
          <a:p>
            <a:r>
              <a:rPr lang="fr-FR" smtClean="0"/>
              <a:t>JSF</a:t>
            </a:r>
          </a:p>
        </p:txBody>
      </p:sp>
      <p:pic>
        <p:nvPicPr>
          <p:cNvPr id="7171"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11188" y="1628775"/>
            <a:ext cx="8507412" cy="4679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3</a:t>
            </a:fld>
            <a:endParaRPr kumimoji="0"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2"/>
          <p:cNvSpPr>
            <a:spLocks noGrp="1" noChangeArrowheads="1"/>
          </p:cNvSpPr>
          <p:nvPr>
            <p:ph type="title"/>
          </p:nvPr>
        </p:nvSpPr>
        <p:spPr/>
        <p:txBody>
          <a:bodyPr/>
          <a:lstStyle/>
          <a:p>
            <a:r>
              <a:rPr lang="fr-FR" smtClean="0"/>
              <a:t>JSF</a:t>
            </a:r>
          </a:p>
        </p:txBody>
      </p:sp>
      <p:sp>
        <p:nvSpPr>
          <p:cNvPr id="8196"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DB346336-C894-4889-8AC8-6611C05C20C0}" type="slidenum">
              <a:rPr lang="fr-FR" sz="1400">
                <a:solidFill>
                  <a:schemeClr val="bg1"/>
                </a:solidFill>
                <a:latin typeface="Times New Roman" pitchFamily="18" charset="0"/>
              </a:rPr>
              <a:pPr/>
              <a:t>4</a:t>
            </a:fld>
            <a:endParaRPr lang="fr-FR" sz="1400">
              <a:solidFill>
                <a:schemeClr val="bg1"/>
              </a:solidFill>
              <a:latin typeface="Times New Roman" pitchFamily="18" charset="0"/>
            </a:endParaRPr>
          </a:p>
        </p:txBody>
      </p:sp>
      <p:sp>
        <p:nvSpPr>
          <p:cNvPr id="8198" name="Rectangle 3"/>
          <p:cNvSpPr>
            <a:spLocks noGrp="1" noChangeArrowheads="1"/>
          </p:cNvSpPr>
          <p:nvPr>
            <p:ph sz="quarter" idx="1"/>
          </p:nvPr>
        </p:nvSpPr>
        <p:spPr>
          <a:xfrm>
            <a:off x="492125" y="1340768"/>
            <a:ext cx="8159750" cy="5256584"/>
          </a:xfrm>
        </p:spPr>
        <p:txBody>
          <a:bodyPr>
            <a:normAutofit/>
          </a:bodyPr>
          <a:lstStyle/>
          <a:p>
            <a:r>
              <a:rPr lang="fr-FR" smtClean="0"/>
              <a:t>Une API pour représenter des composants</a:t>
            </a:r>
          </a:p>
          <a:p>
            <a:pPr lvl="1"/>
            <a:r>
              <a:rPr lang="fr-FR" smtClean="0"/>
              <a:t>Un état</a:t>
            </a:r>
          </a:p>
          <a:p>
            <a:pPr lvl="1"/>
            <a:r>
              <a:rPr lang="fr-FR" smtClean="0"/>
              <a:t>Des évènements</a:t>
            </a:r>
          </a:p>
          <a:p>
            <a:pPr lvl="1"/>
            <a:r>
              <a:rPr lang="fr-FR" smtClean="0"/>
              <a:t>De la validation côté serveur</a:t>
            </a:r>
          </a:p>
          <a:p>
            <a:pPr lvl="1"/>
            <a:r>
              <a:rPr lang="fr-FR" smtClean="0"/>
              <a:t>De la conversion de données</a:t>
            </a:r>
          </a:p>
          <a:p>
            <a:pPr lvl="1"/>
            <a:r>
              <a:rPr lang="fr-FR" smtClean="0"/>
              <a:t>Navigation entre pages</a:t>
            </a:r>
          </a:p>
          <a:p>
            <a:pPr lvl="1"/>
            <a:r>
              <a:rPr lang="fr-FR" smtClean="0"/>
              <a:t>Internationalisation et accessibilité</a:t>
            </a:r>
          </a:p>
          <a:p>
            <a:pPr lvl="1"/>
            <a:r>
              <a:rPr lang="fr-FR" smtClean="0"/>
              <a:t>+ permet d’écrire de nouveaux composants</a:t>
            </a:r>
          </a:p>
          <a:p>
            <a:r>
              <a:rPr lang="fr-FR" smtClean="0"/>
              <a:t>Des librairies de tags pour </a:t>
            </a:r>
          </a:p>
          <a:p>
            <a:pPr lvl="1"/>
            <a:r>
              <a:rPr lang="fr-FR" smtClean="0"/>
              <a:t>ajouter ces composants aux pages web </a:t>
            </a:r>
          </a:p>
          <a:p>
            <a:pPr lvl="1"/>
            <a:r>
              <a:rPr lang="fr-FR" smtClean="0"/>
              <a:t>connecter les composants aux objets côté serveur</a:t>
            </a:r>
            <a:endParaRPr lang="fr-FR"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Une application JSF typique</a:t>
            </a:r>
            <a:endParaRPr lang="fr-FR"/>
          </a:p>
        </p:txBody>
      </p:sp>
      <p:sp>
        <p:nvSpPr>
          <p:cNvPr id="3" name="Espace réservé du contenu 2"/>
          <p:cNvSpPr>
            <a:spLocks noGrp="1"/>
          </p:cNvSpPr>
          <p:nvPr>
            <p:ph sz="quarter" idx="1"/>
          </p:nvPr>
        </p:nvSpPr>
        <p:spPr/>
        <p:txBody>
          <a:bodyPr/>
          <a:lstStyle/>
          <a:p>
            <a:r>
              <a:rPr lang="fr-FR" smtClean="0"/>
              <a:t>Des pages web</a:t>
            </a:r>
          </a:p>
          <a:p>
            <a:r>
              <a:rPr lang="fr-FR" smtClean="0"/>
              <a:t>Des tags</a:t>
            </a:r>
          </a:p>
          <a:p>
            <a:r>
              <a:rPr lang="fr-FR" smtClean="0"/>
              <a:t>Des managed beans</a:t>
            </a:r>
          </a:p>
          <a:p>
            <a:r>
              <a:rPr lang="fr-FR" smtClean="0"/>
              <a:t>Un descripteur de déploiement (web.xml)</a:t>
            </a:r>
          </a:p>
          <a:p>
            <a:r>
              <a:rPr lang="fr-FR" smtClean="0"/>
              <a:t>Des fichiers de configuration de l’application (faces-config.xml)</a:t>
            </a:r>
          </a:p>
          <a:p>
            <a:r>
              <a:rPr lang="fr-FR" smtClean="0"/>
              <a:t>D’autres objets – validateurs, converteurs, écouteurs</a:t>
            </a:r>
          </a:p>
          <a:p>
            <a:r>
              <a:rPr lang="fr-FR" smtClean="0"/>
              <a:t>Composants personalisés et leurs tags associés</a:t>
            </a: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5</a:t>
            </a:fld>
            <a:endParaRPr kumimoji="0"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re 1"/>
          <p:cNvSpPr>
            <a:spLocks noGrp="1"/>
          </p:cNvSpPr>
          <p:nvPr>
            <p:ph type="title"/>
          </p:nvPr>
        </p:nvSpPr>
        <p:spPr/>
        <p:txBody>
          <a:bodyPr/>
          <a:lstStyle/>
          <a:p>
            <a:r>
              <a:rPr lang="fr-FR" dirty="0" smtClean="0"/>
              <a:t>Répartition des tâches (1/2)</a:t>
            </a:r>
          </a:p>
        </p:txBody>
      </p:sp>
      <p:sp>
        <p:nvSpPr>
          <p:cNvPr id="17411" name="Espace réservé du contenu 2"/>
          <p:cNvSpPr>
            <a:spLocks noGrp="1"/>
          </p:cNvSpPr>
          <p:nvPr>
            <p:ph sz="quarter" idx="1"/>
          </p:nvPr>
        </p:nvSpPr>
        <p:spPr>
          <a:xfrm>
            <a:off x="685800" y="1268760"/>
            <a:ext cx="8206680" cy="5256584"/>
          </a:xfrm>
        </p:spPr>
        <p:txBody>
          <a:bodyPr/>
          <a:lstStyle/>
          <a:p>
            <a:r>
              <a:rPr lang="fr-FR" dirty="0" smtClean="0">
                <a:solidFill>
                  <a:srgbClr val="FF0000"/>
                </a:solidFill>
              </a:rPr>
              <a:t>Les pages JSF </a:t>
            </a:r>
            <a:r>
              <a:rPr lang="fr-FR" dirty="0"/>
              <a:t>sont utilisées pour l’interface avec l’utilisateur </a:t>
            </a:r>
            <a:r>
              <a:rPr lang="fr-FR" dirty="0" smtClean="0"/>
              <a:t>; elles </a:t>
            </a:r>
            <a:r>
              <a:rPr lang="fr-FR" dirty="0" smtClean="0">
                <a:solidFill>
                  <a:srgbClr val="FF0000"/>
                </a:solidFill>
              </a:rPr>
              <a:t>ne contiennent pas de traitements </a:t>
            </a:r>
            <a:r>
              <a:rPr lang="fr-FR" dirty="0" smtClean="0"/>
              <a:t>(pas de code Java ou autre code comme dans les pages JSP)</a:t>
            </a:r>
          </a:p>
          <a:p>
            <a:r>
              <a:rPr lang="fr-FR" dirty="0" smtClean="0"/>
              <a:t>Les </a:t>
            </a:r>
            <a:r>
              <a:rPr lang="fr-FR" dirty="0" err="1" smtClean="0">
                <a:solidFill>
                  <a:srgbClr val="FF0000"/>
                </a:solidFill>
              </a:rPr>
              <a:t>backing</a:t>
            </a:r>
            <a:r>
              <a:rPr lang="fr-FR" dirty="0" smtClean="0">
                <a:solidFill>
                  <a:srgbClr val="FF0000"/>
                </a:solidFill>
              </a:rPr>
              <a:t> </a:t>
            </a:r>
            <a:r>
              <a:rPr lang="fr-FR" dirty="0" err="1" smtClean="0">
                <a:solidFill>
                  <a:srgbClr val="FF0000"/>
                </a:solidFill>
              </a:rPr>
              <a:t>beans</a:t>
            </a:r>
            <a:r>
              <a:rPr lang="fr-FR" dirty="0" smtClean="0"/>
              <a:t> font l’interface entre les pages JSF et le reste de l’application</a:t>
            </a:r>
          </a:p>
          <a:p>
            <a:r>
              <a:rPr lang="fr-FR" dirty="0"/>
              <a:t>Ces </a:t>
            </a:r>
            <a:r>
              <a:rPr lang="fr-FR" dirty="0" err="1"/>
              <a:t>backing</a:t>
            </a:r>
            <a:r>
              <a:rPr lang="fr-FR" dirty="0"/>
              <a:t> </a:t>
            </a:r>
            <a:r>
              <a:rPr lang="fr-FR" dirty="0" err="1"/>
              <a:t>beans</a:t>
            </a:r>
            <a:r>
              <a:rPr lang="fr-FR" dirty="0"/>
              <a:t> peuvent effectuer les traitements liés directement à l’interface utilisateur ; ils font appels à des</a:t>
            </a:r>
            <a:r>
              <a:rPr lang="fr-FR" dirty="0" smtClean="0">
                <a:solidFill>
                  <a:srgbClr val="FF0000"/>
                </a:solidFill>
              </a:rPr>
              <a:t> EJB </a:t>
            </a:r>
            <a:r>
              <a:rPr lang="fr-FR" dirty="0" smtClean="0"/>
              <a:t>ou des classes Java ordinaires pour effectuer les autres traitements</a:t>
            </a: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6</a:t>
            </a:fld>
            <a:endParaRPr kumimoji="0"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re 1"/>
          <p:cNvSpPr>
            <a:spLocks noGrp="1"/>
          </p:cNvSpPr>
          <p:nvPr>
            <p:ph type="title"/>
          </p:nvPr>
        </p:nvSpPr>
        <p:spPr/>
        <p:txBody>
          <a:bodyPr/>
          <a:lstStyle/>
          <a:p>
            <a:r>
              <a:rPr lang="fr-FR" dirty="0" smtClean="0"/>
              <a:t>Répartition des tâches (2/2)</a:t>
            </a:r>
          </a:p>
        </p:txBody>
      </p:sp>
      <p:sp>
        <p:nvSpPr>
          <p:cNvPr id="18435" name="Espace réservé du contenu 2"/>
          <p:cNvSpPr>
            <a:spLocks noGrp="1"/>
          </p:cNvSpPr>
          <p:nvPr>
            <p:ph sz="quarter" idx="1"/>
          </p:nvPr>
        </p:nvSpPr>
        <p:spPr/>
        <p:txBody>
          <a:bodyPr/>
          <a:lstStyle/>
          <a:p>
            <a:r>
              <a:rPr lang="fr-FR" dirty="0" smtClean="0"/>
              <a:t>Les EJB sont chargés des traitements métier et des accès aux bases de données</a:t>
            </a:r>
          </a:p>
          <a:p>
            <a:r>
              <a:rPr lang="fr-FR" dirty="0" smtClean="0"/>
              <a:t>Les accès aux bases de données utilisent JPA et donc les </a:t>
            </a:r>
            <a:r>
              <a:rPr lang="fr-FR" dirty="0" smtClean="0">
                <a:solidFill>
                  <a:srgbClr val="FF0000"/>
                </a:solidFill>
              </a:rPr>
              <a:t>entités</a:t>
            </a:r>
            <a:endParaRPr lang="fr-FR" dirty="0" smtClean="0"/>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7</a:t>
            </a:fld>
            <a:endParaRPr kumimoji="0"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re 1"/>
          <p:cNvSpPr>
            <a:spLocks noGrp="1"/>
          </p:cNvSpPr>
          <p:nvPr>
            <p:ph type="title"/>
          </p:nvPr>
        </p:nvSpPr>
        <p:spPr/>
        <p:txBody>
          <a:bodyPr/>
          <a:lstStyle/>
          <a:p>
            <a:r>
              <a:rPr lang="fr-FR" smtClean="0"/>
              <a:t>Backing bean</a:t>
            </a:r>
          </a:p>
        </p:txBody>
      </p:sp>
      <p:sp>
        <p:nvSpPr>
          <p:cNvPr id="20486"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07A1417E-84BD-4754-B02E-90C2CFC03DA7}" type="slidenum">
              <a:rPr lang="fr-FR" sz="1400">
                <a:solidFill>
                  <a:schemeClr val="bg1"/>
                </a:solidFill>
                <a:latin typeface="Times New Roman" pitchFamily="18" charset="0"/>
              </a:rPr>
              <a:pPr/>
              <a:t>8</a:t>
            </a:fld>
            <a:endParaRPr lang="fr-FR" sz="1400">
              <a:solidFill>
                <a:schemeClr val="bg1"/>
              </a:solidFill>
              <a:latin typeface="Times New Roman" pitchFamily="18" charset="0"/>
            </a:endParaRPr>
          </a:p>
        </p:txBody>
      </p:sp>
      <p:sp>
        <p:nvSpPr>
          <p:cNvPr id="20483" name="Espace réservé du contenu 2"/>
          <p:cNvSpPr>
            <a:spLocks noGrp="1"/>
          </p:cNvSpPr>
          <p:nvPr>
            <p:ph sz="quarter" idx="1"/>
          </p:nvPr>
        </p:nvSpPr>
        <p:spPr>
          <a:xfrm>
            <a:off x="685800" y="1196752"/>
            <a:ext cx="8001000" cy="5256584"/>
          </a:xfrm>
        </p:spPr>
        <p:txBody>
          <a:bodyPr/>
          <a:lstStyle/>
          <a:p>
            <a:r>
              <a:rPr lang="fr-FR" dirty="0" smtClean="0"/>
              <a:t>Le traitement peut être exclusivement lié à l’interface graphique (par exemple si un composant n’est visible que si l’utilisateur a choisi une certaine valeur) ; dans ce cas le </a:t>
            </a:r>
            <a:r>
              <a:rPr lang="fr-FR" dirty="0" err="1" smtClean="0"/>
              <a:t>backing</a:t>
            </a:r>
            <a:r>
              <a:rPr lang="fr-FR" dirty="0" smtClean="0"/>
              <a:t> </a:t>
            </a:r>
            <a:r>
              <a:rPr lang="fr-FR" dirty="0" err="1" smtClean="0"/>
              <a:t>bean</a:t>
            </a:r>
            <a:r>
              <a:rPr lang="fr-FR" dirty="0" smtClean="0"/>
              <a:t> intervient seul</a:t>
            </a:r>
          </a:p>
          <a:p>
            <a:r>
              <a:rPr lang="fr-FR" dirty="0" smtClean="0"/>
              <a:t>Sinon le </a:t>
            </a:r>
            <a:r>
              <a:rPr lang="fr-FR" dirty="0" err="1" smtClean="0"/>
              <a:t>backing</a:t>
            </a:r>
            <a:r>
              <a:rPr lang="fr-FR" dirty="0" smtClean="0"/>
              <a:t> </a:t>
            </a:r>
            <a:r>
              <a:rPr lang="fr-FR" dirty="0" err="1" smtClean="0"/>
              <a:t>bean</a:t>
            </a:r>
            <a:r>
              <a:rPr lang="fr-FR" dirty="0" smtClean="0"/>
              <a:t> fait appel à des EJB ou quelquefois à des classes Java ordinaires</a:t>
            </a:r>
          </a:p>
          <a:p>
            <a:r>
              <a:rPr lang="fr-FR" dirty="0"/>
              <a:t>Remarque importante : un EJB </a:t>
            </a:r>
            <a:r>
              <a:rPr lang="fr-FR" dirty="0" smtClean="0"/>
              <a:t>doit être </a:t>
            </a:r>
            <a:r>
              <a:rPr lang="fr-FR" dirty="0" smtClean="0">
                <a:solidFill>
                  <a:srgbClr val="FF0000"/>
                </a:solidFill>
              </a:rPr>
              <a:t>totalement </a:t>
            </a:r>
            <a:r>
              <a:rPr lang="fr-FR" dirty="0">
                <a:solidFill>
                  <a:srgbClr val="FF0000"/>
                </a:solidFill>
              </a:rPr>
              <a:t>indépendant</a:t>
            </a:r>
            <a:r>
              <a:rPr lang="fr-FR" dirty="0"/>
              <a:t> de l’interface graphique ; il exécute les processus métier ou s’occupe de la persistance des </a:t>
            </a:r>
            <a:r>
              <a:rPr lang="fr-FR" dirty="0" smtClean="0"/>
              <a:t>données</a:t>
            </a:r>
          </a:p>
          <a:p>
            <a:pPr lvl="1"/>
            <a:endParaRPr lang="fr-FR" dirty="0" smtClean="0"/>
          </a:p>
        </p:txBody>
      </p:sp>
    </p:spTree>
    <p:extLst>
      <p:ext uri="{BB962C8B-B14F-4D97-AF65-F5344CB8AC3E}">
        <p14:creationId xmlns="" xmlns:p14="http://schemas.microsoft.com/office/powerpoint/2010/main" val="8597233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re 1"/>
          <p:cNvSpPr>
            <a:spLocks noGrp="1"/>
          </p:cNvSpPr>
          <p:nvPr>
            <p:ph type="title"/>
          </p:nvPr>
        </p:nvSpPr>
        <p:spPr/>
        <p:txBody>
          <a:bodyPr/>
          <a:lstStyle/>
          <a:p>
            <a:r>
              <a:rPr lang="fr-FR" smtClean="0"/>
              <a:t>Backing bean</a:t>
            </a:r>
          </a:p>
        </p:txBody>
      </p:sp>
      <p:sp>
        <p:nvSpPr>
          <p:cNvPr id="20486"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07A1417E-84BD-4754-B02E-90C2CFC03DA7}" type="slidenum">
              <a:rPr lang="fr-FR" sz="1400">
                <a:solidFill>
                  <a:schemeClr val="bg1"/>
                </a:solidFill>
                <a:latin typeface="Times New Roman" pitchFamily="18" charset="0"/>
              </a:rPr>
              <a:pPr/>
              <a:t>9</a:t>
            </a:fld>
            <a:endParaRPr lang="fr-FR" sz="1400">
              <a:solidFill>
                <a:schemeClr val="bg1"/>
              </a:solidFill>
              <a:latin typeface="Times New Roman" pitchFamily="18" charset="0"/>
            </a:endParaRPr>
          </a:p>
        </p:txBody>
      </p:sp>
      <p:sp>
        <p:nvSpPr>
          <p:cNvPr id="20483" name="Espace réservé du contenu 2"/>
          <p:cNvSpPr>
            <a:spLocks noGrp="1"/>
          </p:cNvSpPr>
          <p:nvPr>
            <p:ph sz="quarter" idx="1"/>
          </p:nvPr>
        </p:nvSpPr>
        <p:spPr>
          <a:xfrm>
            <a:off x="685800" y="1196752"/>
            <a:ext cx="8001000" cy="5184576"/>
          </a:xfrm>
        </p:spPr>
        <p:txBody>
          <a:bodyPr/>
          <a:lstStyle/>
          <a:p>
            <a:r>
              <a:rPr lang="fr-FR" dirty="0" smtClean="0"/>
              <a:t>Souvent, mais pas obligatoirement, un </a:t>
            </a:r>
            <a:r>
              <a:rPr lang="fr-FR" dirty="0" err="1" smtClean="0"/>
              <a:t>backing</a:t>
            </a:r>
            <a:r>
              <a:rPr lang="fr-FR" dirty="0" smtClean="0"/>
              <a:t> </a:t>
            </a:r>
            <a:r>
              <a:rPr lang="fr-FR" dirty="0" err="1" smtClean="0"/>
              <a:t>bean</a:t>
            </a:r>
            <a:r>
              <a:rPr lang="fr-FR" dirty="0" smtClean="0"/>
              <a:t> par page JSF</a:t>
            </a:r>
          </a:p>
          <a:p>
            <a:r>
              <a:rPr lang="fr-FR" dirty="0"/>
              <a:t>Un </a:t>
            </a:r>
            <a:r>
              <a:rPr lang="fr-FR" dirty="0" err="1"/>
              <a:t>backing</a:t>
            </a:r>
            <a:r>
              <a:rPr lang="fr-FR" dirty="0"/>
              <a:t> </a:t>
            </a:r>
            <a:r>
              <a:rPr lang="fr-FR" dirty="0" err="1"/>
              <a:t>bean</a:t>
            </a:r>
            <a:r>
              <a:rPr lang="fr-FR" dirty="0"/>
              <a:t> fournit du code Java pour l’interface graphique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smtClean="0"/>
              <a:t>Facelets</a:t>
            </a:r>
            <a:endParaRPr lang="fr-FR"/>
          </a:p>
        </p:txBody>
      </p:sp>
      <p:sp>
        <p:nvSpPr>
          <p:cNvPr id="5" name="Espace réservé du texte 4"/>
          <p:cNvSpPr>
            <a:spLocks noGrp="1"/>
          </p:cNvSpPr>
          <p:nvPr>
            <p:ph type="body" idx="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A7C8D44-3667-46F6-9772-CC52308E2A7F}" type="slidenum">
              <a:rPr kumimoji="0" lang="en-US" smtClean="0"/>
              <a:pPr/>
              <a:t>10</a:t>
            </a:fld>
            <a:endParaRPr kumimoji="0"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Facelets</a:t>
            </a:r>
            <a:endParaRPr lang="fr-FR"/>
          </a:p>
        </p:txBody>
      </p:sp>
      <p:sp>
        <p:nvSpPr>
          <p:cNvPr id="3" name="Espace réservé du contenu 2"/>
          <p:cNvSpPr>
            <a:spLocks noGrp="1"/>
          </p:cNvSpPr>
          <p:nvPr>
            <p:ph sz="quarter" idx="1"/>
          </p:nvPr>
        </p:nvSpPr>
        <p:spPr/>
        <p:txBody>
          <a:bodyPr/>
          <a:lstStyle/>
          <a:p>
            <a:r>
              <a:rPr lang="fr-FR" smtClean="0"/>
              <a:t>Langage déclaratif léger pour écrire des pages</a:t>
            </a:r>
          </a:p>
          <a:p>
            <a:pPr lvl="1"/>
            <a:r>
              <a:rPr lang="fr-FR" smtClean="0"/>
              <a:t>Utilise XHTML pour les pages web</a:t>
            </a:r>
          </a:p>
          <a:p>
            <a:pPr lvl="1"/>
            <a:r>
              <a:rPr lang="fr-FR" smtClean="0"/>
              <a:t>Librairies de tags facelets et JSTL</a:t>
            </a:r>
          </a:p>
          <a:p>
            <a:pPr lvl="1"/>
            <a:r>
              <a:rPr lang="fr-FR" smtClean="0"/>
              <a:t>Langage d’expression EL</a:t>
            </a:r>
          </a:p>
          <a:p>
            <a:pPr lvl="1"/>
            <a:r>
              <a:rPr lang="fr-FR" smtClean="0"/>
              <a:t>Templating (pour les pages et les composants)</a:t>
            </a:r>
          </a:p>
          <a:p>
            <a:r>
              <a:rPr lang="fr-FR" smtClean="0"/>
              <a:t>Avantages: </a:t>
            </a:r>
          </a:p>
          <a:p>
            <a:pPr lvl="1"/>
            <a:r>
              <a:rPr lang="fr-FR" smtClean="0"/>
              <a:t>Réutilisation du code, extensible</a:t>
            </a:r>
          </a:p>
          <a:p>
            <a:pPr lvl="1"/>
            <a:r>
              <a:rPr lang="fr-FR" smtClean="0"/>
              <a:t>Compilation rapide</a:t>
            </a:r>
          </a:p>
          <a:p>
            <a:pPr lvl="1"/>
            <a:r>
              <a:rPr lang="fr-FR" smtClean="0"/>
              <a:t>Validation de l’EL à la compilation</a:t>
            </a:r>
            <a:endParaRPr lang="fr-F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11</a:t>
            </a:fld>
            <a:endParaRPr kumimoji="0"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Facelets – les librairies usuelles </a:t>
            </a:r>
            <a:endParaRPr lang="fr-FR"/>
          </a:p>
        </p:txBody>
      </p:sp>
      <p:graphicFrame>
        <p:nvGraphicFramePr>
          <p:cNvPr id="4" name="Espace réservé du contenu 3"/>
          <p:cNvGraphicFramePr>
            <a:graphicFrameLocks noGrp="1"/>
          </p:cNvGraphicFramePr>
          <p:nvPr>
            <p:ph sz="quarter" idx="1"/>
          </p:nvPr>
        </p:nvGraphicFramePr>
        <p:xfrm>
          <a:off x="357158" y="1303036"/>
          <a:ext cx="8329642" cy="4411980"/>
        </p:xfrm>
        <a:graphic>
          <a:graphicData uri="http://schemas.openxmlformats.org/drawingml/2006/table">
            <a:tbl>
              <a:tblPr firstRow="1" bandRow="1">
                <a:tableStyleId>{5C22544A-7EE6-4342-B048-85BDC9FD1C3A}</a:tableStyleId>
              </a:tblPr>
              <a:tblGrid>
                <a:gridCol w="1500198"/>
                <a:gridCol w="2714644"/>
                <a:gridCol w="785818"/>
                <a:gridCol w="1714512"/>
                <a:gridCol w="1614470"/>
              </a:tblGrid>
              <a:tr h="370840">
                <a:tc>
                  <a:txBody>
                    <a:bodyPr/>
                    <a:lstStyle/>
                    <a:p>
                      <a:pPr algn="l"/>
                      <a:r>
                        <a:rPr lang="fr-FR">
                          <a:solidFill>
                            <a:srgbClr val="000000"/>
                          </a:solidFill>
                        </a:rPr>
                        <a:t>Tag Library</a:t>
                      </a:r>
                    </a:p>
                  </a:txBody>
                  <a:tcPr marL="38100" marR="38100" marT="38100" marB="57150"/>
                </a:tc>
                <a:tc>
                  <a:txBody>
                    <a:bodyPr/>
                    <a:lstStyle/>
                    <a:p>
                      <a:pPr algn="l"/>
                      <a:r>
                        <a:rPr lang="fr-FR">
                          <a:solidFill>
                            <a:srgbClr val="000000"/>
                          </a:solidFill>
                        </a:rPr>
                        <a:t>URI</a:t>
                      </a:r>
                    </a:p>
                  </a:txBody>
                  <a:tcPr marL="38100" marR="38100" marT="38100" marB="57150"/>
                </a:tc>
                <a:tc>
                  <a:txBody>
                    <a:bodyPr/>
                    <a:lstStyle/>
                    <a:p>
                      <a:pPr algn="l"/>
                      <a:r>
                        <a:rPr lang="fr-FR">
                          <a:solidFill>
                            <a:srgbClr val="000000"/>
                          </a:solidFill>
                        </a:rPr>
                        <a:t>Prefix</a:t>
                      </a:r>
                    </a:p>
                  </a:txBody>
                  <a:tcPr marL="38100" marR="38100" marT="38100" marB="57150"/>
                </a:tc>
                <a:tc>
                  <a:txBody>
                    <a:bodyPr/>
                    <a:lstStyle/>
                    <a:p>
                      <a:pPr algn="l"/>
                      <a:endParaRPr lang="fr-FR" smtClean="0">
                        <a:solidFill>
                          <a:srgbClr val="000000"/>
                        </a:solidFill>
                      </a:endParaRPr>
                    </a:p>
                    <a:p>
                      <a:pPr algn="l"/>
                      <a:r>
                        <a:rPr lang="fr-FR" smtClean="0">
                          <a:solidFill>
                            <a:srgbClr val="000000"/>
                          </a:solidFill>
                        </a:rPr>
                        <a:t>Exemple</a:t>
                      </a:r>
                      <a:endParaRPr lang="fr-FR">
                        <a:solidFill>
                          <a:srgbClr val="000000"/>
                        </a:solidFill>
                      </a:endParaRPr>
                    </a:p>
                  </a:txBody>
                  <a:tcPr marL="38100" marR="38100" marT="38100" marB="57150"/>
                </a:tc>
                <a:tc>
                  <a:txBody>
                    <a:bodyPr/>
                    <a:lstStyle/>
                    <a:p>
                      <a:pPr algn="l"/>
                      <a:endParaRPr lang="fr-FR">
                        <a:solidFill>
                          <a:srgbClr val="000000"/>
                        </a:solidFill>
                      </a:endParaRPr>
                    </a:p>
                  </a:txBody>
                  <a:tcPr marL="38100" marR="38100" marT="38100" marB="57150"/>
                </a:tc>
              </a:tr>
              <a:tr h="370840">
                <a:tc>
                  <a:txBody>
                    <a:bodyPr/>
                    <a:lstStyle/>
                    <a:p>
                      <a:pPr algn="l"/>
                      <a:r>
                        <a:rPr lang="fr-FR" smtClean="0">
                          <a:solidFill>
                            <a:srgbClr val="000000"/>
                          </a:solidFill>
                        </a:rPr>
                        <a:t>JSF Facelets </a:t>
                      </a:r>
                      <a:br>
                        <a:rPr lang="fr-FR" smtClean="0">
                          <a:solidFill>
                            <a:srgbClr val="000000"/>
                          </a:solidFill>
                        </a:rPr>
                      </a:br>
                      <a:r>
                        <a:rPr lang="fr-FR" smtClean="0">
                          <a:solidFill>
                            <a:srgbClr val="000000"/>
                          </a:solidFill>
                        </a:rPr>
                        <a:t>Tag </a:t>
                      </a:r>
                      <a:r>
                        <a:rPr lang="fr-FR">
                          <a:solidFill>
                            <a:srgbClr val="000000"/>
                          </a:solidFill>
                        </a:rPr>
                        <a:t>Library</a:t>
                      </a:r>
                    </a:p>
                  </a:txBody>
                  <a:tcPr marL="38100" marR="38100" marT="38100" marB="57150"/>
                </a:tc>
                <a:tc>
                  <a:txBody>
                    <a:bodyPr/>
                    <a:lstStyle/>
                    <a:p>
                      <a:pPr algn="l"/>
                      <a:r>
                        <a:rPr lang="fr-FR" sz="1400">
                          <a:solidFill>
                            <a:srgbClr val="000000"/>
                          </a:solidFill>
                        </a:rPr>
                        <a:t>http://java.sun.com/jsf/facelets</a:t>
                      </a:r>
                    </a:p>
                  </a:txBody>
                  <a:tcPr marL="38100" marR="38100" marT="38100" marB="57150"/>
                </a:tc>
                <a:tc>
                  <a:txBody>
                    <a:bodyPr/>
                    <a:lstStyle/>
                    <a:p>
                      <a:pPr algn="l"/>
                      <a:r>
                        <a:rPr lang="fr-FR">
                          <a:solidFill>
                            <a:srgbClr val="000000"/>
                          </a:solidFill>
                        </a:rPr>
                        <a:t>ui:</a:t>
                      </a:r>
                    </a:p>
                  </a:txBody>
                  <a:tcPr marL="38100" marR="38100" marT="38100" marB="57150"/>
                </a:tc>
                <a:tc>
                  <a:txBody>
                    <a:bodyPr/>
                    <a:lstStyle/>
                    <a:p>
                      <a:pPr algn="l"/>
                      <a:r>
                        <a:rPr lang="fr-FR">
                          <a:solidFill>
                            <a:srgbClr val="000000"/>
                          </a:solidFill>
                        </a:rPr>
                        <a:t>ui:component</a:t>
                      </a:r>
                    </a:p>
                    <a:p>
                      <a:pPr algn="l"/>
                      <a:r>
                        <a:rPr lang="fr-FR">
                          <a:solidFill>
                            <a:srgbClr val="000000"/>
                          </a:solidFill>
                        </a:rPr>
                        <a:t>ui:insert</a:t>
                      </a:r>
                    </a:p>
                  </a:txBody>
                  <a:tcPr marL="38100" marR="38100" marT="38100" marB="57150"/>
                </a:tc>
                <a:tc>
                  <a:txBody>
                    <a:bodyPr/>
                    <a:lstStyle/>
                    <a:p>
                      <a:pPr algn="l"/>
                      <a:r>
                        <a:rPr lang="fr-FR" smtClean="0">
                          <a:solidFill>
                            <a:srgbClr val="000000"/>
                          </a:solidFill>
                        </a:rPr>
                        <a:t>Templating</a:t>
                      </a:r>
                      <a:endParaRPr lang="fr-FR">
                        <a:solidFill>
                          <a:srgbClr val="000000"/>
                        </a:solidFill>
                      </a:endParaRPr>
                    </a:p>
                  </a:txBody>
                  <a:tcPr marL="38100" marR="38100" marT="38100" marB="57150"/>
                </a:tc>
              </a:tr>
              <a:tr h="370840">
                <a:tc>
                  <a:txBody>
                    <a:bodyPr/>
                    <a:lstStyle/>
                    <a:p>
                      <a:pPr algn="l"/>
                      <a:r>
                        <a:rPr lang="en-US" smtClean="0">
                          <a:solidFill>
                            <a:srgbClr val="000000"/>
                          </a:solidFill>
                        </a:rPr>
                        <a:t>JSF HTML </a:t>
                      </a:r>
                      <a:br>
                        <a:rPr lang="en-US" smtClean="0">
                          <a:solidFill>
                            <a:srgbClr val="000000"/>
                          </a:solidFill>
                        </a:rPr>
                      </a:br>
                      <a:r>
                        <a:rPr lang="en-US" smtClean="0">
                          <a:solidFill>
                            <a:srgbClr val="000000"/>
                          </a:solidFill>
                        </a:rPr>
                        <a:t>Tag </a:t>
                      </a:r>
                      <a:r>
                        <a:rPr lang="en-US">
                          <a:solidFill>
                            <a:srgbClr val="000000"/>
                          </a:solidFill>
                        </a:rPr>
                        <a:t>Library</a:t>
                      </a:r>
                    </a:p>
                  </a:txBody>
                  <a:tcPr marL="38100" marR="38100" marT="38100" marB="57150"/>
                </a:tc>
                <a:tc>
                  <a:txBody>
                    <a:bodyPr/>
                    <a:lstStyle/>
                    <a:p>
                      <a:pPr algn="l"/>
                      <a:r>
                        <a:rPr lang="fr-FR" sz="1400">
                          <a:solidFill>
                            <a:srgbClr val="000000"/>
                          </a:solidFill>
                        </a:rPr>
                        <a:t>http://java.sun.com/jsf/html</a:t>
                      </a:r>
                    </a:p>
                  </a:txBody>
                  <a:tcPr marL="38100" marR="38100" marT="38100" marB="57150"/>
                </a:tc>
                <a:tc>
                  <a:txBody>
                    <a:bodyPr/>
                    <a:lstStyle/>
                    <a:p>
                      <a:pPr algn="l"/>
                      <a:r>
                        <a:rPr lang="fr-FR">
                          <a:solidFill>
                            <a:srgbClr val="000000"/>
                          </a:solidFill>
                        </a:rPr>
                        <a:t>h:</a:t>
                      </a:r>
                    </a:p>
                  </a:txBody>
                  <a:tcPr marL="38100" marR="38100" marT="38100" marB="57150"/>
                </a:tc>
                <a:tc>
                  <a:txBody>
                    <a:bodyPr/>
                    <a:lstStyle/>
                    <a:p>
                      <a:pPr algn="l"/>
                      <a:r>
                        <a:rPr lang="fr-FR">
                          <a:solidFill>
                            <a:srgbClr val="000000"/>
                          </a:solidFill>
                        </a:rPr>
                        <a:t>h:head</a:t>
                      </a:r>
                    </a:p>
                    <a:p>
                      <a:pPr algn="l"/>
                      <a:r>
                        <a:rPr lang="fr-FR">
                          <a:solidFill>
                            <a:srgbClr val="000000"/>
                          </a:solidFill>
                        </a:rPr>
                        <a:t>h:body</a:t>
                      </a:r>
                    </a:p>
                    <a:p>
                      <a:pPr algn="l"/>
                      <a:r>
                        <a:rPr lang="fr-FR">
                          <a:solidFill>
                            <a:srgbClr val="000000"/>
                          </a:solidFill>
                        </a:rPr>
                        <a:t>h:outputText</a:t>
                      </a:r>
                    </a:p>
                    <a:p>
                      <a:pPr algn="l"/>
                      <a:r>
                        <a:rPr lang="fr-FR">
                          <a:solidFill>
                            <a:srgbClr val="000000"/>
                          </a:solidFill>
                        </a:rPr>
                        <a:t>h:inputText</a:t>
                      </a:r>
                    </a:p>
                  </a:txBody>
                  <a:tcPr marL="38100" marR="38100" marT="38100" marB="57150"/>
                </a:tc>
                <a:tc>
                  <a:txBody>
                    <a:bodyPr/>
                    <a:lstStyle/>
                    <a:p>
                      <a:pPr algn="l"/>
                      <a:r>
                        <a:rPr lang="en-US" smtClean="0">
                          <a:solidFill>
                            <a:srgbClr val="000000"/>
                          </a:solidFill>
                        </a:rPr>
                        <a:t>Tags de composants</a:t>
                      </a:r>
                      <a:r>
                        <a:rPr lang="en-US" baseline="0" smtClean="0">
                          <a:solidFill>
                            <a:srgbClr val="000000"/>
                          </a:solidFill>
                        </a:rPr>
                        <a:t> JSF</a:t>
                      </a:r>
                    </a:p>
                    <a:p>
                      <a:pPr algn="l"/>
                      <a:r>
                        <a:rPr lang="en-US" baseline="0" smtClean="0">
                          <a:solidFill>
                            <a:srgbClr val="000000"/>
                          </a:solidFill>
                        </a:rPr>
                        <a:t>Pour les UIComposants</a:t>
                      </a:r>
                      <a:endParaRPr lang="en-US">
                        <a:solidFill>
                          <a:srgbClr val="000000"/>
                        </a:solidFill>
                      </a:endParaRPr>
                    </a:p>
                  </a:txBody>
                  <a:tcPr marL="38100" marR="38100" marT="38100" marB="57150"/>
                </a:tc>
              </a:tr>
              <a:tr h="370840">
                <a:tc>
                  <a:txBody>
                    <a:bodyPr/>
                    <a:lstStyle/>
                    <a:p>
                      <a:pPr algn="l"/>
                      <a:r>
                        <a:rPr lang="fr-FR" smtClean="0">
                          <a:solidFill>
                            <a:srgbClr val="000000"/>
                          </a:solidFill>
                        </a:rPr>
                        <a:t>JSF</a:t>
                      </a:r>
                      <a:r>
                        <a:rPr lang="fr-FR" baseline="0" smtClean="0">
                          <a:solidFill>
                            <a:srgbClr val="000000"/>
                          </a:solidFill>
                        </a:rPr>
                        <a:t> </a:t>
                      </a:r>
                      <a:r>
                        <a:rPr lang="fr-FR" smtClean="0">
                          <a:solidFill>
                            <a:srgbClr val="000000"/>
                          </a:solidFill>
                        </a:rPr>
                        <a:t>Core </a:t>
                      </a:r>
                      <a:br>
                        <a:rPr lang="fr-FR" smtClean="0">
                          <a:solidFill>
                            <a:srgbClr val="000000"/>
                          </a:solidFill>
                        </a:rPr>
                      </a:br>
                      <a:r>
                        <a:rPr lang="fr-FR" smtClean="0">
                          <a:solidFill>
                            <a:srgbClr val="000000"/>
                          </a:solidFill>
                        </a:rPr>
                        <a:t>Tag </a:t>
                      </a:r>
                      <a:r>
                        <a:rPr lang="fr-FR">
                          <a:solidFill>
                            <a:srgbClr val="000000"/>
                          </a:solidFill>
                        </a:rPr>
                        <a:t>Library</a:t>
                      </a:r>
                    </a:p>
                  </a:txBody>
                  <a:tcPr marL="38100" marR="38100" marT="38100" marB="57150"/>
                </a:tc>
                <a:tc>
                  <a:txBody>
                    <a:bodyPr/>
                    <a:lstStyle/>
                    <a:p>
                      <a:pPr algn="l"/>
                      <a:r>
                        <a:rPr lang="fr-FR" sz="1400">
                          <a:solidFill>
                            <a:srgbClr val="000000"/>
                          </a:solidFill>
                        </a:rPr>
                        <a:t>http://java.sun.com/jsf/core</a:t>
                      </a:r>
                    </a:p>
                  </a:txBody>
                  <a:tcPr marL="38100" marR="38100" marT="38100" marB="57150"/>
                </a:tc>
                <a:tc>
                  <a:txBody>
                    <a:bodyPr/>
                    <a:lstStyle/>
                    <a:p>
                      <a:pPr algn="l"/>
                      <a:r>
                        <a:rPr lang="fr-FR">
                          <a:solidFill>
                            <a:srgbClr val="000000"/>
                          </a:solidFill>
                        </a:rPr>
                        <a:t>f:</a:t>
                      </a:r>
                    </a:p>
                  </a:txBody>
                  <a:tcPr marL="38100" marR="38100" marT="38100" marB="57150"/>
                </a:tc>
                <a:tc>
                  <a:txBody>
                    <a:bodyPr/>
                    <a:lstStyle/>
                    <a:p>
                      <a:pPr algn="l"/>
                      <a:r>
                        <a:rPr lang="fr-FR">
                          <a:solidFill>
                            <a:srgbClr val="000000"/>
                          </a:solidFill>
                        </a:rPr>
                        <a:t>f:actionListener</a:t>
                      </a:r>
                    </a:p>
                    <a:p>
                      <a:pPr algn="l"/>
                      <a:r>
                        <a:rPr lang="fr-FR">
                          <a:solidFill>
                            <a:srgbClr val="000000"/>
                          </a:solidFill>
                        </a:rPr>
                        <a:t>f:attribute</a:t>
                      </a:r>
                    </a:p>
                  </a:txBody>
                  <a:tcPr marL="38100" marR="38100" marT="38100" marB="57150"/>
                </a:tc>
                <a:tc>
                  <a:txBody>
                    <a:bodyPr/>
                    <a:lstStyle/>
                    <a:p>
                      <a:pPr algn="l"/>
                      <a:r>
                        <a:rPr lang="en-US">
                          <a:solidFill>
                            <a:srgbClr val="000000"/>
                          </a:solidFill>
                        </a:rPr>
                        <a:t>Tags </a:t>
                      </a:r>
                      <a:r>
                        <a:rPr lang="en-US" smtClean="0">
                          <a:solidFill>
                            <a:srgbClr val="000000"/>
                          </a:solidFill>
                        </a:rPr>
                        <a:t>d’actions JSF</a:t>
                      </a:r>
                      <a:endParaRPr lang="en-US">
                        <a:solidFill>
                          <a:srgbClr val="000000"/>
                        </a:solidFill>
                      </a:endParaRPr>
                    </a:p>
                  </a:txBody>
                  <a:tcPr marL="38100" marR="38100" marT="38100" marB="57150"/>
                </a:tc>
              </a:tr>
              <a:tr h="370840">
                <a:tc>
                  <a:txBody>
                    <a:bodyPr/>
                    <a:lstStyle/>
                    <a:p>
                      <a:pPr algn="l"/>
                      <a:r>
                        <a:rPr lang="fr-FR">
                          <a:solidFill>
                            <a:srgbClr val="000000"/>
                          </a:solidFill>
                        </a:rPr>
                        <a:t>JSTL Core </a:t>
                      </a:r>
                      <a:r>
                        <a:rPr lang="fr-FR" smtClean="0">
                          <a:solidFill>
                            <a:srgbClr val="000000"/>
                          </a:solidFill>
                        </a:rPr>
                        <a:t/>
                      </a:r>
                      <a:br>
                        <a:rPr lang="fr-FR" smtClean="0">
                          <a:solidFill>
                            <a:srgbClr val="000000"/>
                          </a:solidFill>
                        </a:rPr>
                      </a:br>
                      <a:r>
                        <a:rPr lang="fr-FR" smtClean="0">
                          <a:solidFill>
                            <a:srgbClr val="000000"/>
                          </a:solidFill>
                        </a:rPr>
                        <a:t>Tag </a:t>
                      </a:r>
                      <a:r>
                        <a:rPr lang="fr-FR">
                          <a:solidFill>
                            <a:srgbClr val="000000"/>
                          </a:solidFill>
                        </a:rPr>
                        <a:t>Library</a:t>
                      </a:r>
                    </a:p>
                  </a:txBody>
                  <a:tcPr marL="38100" marR="38100" marT="38100" marB="57150"/>
                </a:tc>
                <a:tc>
                  <a:txBody>
                    <a:bodyPr/>
                    <a:lstStyle/>
                    <a:p>
                      <a:pPr algn="l"/>
                      <a:r>
                        <a:rPr lang="fr-FR" sz="1400">
                          <a:solidFill>
                            <a:srgbClr val="000000"/>
                          </a:solidFill>
                        </a:rPr>
                        <a:t>http://java.sun.com/jsp/jstl/core</a:t>
                      </a:r>
                    </a:p>
                  </a:txBody>
                  <a:tcPr marL="38100" marR="38100" marT="38100" marB="57150"/>
                </a:tc>
                <a:tc>
                  <a:txBody>
                    <a:bodyPr/>
                    <a:lstStyle/>
                    <a:p>
                      <a:pPr algn="l"/>
                      <a:r>
                        <a:rPr lang="fr-FR">
                          <a:solidFill>
                            <a:srgbClr val="000000"/>
                          </a:solidFill>
                        </a:rPr>
                        <a:t>c:</a:t>
                      </a:r>
                    </a:p>
                  </a:txBody>
                  <a:tcPr marL="38100" marR="38100" marT="38100" marB="57150"/>
                </a:tc>
                <a:tc>
                  <a:txBody>
                    <a:bodyPr/>
                    <a:lstStyle/>
                    <a:p>
                      <a:pPr algn="l"/>
                      <a:r>
                        <a:rPr lang="fr-FR">
                          <a:solidFill>
                            <a:srgbClr val="000000"/>
                          </a:solidFill>
                        </a:rPr>
                        <a:t>c:forEach</a:t>
                      </a:r>
                    </a:p>
                    <a:p>
                      <a:pPr algn="l"/>
                      <a:r>
                        <a:rPr lang="fr-FR">
                          <a:solidFill>
                            <a:srgbClr val="000000"/>
                          </a:solidFill>
                        </a:rPr>
                        <a:t>c:catch</a:t>
                      </a:r>
                    </a:p>
                  </a:txBody>
                  <a:tcPr marL="38100" marR="38100" marT="38100" marB="57150"/>
                </a:tc>
                <a:tc>
                  <a:txBody>
                    <a:bodyPr/>
                    <a:lstStyle/>
                    <a:p>
                      <a:pPr algn="l"/>
                      <a:r>
                        <a:rPr lang="fr-FR">
                          <a:solidFill>
                            <a:srgbClr val="000000"/>
                          </a:solidFill>
                        </a:rPr>
                        <a:t>JSTL 1.2 Core Tags</a:t>
                      </a:r>
                    </a:p>
                  </a:txBody>
                  <a:tcPr marL="38100" marR="38100" marT="38100" marB="57150"/>
                </a:tc>
              </a:tr>
              <a:tr h="370840">
                <a:tc>
                  <a:txBody>
                    <a:bodyPr/>
                    <a:lstStyle/>
                    <a:p>
                      <a:pPr algn="l"/>
                      <a:r>
                        <a:rPr lang="fr-FR">
                          <a:solidFill>
                            <a:srgbClr val="000000"/>
                          </a:solidFill>
                        </a:rPr>
                        <a:t>JSTL Functions Tag Library</a:t>
                      </a:r>
                    </a:p>
                  </a:txBody>
                  <a:tcPr marL="38100" marR="38100" marT="38100" marB="57150"/>
                </a:tc>
                <a:tc>
                  <a:txBody>
                    <a:bodyPr/>
                    <a:lstStyle/>
                    <a:p>
                      <a:pPr algn="l"/>
                      <a:r>
                        <a:rPr lang="fr-FR" sz="1400">
                          <a:solidFill>
                            <a:srgbClr val="000000"/>
                          </a:solidFill>
                        </a:rPr>
                        <a:t>http://java.sun.com/jsp/jstl/functions</a:t>
                      </a:r>
                    </a:p>
                  </a:txBody>
                  <a:tcPr marL="38100" marR="38100" marT="38100" marB="57150"/>
                </a:tc>
                <a:tc>
                  <a:txBody>
                    <a:bodyPr/>
                    <a:lstStyle/>
                    <a:p>
                      <a:pPr algn="l"/>
                      <a:r>
                        <a:rPr lang="fr-FR">
                          <a:solidFill>
                            <a:srgbClr val="000000"/>
                          </a:solidFill>
                        </a:rPr>
                        <a:t>fn:</a:t>
                      </a:r>
                    </a:p>
                  </a:txBody>
                  <a:tcPr marL="38100" marR="38100" marT="38100" marB="57150"/>
                </a:tc>
                <a:tc>
                  <a:txBody>
                    <a:bodyPr/>
                    <a:lstStyle/>
                    <a:p>
                      <a:pPr algn="l"/>
                      <a:r>
                        <a:rPr lang="fr-FR">
                          <a:solidFill>
                            <a:srgbClr val="000000"/>
                          </a:solidFill>
                        </a:rPr>
                        <a:t>fn:toUpperCase</a:t>
                      </a:r>
                    </a:p>
                    <a:p>
                      <a:pPr algn="l"/>
                      <a:r>
                        <a:rPr lang="fr-FR">
                          <a:solidFill>
                            <a:srgbClr val="000000"/>
                          </a:solidFill>
                        </a:rPr>
                        <a:t>fn:toLowerCase</a:t>
                      </a:r>
                    </a:p>
                  </a:txBody>
                  <a:tcPr marL="38100" marR="38100" marT="38100" marB="57150"/>
                </a:tc>
                <a:tc>
                  <a:txBody>
                    <a:bodyPr/>
                    <a:lstStyle/>
                    <a:p>
                      <a:pPr algn="l"/>
                      <a:r>
                        <a:rPr lang="fr-FR">
                          <a:solidFill>
                            <a:srgbClr val="000000"/>
                          </a:solidFill>
                        </a:rPr>
                        <a:t>JSTL 1.2 Functions Tags</a:t>
                      </a:r>
                    </a:p>
                  </a:txBody>
                  <a:tcPr marL="38100" marR="38100" marT="38100" marB="57150"/>
                </a:tc>
              </a:tr>
            </a:tbl>
          </a:graphicData>
        </a:graphic>
      </p:graphicFrame>
      <p:sp>
        <p:nvSpPr>
          <p:cNvPr id="5" name="Espace réservé du numéro de diapositive 4"/>
          <p:cNvSpPr>
            <a:spLocks noGrp="1"/>
          </p:cNvSpPr>
          <p:nvPr>
            <p:ph type="sldNum" sz="quarter" idx="12"/>
          </p:nvPr>
        </p:nvSpPr>
        <p:spPr/>
        <p:txBody>
          <a:bodyPr/>
          <a:lstStyle/>
          <a:p>
            <a:fld id="{EA7C8D44-3667-46F6-9772-CC52308E2A7F}" type="slidenum">
              <a:rPr kumimoji="0" lang="en-US" smtClean="0"/>
              <a:pPr/>
              <a:t>12</a:t>
            </a:fld>
            <a:endParaRPr kumimoji="0"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mtClean="0"/>
              <a:t>Facelets – JSF Facelets Tag Library</a:t>
            </a:r>
            <a:endParaRPr lang="fr-FR"/>
          </a:p>
        </p:txBody>
      </p:sp>
      <p:graphicFrame>
        <p:nvGraphicFramePr>
          <p:cNvPr id="5" name="Espace réservé du contenu 4"/>
          <p:cNvGraphicFramePr>
            <a:graphicFrameLocks noGrp="1"/>
          </p:cNvGraphicFramePr>
          <p:nvPr>
            <p:ph sz="quarter" idx="1"/>
          </p:nvPr>
        </p:nvGraphicFramePr>
        <p:xfrm>
          <a:off x="357158" y="2000240"/>
          <a:ext cx="8229600" cy="3688080"/>
        </p:xfrm>
        <a:graphic>
          <a:graphicData uri="http://schemas.openxmlformats.org/drawingml/2006/table">
            <a:tbl>
              <a:tblPr firstRow="1" bandRow="1">
                <a:tableStyleId>{5C22544A-7EE6-4342-B048-85BDC9FD1C3A}</a:tableStyleId>
              </a:tblPr>
              <a:tblGrid>
                <a:gridCol w="1543032"/>
                <a:gridCol w="6686568"/>
              </a:tblGrid>
              <a:tr h="370840">
                <a:tc>
                  <a:txBody>
                    <a:bodyPr/>
                    <a:lstStyle/>
                    <a:p>
                      <a:pPr algn="l"/>
                      <a:r>
                        <a:rPr lang="fr-FR">
                          <a:solidFill>
                            <a:srgbClr val="000000"/>
                          </a:solidFill>
                        </a:rPr>
                        <a:t>Tag</a:t>
                      </a:r>
                    </a:p>
                  </a:txBody>
                  <a:tcPr marL="38100" marR="38100" marT="38100" marB="57150"/>
                </a:tc>
                <a:tc>
                  <a:txBody>
                    <a:bodyPr/>
                    <a:lstStyle/>
                    <a:p>
                      <a:pPr algn="l"/>
                      <a:r>
                        <a:rPr lang="fr-FR">
                          <a:solidFill>
                            <a:srgbClr val="000000"/>
                          </a:solidFill>
                        </a:rPr>
                        <a:t>Function</a:t>
                      </a:r>
                    </a:p>
                  </a:txBody>
                  <a:tcPr marL="38100" marR="38100" marT="38100" marB="57150"/>
                </a:tc>
              </a:tr>
              <a:tr h="370840">
                <a:tc>
                  <a:txBody>
                    <a:bodyPr/>
                    <a:lstStyle/>
                    <a:p>
                      <a:pPr algn="l"/>
                      <a:r>
                        <a:rPr lang="fr-FR">
                          <a:solidFill>
                            <a:srgbClr val="000000"/>
                          </a:solidFill>
                        </a:rPr>
                        <a:t>ui:composition</a:t>
                      </a:r>
                    </a:p>
                  </a:txBody>
                  <a:tcPr marL="38100" marR="38100" marT="38100" marB="57150"/>
                </a:tc>
                <a:tc>
                  <a:txBody>
                    <a:bodyPr/>
                    <a:lstStyle/>
                    <a:p>
                      <a:pPr algn="l"/>
                      <a:r>
                        <a:rPr lang="en-US" smtClean="0">
                          <a:solidFill>
                            <a:srgbClr val="000000"/>
                          </a:solidFill>
                        </a:rPr>
                        <a:t>Composition de page,</a:t>
                      </a:r>
                      <a:r>
                        <a:rPr lang="en-US" baseline="0" smtClean="0">
                          <a:solidFill>
                            <a:srgbClr val="000000"/>
                          </a:solidFill>
                        </a:rPr>
                        <a:t> optionnellement avec template</a:t>
                      </a:r>
                      <a:br>
                        <a:rPr lang="en-US" baseline="0" smtClean="0">
                          <a:solidFill>
                            <a:srgbClr val="000000"/>
                          </a:solidFill>
                        </a:rPr>
                      </a:br>
                      <a:r>
                        <a:rPr lang="en-US" baseline="0" smtClean="0">
                          <a:solidFill>
                            <a:srgbClr val="000000"/>
                          </a:solidFill>
                        </a:rPr>
                        <a:t>(à l’exterieur de ce tag -&gt; ignoré)</a:t>
                      </a:r>
                      <a:endParaRPr lang="en-US">
                        <a:solidFill>
                          <a:srgbClr val="000000"/>
                        </a:solidFill>
                      </a:endParaRPr>
                    </a:p>
                  </a:txBody>
                  <a:tcPr marL="38100" marR="38100" marT="38100" marB="57150"/>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mtClean="0">
                          <a:solidFill>
                            <a:srgbClr val="000000"/>
                          </a:solidFill>
                        </a:rPr>
                        <a:t>ui:include</a:t>
                      </a:r>
                    </a:p>
                    <a:p>
                      <a:pPr algn="l"/>
                      <a:endParaRPr lang="fr-FR">
                        <a:solidFill>
                          <a:srgbClr val="000000"/>
                        </a:solidFill>
                      </a:endParaRPr>
                    </a:p>
                  </a:txBody>
                  <a:tcPr marL="38100" marR="38100" marT="38100" marB="57150"/>
                </a:tc>
                <a:tc>
                  <a:txBody>
                    <a:bodyPr/>
                    <a:lstStyle/>
                    <a:p>
                      <a:pPr algn="l"/>
                      <a:r>
                        <a:rPr lang="fr-FR" smtClean="0">
                          <a:solidFill>
                            <a:srgbClr val="000000"/>
                          </a:solidFill>
                        </a:rPr>
                        <a:t>Encapsule une autre page</a:t>
                      </a:r>
                      <a:endParaRPr lang="en-US">
                        <a:solidFill>
                          <a:srgbClr val="000000"/>
                        </a:solidFill>
                      </a:endParaRPr>
                    </a:p>
                  </a:txBody>
                  <a:tcPr marL="38100" marR="38100" marT="38100" marB="57150"/>
                </a:tc>
              </a:tr>
              <a:tr h="370840">
                <a:tc>
                  <a:txBody>
                    <a:bodyPr/>
                    <a:lstStyle/>
                    <a:p>
                      <a:pPr algn="l"/>
                      <a:r>
                        <a:rPr lang="fr-FR" smtClean="0">
                          <a:solidFill>
                            <a:srgbClr val="000000"/>
                          </a:solidFill>
                        </a:rPr>
                        <a:t>ui:insert</a:t>
                      </a:r>
                      <a:endParaRPr lang="fr-FR">
                        <a:solidFill>
                          <a:srgbClr val="000000"/>
                        </a:solidFill>
                      </a:endParaRPr>
                    </a:p>
                  </a:txBody>
                  <a:tcPr marL="38100" marR="38100" marT="38100" marB="57150"/>
                </a:tc>
                <a:tc>
                  <a:txBody>
                    <a:bodyPr/>
                    <a:lstStyle/>
                    <a:p>
                      <a:pPr algn="l"/>
                      <a:r>
                        <a:rPr lang="fr-FR" smtClean="0">
                          <a:solidFill>
                            <a:srgbClr val="000000"/>
                          </a:solidFill>
                        </a:rPr>
                        <a:t>Insérer</a:t>
                      </a:r>
                      <a:r>
                        <a:rPr lang="fr-FR" baseline="0" smtClean="0">
                          <a:solidFill>
                            <a:srgbClr val="000000"/>
                          </a:solidFill>
                        </a:rPr>
                        <a:t> un contenu dans un template</a:t>
                      </a:r>
                      <a:r>
                        <a:rPr lang="fr-FR" smtClean="0">
                          <a:solidFill>
                            <a:srgbClr val="000000"/>
                          </a:solidFill>
                        </a:rPr>
                        <a:t>.</a:t>
                      </a:r>
                      <a:br>
                        <a:rPr lang="fr-FR" smtClean="0">
                          <a:solidFill>
                            <a:srgbClr val="000000"/>
                          </a:solidFill>
                        </a:rPr>
                      </a:br>
                      <a:r>
                        <a:rPr lang="fr-FR" i="1" smtClean="0">
                          <a:solidFill>
                            <a:srgbClr val="000000"/>
                          </a:solidFill>
                        </a:rPr>
                        <a:t>Ce qu’il y a à l’interieur est le contenu</a:t>
                      </a:r>
                      <a:r>
                        <a:rPr lang="fr-FR" i="1" baseline="0" smtClean="0">
                          <a:solidFill>
                            <a:srgbClr val="000000"/>
                          </a:solidFill>
                        </a:rPr>
                        <a:t> par défaut</a:t>
                      </a:r>
                      <a:endParaRPr lang="fr-FR">
                        <a:solidFill>
                          <a:srgbClr val="000000"/>
                        </a:solidFill>
                      </a:endParaRPr>
                    </a:p>
                  </a:txBody>
                  <a:tcPr marL="38100" marR="38100" marT="38100" marB="57150"/>
                </a:tc>
              </a:tr>
              <a:tr h="370840">
                <a:tc>
                  <a:txBody>
                    <a:bodyPr/>
                    <a:lstStyle/>
                    <a:p>
                      <a:pPr algn="l"/>
                      <a:r>
                        <a:rPr lang="fr-FR" smtClean="0">
                          <a:solidFill>
                            <a:srgbClr val="000000"/>
                          </a:solidFill>
                        </a:rPr>
                        <a:t>ui:define</a:t>
                      </a:r>
                      <a:endParaRPr lang="fr-FR">
                        <a:solidFill>
                          <a:srgbClr val="000000"/>
                        </a:solidFill>
                      </a:endParaRPr>
                    </a:p>
                  </a:txBody>
                  <a:tcPr marL="38100" marR="38100" marT="38100" marB="57150"/>
                </a:tc>
                <a:tc>
                  <a:txBody>
                    <a:bodyPr/>
                    <a:lstStyle/>
                    <a:p>
                      <a:pPr algn="l"/>
                      <a:r>
                        <a:rPr lang="en-US" smtClean="0">
                          <a:solidFill>
                            <a:srgbClr val="000000"/>
                          </a:solidFill>
                        </a:rPr>
                        <a:t>Définit</a:t>
                      </a:r>
                      <a:r>
                        <a:rPr lang="en-US" baseline="0" smtClean="0">
                          <a:solidFill>
                            <a:srgbClr val="000000"/>
                          </a:solidFill>
                        </a:rPr>
                        <a:t> un contenu d’un template</a:t>
                      </a:r>
                      <a:endParaRPr lang="fr-FR" i="1">
                        <a:solidFill>
                          <a:srgbClr val="000000"/>
                        </a:solidFill>
                      </a:endParaRPr>
                    </a:p>
                  </a:txBody>
                  <a:tcPr marL="38100" marR="38100" marT="38100" marB="57150"/>
                </a:tc>
              </a:tr>
              <a:tr h="370840">
                <a:tc>
                  <a:txBody>
                    <a:bodyPr/>
                    <a:lstStyle/>
                    <a:p>
                      <a:pPr algn="l"/>
                      <a:r>
                        <a:rPr lang="fr-FR">
                          <a:solidFill>
                            <a:srgbClr val="000000"/>
                          </a:solidFill>
                        </a:rPr>
                        <a:t>ui:param</a:t>
                      </a:r>
                    </a:p>
                  </a:txBody>
                  <a:tcPr marL="38100" marR="38100" marT="38100" marB="57150"/>
                </a:tc>
                <a:tc>
                  <a:txBody>
                    <a:bodyPr/>
                    <a:lstStyle/>
                    <a:p>
                      <a:pPr algn="l"/>
                      <a:r>
                        <a:rPr lang="en-US" smtClean="0">
                          <a:solidFill>
                            <a:srgbClr val="000000"/>
                          </a:solidFill>
                        </a:rPr>
                        <a:t>Pour définir un parametre</a:t>
                      </a:r>
                    </a:p>
                    <a:p>
                      <a:pPr algn="l"/>
                      <a:r>
                        <a:rPr lang="en-US" smtClean="0">
                          <a:solidFill>
                            <a:srgbClr val="000000"/>
                          </a:solidFill>
                        </a:rPr>
                        <a:t>&lt;ui:param</a:t>
                      </a:r>
                      <a:r>
                        <a:rPr lang="en-US" baseline="0" smtClean="0">
                          <a:solidFill>
                            <a:srgbClr val="000000"/>
                          </a:solidFill>
                        </a:rPr>
                        <a:t> name=“x" value=#{…}/&gt; ……… #{x}</a:t>
                      </a:r>
                      <a:endParaRPr lang="en-US">
                        <a:solidFill>
                          <a:srgbClr val="000000"/>
                        </a:solidFill>
                      </a:endParaRPr>
                    </a:p>
                  </a:txBody>
                  <a:tcPr marL="38100" marR="38100" marT="38100" marB="57150"/>
                </a:tc>
              </a:tr>
              <a:tr h="370840">
                <a:tc>
                  <a:txBody>
                    <a:bodyPr/>
                    <a:lstStyle/>
                    <a:p>
                      <a:pPr algn="l"/>
                      <a:r>
                        <a:rPr lang="fr-FR">
                          <a:solidFill>
                            <a:srgbClr val="000000"/>
                          </a:solidFill>
                        </a:rPr>
                        <a:t>ui:repeat</a:t>
                      </a:r>
                    </a:p>
                  </a:txBody>
                  <a:tcPr marL="38100" marR="38100" marT="38100" marB="57150"/>
                </a:tc>
                <a:tc>
                  <a:txBody>
                    <a:bodyPr/>
                    <a:lstStyle/>
                    <a:p>
                      <a:pPr algn="l"/>
                      <a:r>
                        <a:rPr lang="en-US" smtClean="0">
                          <a:solidFill>
                            <a:srgbClr val="000000"/>
                          </a:solidFill>
                        </a:rPr>
                        <a:t>Boucle,  comme pour c:forEach</a:t>
                      </a:r>
                      <a:r>
                        <a:rPr lang="en-US">
                          <a:solidFill>
                            <a:srgbClr val="000000"/>
                          </a:solidFill>
                        </a:rPr>
                        <a:t> </a:t>
                      </a:r>
                      <a:r>
                        <a:rPr lang="en-US" smtClean="0">
                          <a:solidFill>
                            <a:srgbClr val="000000"/>
                          </a:solidFill>
                        </a:rPr>
                        <a:t>et h:dataTable</a:t>
                      </a:r>
                      <a:r>
                        <a:rPr lang="en-US">
                          <a:solidFill>
                            <a:srgbClr val="000000"/>
                          </a:solidFill>
                        </a:rPr>
                        <a:t>.</a:t>
                      </a:r>
                    </a:p>
                  </a:txBody>
                  <a:tcPr marL="38100" marR="38100" marT="38100" marB="57150"/>
                </a:tc>
              </a:tr>
            </a:tbl>
          </a:graphicData>
        </a:graphic>
      </p:graphicFrame>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13</a:t>
            </a:fld>
            <a:endParaRPr kumimoji="0"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Facelets – ressources web</a:t>
            </a:r>
            <a:endParaRPr lang="fr-FR"/>
          </a:p>
        </p:txBody>
      </p:sp>
      <p:sp>
        <p:nvSpPr>
          <p:cNvPr id="3" name="Espace réservé du contenu 2"/>
          <p:cNvSpPr>
            <a:spLocks noGrp="1"/>
          </p:cNvSpPr>
          <p:nvPr>
            <p:ph sz="quarter" idx="1"/>
          </p:nvPr>
        </p:nvSpPr>
        <p:spPr/>
        <p:txBody>
          <a:bodyPr/>
          <a:lstStyle/>
          <a:p>
            <a:r>
              <a:rPr lang="fr-FR" smtClean="0"/>
              <a:t>Dossier </a:t>
            </a:r>
            <a:r>
              <a:rPr lang="fr-FR" b="1" smtClean="0"/>
              <a:t>resources</a:t>
            </a:r>
            <a:endParaRPr lang="fr-FR" smtClean="0"/>
          </a:p>
          <a:p>
            <a:endParaRPr lang="en-US" smtClean="0"/>
          </a:p>
          <a:p>
            <a:r>
              <a:rPr lang="en-US" smtClean="0"/>
              <a:t>[</a:t>
            </a:r>
            <a:r>
              <a:rPr lang="en-US" i="1" smtClean="0"/>
              <a:t>locale-prefix</a:t>
            </a:r>
            <a:r>
              <a:rPr lang="en-US" smtClean="0"/>
              <a:t>/][</a:t>
            </a:r>
            <a:r>
              <a:rPr lang="en-US" i="1" smtClean="0"/>
              <a:t>library-name</a:t>
            </a:r>
            <a:r>
              <a:rPr lang="en-US" smtClean="0"/>
              <a:t>/][</a:t>
            </a:r>
            <a:r>
              <a:rPr lang="en-US" i="1" smtClean="0"/>
              <a:t>library-version</a:t>
            </a:r>
            <a:r>
              <a:rPr lang="en-US" smtClean="0"/>
              <a:t>/]</a:t>
            </a:r>
            <a:r>
              <a:rPr lang="en-US" i="1" smtClean="0"/>
              <a:t>resource-name</a:t>
            </a:r>
            <a:r>
              <a:rPr lang="en-US" smtClean="0"/>
              <a:t>[/</a:t>
            </a:r>
            <a:r>
              <a:rPr lang="en-US" i="1" smtClean="0"/>
              <a:t>resource-version</a:t>
            </a:r>
            <a:r>
              <a:rPr lang="en-US" smtClean="0"/>
              <a:t>]</a:t>
            </a:r>
          </a:p>
          <a:p>
            <a:endParaRPr lang="en-US" smtClean="0"/>
          </a:p>
          <a:p>
            <a:r>
              <a:rPr lang="en-US" smtClean="0"/>
              <a:t>Exemple:</a:t>
            </a:r>
          </a:p>
          <a:p>
            <a:pPr lvl="1"/>
            <a:r>
              <a:rPr lang="en-US" smtClean="0"/>
              <a:t>&lt;h:outputStylesheet library="css" name="default.css"/&gt;</a:t>
            </a:r>
            <a:br>
              <a:rPr lang="en-US" smtClean="0"/>
            </a:br>
            <a:r>
              <a:rPr lang="en-US" smtClean="0"/>
              <a:t>= web/resources/css/default.css</a:t>
            </a:r>
          </a:p>
          <a:p>
            <a:endParaRPr lang="fr-F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14</a:t>
            </a:fld>
            <a:endParaRPr kumimoji="0"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smtClean="0"/>
              <a:t>Langage EL</a:t>
            </a:r>
            <a:endParaRPr lang="fr-FR"/>
          </a:p>
        </p:txBody>
      </p:sp>
      <p:sp>
        <p:nvSpPr>
          <p:cNvPr id="5" name="Espace réservé du texte 4"/>
          <p:cNvSpPr>
            <a:spLocks noGrp="1"/>
          </p:cNvSpPr>
          <p:nvPr>
            <p:ph type="body" idx="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A7C8D44-3667-46F6-9772-CC52308E2A7F}" type="slidenum">
              <a:rPr kumimoji="0" lang="en-US" smtClean="0"/>
              <a:pPr/>
              <a:t>15</a:t>
            </a:fld>
            <a:endParaRPr kumimoji="0"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smtClean="0"/>
              <a:t>Langage EL</a:t>
            </a:r>
            <a:endParaRPr lang="fr-FR"/>
          </a:p>
        </p:txBody>
      </p:sp>
      <p:sp>
        <p:nvSpPr>
          <p:cNvPr id="5" name="Espace réservé du contenu 4"/>
          <p:cNvSpPr>
            <a:spLocks noGrp="1"/>
          </p:cNvSpPr>
          <p:nvPr>
            <p:ph sz="quarter" idx="1"/>
          </p:nvPr>
        </p:nvSpPr>
        <p:spPr/>
        <p:txBody>
          <a:bodyPr/>
          <a:lstStyle/>
          <a:p>
            <a:r>
              <a:rPr lang="fr-FR" smtClean="0"/>
              <a:t>Beans et </a:t>
            </a:r>
            <a:r>
              <a:rPr lang="fr-FR" b="1" smtClean="0"/>
              <a:t>propriétés</a:t>
            </a:r>
            <a:endParaRPr lang="fr-FR" smtClean="0"/>
          </a:p>
          <a:p>
            <a:pPr lvl="1"/>
            <a:r>
              <a:rPr lang="fr-FR" smtClean="0"/>
              <a:t>Correspond à: un Accesseur ET éventuellement un modifieur</a:t>
            </a:r>
            <a:endParaRPr lang="fr-FR" b="1" smtClean="0"/>
          </a:p>
          <a:p>
            <a:endParaRPr lang="fr-FR" smtClean="0"/>
          </a:p>
          <a:p>
            <a:r>
              <a:rPr lang="fr-FR" smtClean="0"/>
              <a:t>Beans et </a:t>
            </a:r>
            <a:r>
              <a:rPr lang="fr-FR" b="1" smtClean="0"/>
              <a:t>méthodes</a:t>
            </a:r>
            <a:endParaRPr lang="fr-FR" smtClean="0"/>
          </a:p>
          <a:p>
            <a:pPr lvl="1"/>
            <a:r>
              <a:rPr lang="fr-FR" smtClean="0"/>
              <a:t>statiques/publiques</a:t>
            </a:r>
            <a:endParaRPr lang="fr-FR" b="1" smtClean="0"/>
          </a:p>
          <a:p>
            <a:endParaRPr lang="fr-FR" b="1" smtClean="0"/>
          </a:p>
          <a:p>
            <a:r>
              <a:rPr lang="fr-FR" b="1" smtClean="0"/>
              <a:t>Opérations arithmétiques</a:t>
            </a:r>
          </a:p>
        </p:txBody>
      </p:sp>
      <p:sp>
        <p:nvSpPr>
          <p:cNvPr id="6" name="Espace réservé du numéro de diapositive 5"/>
          <p:cNvSpPr>
            <a:spLocks noGrp="1"/>
          </p:cNvSpPr>
          <p:nvPr>
            <p:ph type="sldNum" sz="quarter" idx="12"/>
          </p:nvPr>
        </p:nvSpPr>
        <p:spPr/>
        <p:txBody>
          <a:bodyPr/>
          <a:lstStyle/>
          <a:p>
            <a:fld id="{EA7C8D44-3667-46F6-9772-CC52308E2A7F}" type="slidenum">
              <a:rPr kumimoji="0" lang="en-US" smtClean="0"/>
              <a:pPr/>
              <a:t>16</a:t>
            </a:fld>
            <a:endParaRPr kumimoji="0"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smtClean="0"/>
              <a:t>Langage EL</a:t>
            </a:r>
            <a:endParaRPr lang="fr-FR"/>
          </a:p>
        </p:txBody>
      </p:sp>
      <p:sp>
        <p:nvSpPr>
          <p:cNvPr id="5" name="Espace réservé du contenu 4"/>
          <p:cNvSpPr>
            <a:spLocks noGrp="1"/>
          </p:cNvSpPr>
          <p:nvPr>
            <p:ph sz="quarter" idx="1"/>
          </p:nvPr>
        </p:nvSpPr>
        <p:spPr/>
        <p:txBody>
          <a:bodyPr/>
          <a:lstStyle/>
          <a:p>
            <a:r>
              <a:rPr lang="fr-FR" smtClean="0"/>
              <a:t>Évaluation immédiate: ${…} (comme JSP)</a:t>
            </a:r>
          </a:p>
          <a:p>
            <a:r>
              <a:rPr lang="fr-FR" smtClean="0"/>
              <a:t>Evaluation différée #{…} (majoritaire pour JSF)</a:t>
            </a:r>
          </a:p>
        </p:txBody>
      </p:sp>
      <p:sp>
        <p:nvSpPr>
          <p:cNvPr id="6" name="Espace réservé du numéro de diapositive 5"/>
          <p:cNvSpPr>
            <a:spLocks noGrp="1"/>
          </p:cNvSpPr>
          <p:nvPr>
            <p:ph type="sldNum" sz="quarter" idx="12"/>
          </p:nvPr>
        </p:nvSpPr>
        <p:spPr/>
        <p:txBody>
          <a:bodyPr/>
          <a:lstStyle/>
          <a:p>
            <a:fld id="{EA7C8D44-3667-46F6-9772-CC52308E2A7F}" type="slidenum">
              <a:rPr kumimoji="0" lang="en-US" smtClean="0"/>
              <a:pPr/>
              <a:t>17</a:t>
            </a:fld>
            <a:endParaRPr kumimoji="0"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smtClean="0"/>
              <a:t>Les composants habituels</a:t>
            </a:r>
            <a:endParaRPr lang="fr-FR"/>
          </a:p>
        </p:txBody>
      </p:sp>
      <p:sp>
        <p:nvSpPr>
          <p:cNvPr id="5" name="Espace réservé du texte 4"/>
          <p:cNvSpPr>
            <a:spLocks noGrp="1"/>
          </p:cNvSpPr>
          <p:nvPr>
            <p:ph type="body" idx="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A7C8D44-3667-46F6-9772-CC52308E2A7F}" type="slidenum">
              <a:rPr kumimoji="0" lang="en-US" smtClean="0"/>
              <a:pPr/>
              <a:t>18</a:t>
            </a:fld>
            <a:endParaRPr kumimoji="0"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re 1"/>
          <p:cNvSpPr>
            <a:spLocks noGrp="1"/>
          </p:cNvSpPr>
          <p:nvPr>
            <p:ph type="title"/>
          </p:nvPr>
        </p:nvSpPr>
        <p:spPr/>
        <p:txBody>
          <a:bodyPr/>
          <a:lstStyle/>
          <a:p>
            <a:r>
              <a:rPr lang="fr-FR" smtClean="0"/>
              <a:t>Composants JSF sur le serveur</a:t>
            </a:r>
          </a:p>
        </p:txBody>
      </p:sp>
      <p:sp>
        <p:nvSpPr>
          <p:cNvPr id="23558"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FD706D19-6C06-46F0-BB58-AFD0DE0FB684}" type="slidenum">
              <a:rPr lang="fr-FR" sz="1400">
                <a:solidFill>
                  <a:schemeClr val="bg1"/>
                </a:solidFill>
                <a:latin typeface="Times New Roman" pitchFamily="18" charset="0"/>
              </a:rPr>
              <a:pPr/>
              <a:t>19</a:t>
            </a:fld>
            <a:endParaRPr lang="fr-FR" sz="1400">
              <a:solidFill>
                <a:schemeClr val="bg1"/>
              </a:solidFill>
              <a:latin typeface="Times New Roman" pitchFamily="18" charset="0"/>
            </a:endParaRPr>
          </a:p>
        </p:txBody>
      </p:sp>
      <p:sp>
        <p:nvSpPr>
          <p:cNvPr id="23555" name="Espace réservé du contenu 2"/>
          <p:cNvSpPr>
            <a:spLocks noGrp="1"/>
          </p:cNvSpPr>
          <p:nvPr>
            <p:ph sz="quarter" idx="1"/>
          </p:nvPr>
        </p:nvSpPr>
        <p:spPr/>
        <p:txBody>
          <a:bodyPr/>
          <a:lstStyle/>
          <a:p>
            <a:r>
              <a:rPr lang="fr-FR" dirty="0" smtClean="0"/>
              <a:t>JSF utilise des composants côté serveur pour construire la page Web</a:t>
            </a:r>
          </a:p>
          <a:p>
            <a:r>
              <a:rPr lang="fr-FR" dirty="0" smtClean="0"/>
              <a:t>Par exemple, un composant java </a:t>
            </a:r>
            <a:r>
              <a:rPr lang="fr-FR" dirty="0" err="1" smtClean="0"/>
              <a:t>UIInputText</a:t>
            </a:r>
            <a:r>
              <a:rPr lang="fr-FR" dirty="0" smtClean="0"/>
              <a:t> du serveur sera représenté par une balise </a:t>
            </a:r>
            <a:r>
              <a:rPr lang="fr-FR" smtClean="0"/>
              <a:t>&lt;h:input&gt; </a:t>
            </a:r>
            <a:r>
              <a:rPr lang="fr-FR" dirty="0" smtClean="0"/>
              <a:t>dans la page XHTML</a:t>
            </a:r>
          </a:p>
          <a:p>
            <a:r>
              <a:rPr lang="fr-FR" dirty="0" smtClean="0"/>
              <a:t>Une page Web sera représentée par une vue, </a:t>
            </a:r>
            <a:r>
              <a:rPr lang="fr-FR" dirty="0" err="1" smtClean="0"/>
              <a:t>UIViewRoot</a:t>
            </a:r>
            <a:r>
              <a:rPr lang="fr-FR" dirty="0" smtClean="0"/>
              <a:t>, hiérarchie de composants JSF qui reflète la hiérarchie de balises HTML</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Composants habituels</a:t>
            </a:r>
            <a:endParaRPr lang="fr-FR"/>
          </a:p>
        </p:txBody>
      </p:sp>
      <p:sp>
        <p:nvSpPr>
          <p:cNvPr id="5" name="Espace réservé du contenu 4"/>
          <p:cNvSpPr>
            <a:spLocks noGrp="1"/>
          </p:cNvSpPr>
          <p:nvPr>
            <p:ph sz="quarter" idx="1"/>
          </p:nvPr>
        </p:nvSpPr>
        <p:spPr/>
        <p:txBody>
          <a:bodyPr>
            <a:normAutofit fontScale="92500" lnSpcReduction="20000"/>
          </a:bodyPr>
          <a:lstStyle/>
          <a:p>
            <a:r>
              <a:rPr lang="fr-FR" smtClean="0"/>
              <a:t>h:outputText, h:outputFormat, h:message (texte localisé)</a:t>
            </a:r>
          </a:p>
          <a:p>
            <a:r>
              <a:rPr lang="fr-FR" smtClean="0"/>
              <a:t>h:datatable, h:column</a:t>
            </a:r>
          </a:p>
          <a:p>
            <a:r>
              <a:rPr lang="fr-FR" smtClean="0"/>
              <a:t>h:commandLink (a)</a:t>
            </a:r>
          </a:p>
          <a:p>
            <a:r>
              <a:rPr lang="fr-FR" smtClean="0"/>
              <a:t>h:graphicImage</a:t>
            </a:r>
          </a:p>
          <a:p>
            <a:r>
              <a:rPr lang="fr-FR" smtClean="0"/>
              <a:t>h:panelGrid (table), h:panelGroup (div), </a:t>
            </a:r>
          </a:p>
          <a:p>
            <a:r>
              <a:rPr lang="fr-FR" smtClean="0"/>
              <a:t>h:form</a:t>
            </a:r>
          </a:p>
          <a:p>
            <a:pPr lvl="1"/>
            <a:r>
              <a:rPr lang="fr-FR" smtClean="0"/>
              <a:t>h:outputLabel (avec son attribut for)</a:t>
            </a:r>
          </a:p>
          <a:p>
            <a:pPr lvl="1"/>
            <a:r>
              <a:rPr lang="fr-FR" smtClean="0"/>
              <a:t>h:inputHidden</a:t>
            </a:r>
          </a:p>
          <a:p>
            <a:pPr lvl="1"/>
            <a:r>
              <a:rPr lang="fr-FR" smtClean="0"/>
              <a:t>h:inputText, h:inputSecret, h:inputTextarea</a:t>
            </a:r>
          </a:p>
          <a:p>
            <a:pPr lvl="1"/>
            <a:r>
              <a:rPr lang="fr-FR" smtClean="0"/>
              <a:t>h:commandButton, </a:t>
            </a:r>
          </a:p>
          <a:p>
            <a:pPr lvl="1"/>
            <a:r>
              <a:rPr lang="fr-FR" smtClean="0"/>
              <a:t>h:selectBooleanCheckbox,  h:selectManyCheckBox</a:t>
            </a:r>
          </a:p>
          <a:p>
            <a:pPr lvl="1"/>
            <a:r>
              <a:rPr lang="fr-FR" smtClean="0"/>
              <a:t>h:selectOneListbox,  h:selectManyListbox</a:t>
            </a:r>
          </a:p>
          <a:p>
            <a:pPr lvl="1"/>
            <a:r>
              <a:rPr lang="fr-FR" smtClean="0"/>
              <a:t>h:selectOneMenu, h:selectManyMenu</a:t>
            </a:r>
          </a:p>
          <a:p>
            <a:pPr lvl="1"/>
            <a:r>
              <a:rPr lang="fr-FR" smtClean="0"/>
              <a:t>h:selectOneRadio</a:t>
            </a: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20</a:t>
            </a:fld>
            <a:endParaRPr kumimoji="0"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Attributs habituels et faciles</a:t>
            </a:r>
            <a:endParaRPr lang="fr-FR"/>
          </a:p>
        </p:txBody>
      </p:sp>
      <p:sp>
        <p:nvSpPr>
          <p:cNvPr id="3" name="Espace réservé du contenu 2"/>
          <p:cNvSpPr>
            <a:spLocks noGrp="1"/>
          </p:cNvSpPr>
          <p:nvPr>
            <p:ph sz="quarter" idx="1"/>
          </p:nvPr>
        </p:nvSpPr>
        <p:spPr/>
        <p:txBody>
          <a:bodyPr>
            <a:normAutofit fontScale="92500" lnSpcReduction="10000"/>
          </a:bodyPr>
          <a:lstStyle/>
          <a:p>
            <a:r>
              <a:rPr lang="fr-FR" smtClean="0"/>
              <a:t>value,</a:t>
            </a:r>
          </a:p>
          <a:p>
            <a:pPr lvl="1"/>
            <a:r>
              <a:rPr lang="fr-FR" smtClean="0"/>
              <a:t>Souvent le texte qu’on pourra lire, </a:t>
            </a:r>
          </a:p>
          <a:p>
            <a:pPr lvl="1"/>
            <a:r>
              <a:rPr lang="fr-FR" smtClean="0"/>
              <a:t>ou la propriété d’un bean associée à cet élément</a:t>
            </a:r>
          </a:p>
          <a:p>
            <a:r>
              <a:rPr lang="fr-FR" smtClean="0"/>
              <a:t>action</a:t>
            </a:r>
          </a:p>
          <a:p>
            <a:pPr lvl="1"/>
            <a:r>
              <a:rPr lang="fr-FR" smtClean="0"/>
              <a:t>Soit le nom de la page à afficher,</a:t>
            </a:r>
          </a:p>
          <a:p>
            <a:pPr lvl="1"/>
            <a:r>
              <a:rPr lang="fr-FR" smtClean="0"/>
              <a:t>Soit une méthode de bean (qui renvoie une String: la page à afficher)</a:t>
            </a:r>
          </a:p>
          <a:p>
            <a:r>
              <a:rPr lang="fr-FR" smtClean="0"/>
              <a:t>rendered </a:t>
            </a:r>
          </a:p>
          <a:p>
            <a:pPr lvl="1"/>
            <a:r>
              <a:rPr lang="fr-FR" smtClean="0"/>
              <a:t>(vrai ou faux -&gt; afficher ou pas),</a:t>
            </a:r>
          </a:p>
          <a:p>
            <a:r>
              <a:rPr lang="fr-FR" smtClean="0"/>
              <a:t>id </a:t>
            </a:r>
          </a:p>
          <a:p>
            <a:pPr lvl="1"/>
            <a:r>
              <a:rPr lang="fr-FR" smtClean="0"/>
              <a:t>optionnel, surtout pour accéder aux données des formulaires côté serveur (alors attributs de requête)</a:t>
            </a:r>
          </a:p>
          <a:p>
            <a:r>
              <a:rPr lang="fr-FR" smtClean="0"/>
              <a:t>style, styleClass</a:t>
            </a:r>
          </a:p>
          <a:p>
            <a:pPr lvl="1"/>
            <a:r>
              <a:rPr lang="fr-FR" smtClean="0"/>
              <a:t>css</a:t>
            </a: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21</a:t>
            </a:fld>
            <a:endParaRPr kumimoji="0"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Exemple: h:panelGrid et h:outputLabel</a:t>
            </a:r>
            <a:endParaRPr lang="fr-FR"/>
          </a:p>
        </p:txBody>
      </p:sp>
      <p:sp>
        <p:nvSpPr>
          <p:cNvPr id="3" name="Espace réservé du contenu 2"/>
          <p:cNvSpPr>
            <a:spLocks noGrp="1"/>
          </p:cNvSpPr>
          <p:nvPr>
            <p:ph sz="quarter" idx="1"/>
          </p:nvPr>
        </p:nvSpPr>
        <p:spPr/>
        <p:txBody>
          <a:bodyPr/>
          <a:lstStyle/>
          <a:p>
            <a:r>
              <a:rPr lang="fr-FR" b="1" smtClean="0"/>
              <a:t>h:outputLabel dans un formulaire:</a:t>
            </a:r>
          </a:p>
          <a:p>
            <a:endParaRPr lang="fr-FR" sz="2400" smtClean="0"/>
          </a:p>
          <a:p>
            <a:r>
              <a:rPr lang="fr-FR" sz="2400" smtClean="0"/>
              <a:t>&lt;h:panelGrid column="2"&gt;</a:t>
            </a:r>
            <a:br>
              <a:rPr lang="fr-FR" sz="2400" smtClean="0"/>
            </a:br>
            <a:r>
              <a:rPr lang="fr-FR" sz="2400" smtClean="0"/>
              <a:t>    &lt;h:selectBooleanCheckbox </a:t>
            </a:r>
            <a:br>
              <a:rPr lang="fr-FR" sz="2400" smtClean="0"/>
            </a:br>
            <a:r>
              <a:rPr lang="fr-FR" sz="2400" smtClean="0"/>
              <a:t>           value="#{p.prop}" </a:t>
            </a:r>
            <a:r>
              <a:rPr lang="fr-FR" sz="2400" b="1" smtClean="0"/>
              <a:t>id="fanClub"</a:t>
            </a:r>
            <a:r>
              <a:rPr lang="fr-FR" sz="2400" smtClean="0"/>
              <a:t>/&gt; </a:t>
            </a:r>
            <a:br>
              <a:rPr lang="fr-FR" sz="2400" smtClean="0"/>
            </a:br>
            <a:r>
              <a:rPr lang="fr-FR" sz="2400" smtClean="0"/>
              <a:t>    &lt;h:outputLabel </a:t>
            </a:r>
            <a:r>
              <a:rPr lang="fr-FR" sz="2400" b="1" smtClean="0"/>
              <a:t>for="fanClub"</a:t>
            </a:r>
            <a:r>
              <a:rPr lang="fr-FR" sz="2400" smtClean="0"/>
              <a:t> value="#{b.propLabel}" /&gt;</a:t>
            </a:r>
            <a:br>
              <a:rPr lang="fr-FR" sz="2400" smtClean="0"/>
            </a:br>
            <a:r>
              <a:rPr lang="fr-FR" sz="2400" smtClean="0"/>
              <a:t>&lt;/h:panelGrid&gt;</a:t>
            </a:r>
            <a:br>
              <a:rPr lang="fr-FR" sz="2400" smtClean="0"/>
            </a:br>
            <a:endParaRPr lang="fr-FR" smtClean="0"/>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22</a:t>
            </a:fld>
            <a:endParaRPr kumimoji="0"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Exemple: h:outputFormat et f:param</a:t>
            </a:r>
            <a:endParaRPr lang="fr-FR"/>
          </a:p>
        </p:txBody>
      </p:sp>
      <p:sp>
        <p:nvSpPr>
          <p:cNvPr id="3" name="Espace réservé du contenu 2"/>
          <p:cNvSpPr>
            <a:spLocks noGrp="1"/>
          </p:cNvSpPr>
          <p:nvPr>
            <p:ph sz="quarter" idx="1"/>
          </p:nvPr>
        </p:nvSpPr>
        <p:spPr/>
        <p:txBody>
          <a:bodyPr/>
          <a:lstStyle/>
          <a:p>
            <a:r>
              <a:rPr lang="fr-FR" smtClean="0"/>
              <a:t>&lt;h:outputFormat value="Hello, {0}, it is {1}!"&gt; </a:t>
            </a:r>
            <a:br>
              <a:rPr lang="fr-FR" smtClean="0"/>
            </a:br>
            <a:r>
              <a:rPr lang="fr-FR" smtClean="0"/>
              <a:t>    &lt;f:param value="#{hello.nameX}"/&gt; </a:t>
            </a:r>
            <a:br>
              <a:rPr lang="fr-FR" smtClean="0"/>
            </a:br>
            <a:r>
              <a:rPr lang="fr-FR" smtClean="0"/>
              <a:t>    &lt;f:param value="#{hello.nameY}"/&gt; </a:t>
            </a:r>
            <a:br>
              <a:rPr lang="fr-FR" smtClean="0"/>
            </a:br>
            <a:r>
              <a:rPr lang="fr-FR" smtClean="0"/>
              <a:t>&lt;/h:outputFormat&gt;</a:t>
            </a:r>
            <a:endParaRPr lang="fr-F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23</a:t>
            </a:fld>
            <a:endParaRPr kumimoji="0"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Exemple: quelques UIInput</a:t>
            </a:r>
            <a:endParaRPr lang="fr-FR"/>
          </a:p>
        </p:txBody>
      </p:sp>
      <p:sp>
        <p:nvSpPr>
          <p:cNvPr id="3" name="Espace réservé du contenu 2"/>
          <p:cNvSpPr>
            <a:spLocks noGrp="1"/>
          </p:cNvSpPr>
          <p:nvPr>
            <p:ph sz="quarter" idx="1"/>
          </p:nvPr>
        </p:nvSpPr>
        <p:spPr/>
        <p:txBody>
          <a:bodyPr/>
          <a:lstStyle/>
          <a:p>
            <a:endParaRPr lang="fr-FR"/>
          </a:p>
        </p:txBody>
      </p:sp>
      <p:pic>
        <p:nvPicPr>
          <p:cNvPr id="1026" name="Picture 2" descr="Radio buttons, check box, drop-down menu, and list box."/>
          <p:cNvPicPr>
            <a:picLocks noChangeAspect="1" noChangeArrowheads="1"/>
          </p:cNvPicPr>
          <p:nvPr/>
        </p:nvPicPr>
        <p:blipFill>
          <a:blip r:embed="rId2"/>
          <a:srcRect/>
          <a:stretch>
            <a:fillRect/>
          </a:stretch>
        </p:blipFill>
        <p:spPr bwMode="auto">
          <a:xfrm>
            <a:off x="214282" y="2285992"/>
            <a:ext cx="7869732" cy="2682865"/>
          </a:xfrm>
          <a:prstGeom prst="rect">
            <a:avLst/>
          </a:prstGeom>
          <a:noFill/>
        </p:spPr>
      </p:pic>
      <p:sp>
        <p:nvSpPr>
          <p:cNvPr id="5" name="Espace réservé du numéro de diapositive 4"/>
          <p:cNvSpPr>
            <a:spLocks noGrp="1"/>
          </p:cNvSpPr>
          <p:nvPr>
            <p:ph type="sldNum" sz="quarter" idx="12"/>
          </p:nvPr>
        </p:nvSpPr>
        <p:spPr/>
        <p:txBody>
          <a:bodyPr/>
          <a:lstStyle/>
          <a:p>
            <a:fld id="{EA7C8D44-3667-46F6-9772-CC52308E2A7F}" type="slidenum">
              <a:rPr kumimoji="0" lang="en-US" smtClean="0"/>
              <a:pPr/>
              <a:t>24</a:t>
            </a:fld>
            <a:endParaRPr kumimoji="0"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Exemple: h:selectBooleanCheckbox</a:t>
            </a:r>
            <a:endParaRPr lang="fr-FR"/>
          </a:p>
        </p:txBody>
      </p:sp>
      <p:sp>
        <p:nvSpPr>
          <p:cNvPr id="3" name="Espace réservé du contenu 2"/>
          <p:cNvSpPr>
            <a:spLocks noGrp="1"/>
          </p:cNvSpPr>
          <p:nvPr>
            <p:ph sz="quarter" idx="1"/>
          </p:nvPr>
        </p:nvSpPr>
        <p:spPr/>
        <p:txBody>
          <a:bodyPr/>
          <a:lstStyle/>
          <a:p>
            <a:r>
              <a:rPr lang="fr-FR" smtClean="0"/>
              <a:t>&lt;h:selectBooleanCheckbox value="#{cashier.specialOffer}" /&gt;    </a:t>
            </a:r>
            <a:br>
              <a:rPr lang="fr-FR" smtClean="0"/>
            </a:br>
            <a:r>
              <a:rPr lang="fr-FR" smtClean="0"/>
              <a:t> &lt;h:outputLabel </a:t>
            </a:r>
            <a:br>
              <a:rPr lang="fr-FR" smtClean="0"/>
            </a:br>
            <a:r>
              <a:rPr lang="fr-FR" smtClean="0"/>
              <a:t>      for="fanClub" value="#{bundle.DukeFanClub}" /&gt;</a:t>
            </a:r>
            <a:endParaRPr lang="fr-F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25</a:t>
            </a:fld>
            <a:endParaRPr kumimoji="0"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Exemple: f:selectItem et f:selectItems</a:t>
            </a:r>
            <a:endParaRPr lang="fr-FR"/>
          </a:p>
        </p:txBody>
      </p:sp>
      <p:sp>
        <p:nvSpPr>
          <p:cNvPr id="3" name="Espace réservé du contenu 2"/>
          <p:cNvSpPr>
            <a:spLocks noGrp="1"/>
          </p:cNvSpPr>
          <p:nvPr>
            <p:ph sz="quarter" idx="1"/>
          </p:nvPr>
        </p:nvSpPr>
        <p:spPr/>
        <p:txBody>
          <a:bodyPr>
            <a:normAutofit/>
          </a:bodyPr>
          <a:lstStyle/>
          <a:p>
            <a:r>
              <a:rPr lang="fr-FR" smtClean="0"/>
              <a:t>&lt;h:selectOneMenu value="#{cashier.shippingOption}"&gt;  </a:t>
            </a:r>
            <a:br>
              <a:rPr lang="fr-FR" smtClean="0"/>
            </a:br>
            <a:r>
              <a:rPr lang="fr-FR" smtClean="0"/>
              <a:t>   &lt;ui:repeat value="#{…}" var="s"&gt;</a:t>
            </a:r>
            <a:br>
              <a:rPr lang="fr-FR" smtClean="0"/>
            </a:br>
            <a:r>
              <a:rPr lang="fr-FR" smtClean="0"/>
              <a:t>     &lt;f:selectItem itemValue="#{s….}"             </a:t>
            </a:r>
            <a:br>
              <a:rPr lang="fr-FR" smtClean="0"/>
            </a:br>
            <a:r>
              <a:rPr lang="fr-FR" smtClean="0"/>
              <a:t>                itemLabel="#{s….}"/&gt;</a:t>
            </a:r>
            <a:br>
              <a:rPr lang="fr-FR" smtClean="0"/>
            </a:br>
            <a:r>
              <a:rPr lang="fr-FR" smtClean="0"/>
              <a:t>   &lt;/ui:repeat&gt;</a:t>
            </a:r>
            <a:br>
              <a:rPr lang="fr-FR" smtClean="0"/>
            </a:br>
            <a:r>
              <a:rPr lang="fr-FR" smtClean="0"/>
              <a:t>&lt;/h:selectOneMenu&gt;</a:t>
            </a:r>
          </a:p>
          <a:p>
            <a:endParaRPr lang="fr-FR" smtClean="0"/>
          </a:p>
          <a:p>
            <a:r>
              <a:rPr lang="fr-FR" smtClean="0"/>
              <a:t>&lt;h:selectOneMenu value="#{cashier.shippingOption}"&gt;  </a:t>
            </a:r>
            <a:br>
              <a:rPr lang="fr-FR" smtClean="0"/>
            </a:br>
            <a:r>
              <a:rPr lang="fr-FR" smtClean="0"/>
              <a:t>     &lt;f:selectItem</a:t>
            </a:r>
            <a:r>
              <a:rPr lang="fr-FR" b="1" smtClean="0"/>
              <a:t>s</a:t>
            </a:r>
            <a:r>
              <a:rPr lang="fr-FR" smtClean="0"/>
              <a:t> value="#{….}"/&gt;</a:t>
            </a:r>
            <a:br>
              <a:rPr lang="fr-FR" smtClean="0"/>
            </a:br>
            <a:r>
              <a:rPr lang="fr-FR" smtClean="0"/>
              <a:t>&lt;/h:selectOneMenu&gt;</a:t>
            </a:r>
          </a:p>
          <a:p>
            <a:endParaRPr lang="fr-F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26</a:t>
            </a:fld>
            <a:endParaRPr kumimoji="0"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mtClean="0"/>
              <a:t>Exemple: h:dataTable et h:column</a:t>
            </a:r>
            <a:endParaRPr lang="fr-FR"/>
          </a:p>
        </p:txBody>
      </p:sp>
      <p:sp>
        <p:nvSpPr>
          <p:cNvPr id="3" name="Espace réservé du contenu 2"/>
          <p:cNvSpPr>
            <a:spLocks noGrp="1"/>
          </p:cNvSpPr>
          <p:nvPr>
            <p:ph sz="quarter" idx="1"/>
          </p:nvPr>
        </p:nvSpPr>
        <p:spPr/>
        <p:txBody>
          <a:bodyPr/>
          <a:lstStyle/>
          <a:p>
            <a:r>
              <a:rPr lang="fr-FR" smtClean="0"/>
              <a:t>&lt;h:dataTable value="#{cart.items}" var="item"&gt;</a:t>
            </a:r>
            <a:br>
              <a:rPr lang="fr-FR" smtClean="0"/>
            </a:br>
            <a:r>
              <a:rPr lang="fr-FR" smtClean="0"/>
              <a:t>    &lt;h:column&gt; </a:t>
            </a:r>
            <a:br>
              <a:rPr lang="fr-FR" smtClean="0"/>
            </a:br>
            <a:r>
              <a:rPr lang="fr-FR" smtClean="0"/>
              <a:t>        &lt;f:facet name="header"&gt; </a:t>
            </a:r>
            <a:br>
              <a:rPr lang="fr-FR" smtClean="0"/>
            </a:br>
            <a:r>
              <a:rPr lang="fr-FR" smtClean="0"/>
              <a:t>           &lt;h:outputText value="#{bundle.ItemQuantity}" /&gt;  </a:t>
            </a:r>
            <a:br>
              <a:rPr lang="fr-FR" smtClean="0"/>
            </a:br>
            <a:r>
              <a:rPr lang="fr-FR" smtClean="0"/>
              <a:t>         &lt;/f:facet&gt; </a:t>
            </a:r>
            <a:br>
              <a:rPr lang="fr-FR" smtClean="0"/>
            </a:br>
            <a:r>
              <a:rPr lang="fr-FR" smtClean="0"/>
              <a:t>         &lt;h:inputText size="4" value="#{item.quantity}" </a:t>
            </a:r>
            <a:br>
              <a:rPr lang="fr-FR" smtClean="0"/>
            </a:br>
            <a:r>
              <a:rPr lang="fr-FR" smtClean="0"/>
              <a:t>                               title="#{bundle.ItemQuantity}"&gt; </a:t>
            </a:r>
            <a:br>
              <a:rPr lang="fr-FR" smtClean="0"/>
            </a:br>
            <a:r>
              <a:rPr lang="fr-FR" smtClean="0"/>
              <a:t>               &lt;f:validateLongRange minimum="1"/&gt; </a:t>
            </a:r>
            <a:br>
              <a:rPr lang="fr-FR" smtClean="0"/>
            </a:br>
            <a:r>
              <a:rPr lang="fr-FR" smtClean="0"/>
              <a:t>          &lt;/h:inputText&gt; </a:t>
            </a:r>
            <a:br>
              <a:rPr lang="fr-FR" smtClean="0"/>
            </a:br>
            <a:r>
              <a:rPr lang="fr-FR" smtClean="0"/>
              <a:t>          &lt;h:message for="quantity"/&gt; </a:t>
            </a:r>
            <a:br>
              <a:rPr lang="fr-FR" smtClean="0"/>
            </a:br>
            <a:r>
              <a:rPr lang="fr-FR" smtClean="0"/>
              <a:t>      &lt;/h:column&gt;</a:t>
            </a:r>
            <a:br>
              <a:rPr lang="fr-FR" smtClean="0"/>
            </a:br>
            <a:r>
              <a:rPr lang="fr-FR" smtClean="0"/>
              <a:t>…</a:t>
            </a:r>
            <a:endParaRPr lang="fr-F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27</a:t>
            </a:fld>
            <a:endParaRPr kumimoji="0"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Messages d’information ou d’erreur</a:t>
            </a:r>
            <a:endParaRPr lang="fr-FR" dirty="0"/>
          </a:p>
        </p:txBody>
      </p:sp>
      <p:sp>
        <p:nvSpPr>
          <p:cNvPr id="3" name="Espace réservé du contenu 2"/>
          <p:cNvSpPr>
            <a:spLocks noGrp="1"/>
          </p:cNvSpPr>
          <p:nvPr>
            <p:ph sz="quarter" idx="1"/>
          </p:nvPr>
        </p:nvSpPr>
        <p:spPr/>
        <p:txBody>
          <a:bodyPr/>
          <a:lstStyle/>
          <a:p>
            <a:r>
              <a:rPr lang="fr-FR" dirty="0" smtClean="0"/>
              <a:t>Les messages d’erreur liés à JSF, générés par JSF ou par le code Java sont affichés </a:t>
            </a:r>
          </a:p>
          <a:p>
            <a:pPr lvl="1"/>
            <a:r>
              <a:rPr lang="fr-FR" dirty="0" smtClean="0"/>
              <a:t>dans une zone de la page réservée aux messages</a:t>
            </a:r>
          </a:p>
          <a:p>
            <a:pPr lvl="1"/>
            <a:r>
              <a:rPr lang="fr-FR" dirty="0" smtClean="0"/>
              <a:t>ou près du composant qui a généré l’erreur</a:t>
            </a:r>
          </a:p>
          <a:p>
            <a:r>
              <a:rPr lang="fr-FR" dirty="0" smtClean="0"/>
              <a:t>Exemples de messages :</a:t>
            </a:r>
          </a:p>
          <a:p>
            <a:pPr lvl="1"/>
            <a:r>
              <a:rPr lang="fr-FR" dirty="0" smtClean="0"/>
              <a:t>indique que la saisie de l’utilisateur a provoqué une erreur de conversion ou de validation</a:t>
            </a:r>
          </a:p>
          <a:p>
            <a:pPr lvl="1"/>
            <a:r>
              <a:rPr lang="fr-FR" dirty="0" smtClean="0"/>
              <a:t>message généré par le code Java pour une raison quelconque</a:t>
            </a:r>
            <a:endParaRPr lang="fr-FR" dirty="0"/>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28</a:t>
            </a:fld>
            <a:endParaRPr kumimoji="0" lang="en-US" dirty="0"/>
          </a:p>
        </p:txBody>
      </p:sp>
    </p:spTree>
    <p:extLst>
      <p:ext uri="{BB962C8B-B14F-4D97-AF65-F5344CB8AC3E}">
        <p14:creationId xmlns="" xmlns:p14="http://schemas.microsoft.com/office/powerpoint/2010/main" val="28294322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Messages d’information ou d’erreur</a:t>
            </a:r>
            <a:endParaRPr lang="fr-FR"/>
          </a:p>
        </p:txBody>
      </p:sp>
      <p:sp>
        <p:nvSpPr>
          <p:cNvPr id="3" name="Espace réservé du contenu 2"/>
          <p:cNvSpPr>
            <a:spLocks noGrp="1"/>
          </p:cNvSpPr>
          <p:nvPr>
            <p:ph sz="quarter" idx="1"/>
          </p:nvPr>
        </p:nvSpPr>
        <p:spPr/>
        <p:txBody>
          <a:bodyPr>
            <a:normAutofit/>
          </a:bodyPr>
          <a:lstStyle/>
          <a:p>
            <a:r>
              <a:rPr lang="fr-FR" smtClean="0"/>
              <a:t>…</a:t>
            </a:r>
            <a:br>
              <a:rPr lang="fr-FR" smtClean="0"/>
            </a:br>
            <a:r>
              <a:rPr lang="fr-FR" smtClean="0"/>
              <a:t>&lt;h:inputText </a:t>
            </a:r>
            <a:r>
              <a:rPr lang="fr-FR" b="1" smtClean="0"/>
              <a:t>id="userNo" </a:t>
            </a:r>
            <a:r>
              <a:rPr lang="fr-FR" smtClean="0"/>
              <a:t/>
            </a:r>
            <a:br>
              <a:rPr lang="fr-FR" smtClean="0"/>
            </a:br>
            <a:r>
              <a:rPr lang="fr-FR" smtClean="0"/>
              <a:t>    title="Entre un nombre entre 0 et 10:" </a:t>
            </a:r>
            <a:br>
              <a:rPr lang="fr-FR" smtClean="0"/>
            </a:br>
            <a:r>
              <a:rPr lang="fr-FR" smtClean="0"/>
              <a:t>    value="#{userNumberBean.userNumber}"&gt; </a:t>
            </a:r>
            <a:br>
              <a:rPr lang="fr-FR" smtClean="0"/>
            </a:br>
            <a:r>
              <a:rPr lang="fr-FR" smtClean="0"/>
              <a:t>       &lt;f:validateLongRange </a:t>
            </a:r>
            <a:br>
              <a:rPr lang="fr-FR" smtClean="0"/>
            </a:br>
            <a:r>
              <a:rPr lang="fr-FR" smtClean="0"/>
              <a:t>             minimum="#{userNumberBean.minimum}" </a:t>
            </a:r>
            <a:br>
              <a:rPr lang="fr-FR" smtClean="0"/>
            </a:br>
            <a:r>
              <a:rPr lang="fr-FR" smtClean="0"/>
              <a:t>             maximum="#{userNumberBean.maximum}"/&gt; </a:t>
            </a:r>
            <a:br>
              <a:rPr lang="fr-FR" smtClean="0"/>
            </a:br>
            <a:r>
              <a:rPr lang="fr-FR" smtClean="0"/>
              <a:t>&lt;/h:inputText&gt; </a:t>
            </a:r>
            <a:br>
              <a:rPr lang="fr-FR" smtClean="0"/>
            </a:br>
            <a:r>
              <a:rPr lang="fr-FR" smtClean="0"/>
              <a:t>&lt;h:commandButton value="Envoyer" action="response"/&gt; </a:t>
            </a:r>
            <a:br>
              <a:rPr lang="fr-FR" smtClean="0"/>
            </a:br>
            <a:r>
              <a:rPr lang="fr-FR" smtClean="0"/>
              <a:t>…</a:t>
            </a:r>
            <a:br>
              <a:rPr lang="fr-FR" smtClean="0"/>
            </a:br>
            <a:r>
              <a:rPr lang="fr-FR" smtClean="0"/>
              <a:t>&lt;h:message showSummary="true" showDetail="false" </a:t>
            </a:r>
            <a:r>
              <a:rPr lang="fr-FR" b="1" smtClean="0"/>
              <a:t>for="userNo"</a:t>
            </a:r>
            <a:r>
              <a:rPr lang="fr-FR" smtClean="0"/>
              <a:t>/&gt;</a:t>
            </a:r>
            <a:endParaRPr lang="fr-F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29</a:t>
            </a:fld>
            <a:endParaRPr kumimoji="0"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Messages d’information ou d’erreur</a:t>
            </a:r>
            <a:endParaRPr lang="fr-FR"/>
          </a:p>
        </p:txBody>
      </p:sp>
      <p:sp>
        <p:nvSpPr>
          <p:cNvPr id="3" name="Espace réservé du contenu 2"/>
          <p:cNvSpPr>
            <a:spLocks noGrp="1"/>
          </p:cNvSpPr>
          <p:nvPr>
            <p:ph sz="quarter" idx="1"/>
          </p:nvPr>
        </p:nvSpPr>
        <p:spPr/>
        <p:txBody>
          <a:bodyPr>
            <a:normAutofit/>
          </a:bodyPr>
          <a:lstStyle/>
          <a:p>
            <a:r>
              <a:rPr lang="fr-FR" smtClean="0"/>
              <a:t>…</a:t>
            </a:r>
            <a:br>
              <a:rPr lang="fr-FR" smtClean="0"/>
            </a:br>
            <a:r>
              <a:rPr lang="fr-FR" smtClean="0"/>
              <a:t>&lt;h:messages/&gt;</a:t>
            </a:r>
            <a:br>
              <a:rPr lang="fr-FR" smtClean="0"/>
            </a:br>
            <a:r>
              <a:rPr lang="fr-FR" smtClean="0"/>
              <a:t>...</a:t>
            </a:r>
          </a:p>
          <a:p>
            <a:endParaRPr lang="fr-FR" smtClean="0"/>
          </a:p>
          <a:p>
            <a:r>
              <a:rPr lang="fr-FR" smtClean="0"/>
              <a:t>Pour h:message et h:messages: plein d’attributs </a:t>
            </a:r>
          </a:p>
          <a:p>
            <a:pPr lvl="1"/>
            <a:r>
              <a:rPr lang="fr-FR" smtClean="0"/>
              <a:t>spécifier le CSS des différents messages: </a:t>
            </a:r>
          </a:p>
          <a:p>
            <a:pPr lvl="2"/>
            <a:r>
              <a:rPr lang="fr-FR" smtClean="0"/>
              <a:t>Info, warn, erreur, fatal</a:t>
            </a:r>
          </a:p>
          <a:p>
            <a:pPr lvl="1"/>
            <a:r>
              <a:rPr lang="fr-FR" smtClean="0"/>
              <a:t>showDetails, showSummary</a:t>
            </a: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30</a:t>
            </a:fld>
            <a:endParaRPr kumimoji="0"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Attribut </a:t>
            </a:r>
            <a:r>
              <a:rPr lang="fr-FR" b="1" dirty="0" err="1" smtClean="0">
                <a:latin typeface="Courier New" pitchFamily="49" charset="0"/>
                <a:cs typeface="Courier New" pitchFamily="49" charset="0"/>
              </a:rPr>
              <a:t>binding</a:t>
            </a:r>
            <a:endParaRPr lang="fr-FR" b="1" dirty="0">
              <a:latin typeface="Courier New" pitchFamily="49" charset="0"/>
              <a:cs typeface="Courier New" pitchFamily="49" charset="0"/>
            </a:endParaRPr>
          </a:p>
        </p:txBody>
      </p:sp>
      <p:sp>
        <p:nvSpPr>
          <p:cNvPr id="3" name="Espace réservé du contenu 2"/>
          <p:cNvSpPr>
            <a:spLocks noGrp="1"/>
          </p:cNvSpPr>
          <p:nvPr>
            <p:ph sz="quarter" idx="1"/>
          </p:nvPr>
        </p:nvSpPr>
        <p:spPr/>
        <p:txBody>
          <a:bodyPr/>
          <a:lstStyle/>
          <a:p>
            <a:r>
              <a:rPr lang="fr-FR" smtClean="0"/>
              <a:t>Lier un élément au modèle à l’aide du </a:t>
            </a:r>
            <a:r>
              <a:rPr lang="fr-FR" b="1" smtClean="0"/>
              <a:t>Composant</a:t>
            </a:r>
            <a:r>
              <a:rPr lang="fr-FR" smtClean="0"/>
              <a:t> (et non pas de la valeur) </a:t>
            </a:r>
          </a:p>
          <a:p>
            <a:r>
              <a:rPr lang="fr-FR" smtClean="0"/>
              <a:t>Le composant peut ainsi être </a:t>
            </a:r>
            <a:r>
              <a:rPr lang="fr-FR" dirty="0"/>
              <a:t>manipulé par le </a:t>
            </a:r>
            <a:r>
              <a:rPr lang="fr-FR" dirty="0" err="1"/>
              <a:t>backing</a:t>
            </a:r>
            <a:r>
              <a:rPr lang="fr-FR" dirty="0"/>
              <a:t> </a:t>
            </a:r>
            <a:r>
              <a:rPr lang="fr-FR" dirty="0" err="1" smtClean="0"/>
              <a:t>bean</a:t>
            </a:r>
            <a:r>
              <a:rPr lang="fr-FR" dirty="0" smtClean="0"/>
              <a:t> avec du </a:t>
            </a:r>
            <a:r>
              <a:rPr lang="fr-FR" smtClean="0"/>
              <a:t>code Java. </a:t>
            </a:r>
          </a:p>
          <a:p>
            <a:r>
              <a:rPr lang="fr-FR" smtClean="0"/>
              <a:t>Exemples d’utilisation: </a:t>
            </a:r>
          </a:p>
          <a:p>
            <a:pPr lvl="1"/>
            <a:r>
              <a:rPr lang="fr-FR" smtClean="0"/>
              <a:t>Changer les attributs</a:t>
            </a:r>
          </a:p>
          <a:p>
            <a:pPr lvl="1"/>
            <a:r>
              <a:rPr lang="fr-FR" smtClean="0"/>
              <a:t>Ajouter un écouteur, changer le convertisseur, …</a:t>
            </a:r>
            <a:endParaRPr lang="fr-FR" dirty="0"/>
          </a:p>
          <a:p>
            <a:pPr lvl="1"/>
            <a:r>
              <a:rPr lang="fr-FR" smtClean="0"/>
              <a:t>Récupérer </a:t>
            </a:r>
            <a:r>
              <a:rPr lang="fr-FR" dirty="0" smtClean="0"/>
              <a:t>la ligne en </a:t>
            </a:r>
            <a:r>
              <a:rPr lang="fr-FR" smtClean="0"/>
              <a:t>cours d’une UIDataTable par </a:t>
            </a:r>
            <a:r>
              <a:rPr lang="fr-FR" dirty="0" smtClean="0"/>
              <a:t>la méthode Java </a:t>
            </a:r>
            <a:r>
              <a:rPr lang="fr-FR" b="1" dirty="0" err="1" smtClean="0">
                <a:latin typeface="Courier New" pitchFamily="49" charset="0"/>
                <a:cs typeface="Courier New" pitchFamily="49" charset="0"/>
              </a:rPr>
              <a:t>table.getRowData</a:t>
            </a:r>
            <a:r>
              <a:rPr lang="fr-FR" b="1" dirty="0" smtClean="0">
                <a:latin typeface="Courier New" pitchFamily="49" charset="0"/>
                <a:cs typeface="Courier New" pitchFamily="49" charset="0"/>
              </a:rPr>
              <a:t>()</a:t>
            </a:r>
            <a:endParaRPr lang="fr-FR" b="1" dirty="0">
              <a:latin typeface="Courier New" pitchFamily="49" charset="0"/>
              <a:cs typeface="Courier New" pitchFamily="49" charset="0"/>
            </a:endParaRPr>
          </a:p>
          <a:p>
            <a:endParaRPr lang="fr-FR" dirty="0"/>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31</a:t>
            </a:fld>
            <a:endParaRPr kumimoji="0" lang="en-US" dirty="0"/>
          </a:p>
        </p:txBody>
      </p:sp>
    </p:spTree>
    <p:extLst>
      <p:ext uri="{BB962C8B-B14F-4D97-AF65-F5344CB8AC3E}">
        <p14:creationId xmlns="" xmlns:p14="http://schemas.microsoft.com/office/powerpoint/2010/main" val="32792928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smtClean="0"/>
              <a:t>Convertisseurs, Ecouteurs, et Validateurs</a:t>
            </a:r>
            <a:endParaRPr lang="fr-FR"/>
          </a:p>
        </p:txBody>
      </p:sp>
      <p:sp>
        <p:nvSpPr>
          <p:cNvPr id="5" name="Espace réservé du texte 4"/>
          <p:cNvSpPr>
            <a:spLocks noGrp="1"/>
          </p:cNvSpPr>
          <p:nvPr>
            <p:ph type="body" idx="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A7C8D44-3667-46F6-9772-CC52308E2A7F}" type="slidenum">
              <a:rPr kumimoji="0" lang="en-US" smtClean="0"/>
              <a:pPr/>
              <a:t>32</a:t>
            </a:fld>
            <a:endParaRPr kumimoji="0"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re 5"/>
          <p:cNvSpPr>
            <a:spLocks noGrp="1"/>
          </p:cNvSpPr>
          <p:nvPr>
            <p:ph type="title"/>
          </p:nvPr>
        </p:nvSpPr>
        <p:spPr>
          <a:xfrm>
            <a:off x="317989" y="228600"/>
            <a:ext cx="8508022" cy="752128"/>
          </a:xfrm>
        </p:spPr>
        <p:txBody>
          <a:bodyPr/>
          <a:lstStyle/>
          <a:p>
            <a:r>
              <a:rPr lang="fr-FR" smtClean="0"/>
              <a:t>Exemple: les listes</a:t>
            </a:r>
            <a:endParaRPr lang="fr-FR" dirty="0" smtClean="0"/>
          </a:p>
        </p:txBody>
      </p:sp>
      <p:sp>
        <p:nvSpPr>
          <p:cNvPr id="105478" name="Espace réservé du numéro de diapositive 4"/>
          <p:cNvSpPr>
            <a:spLocks noGrp="1"/>
          </p:cNvSpPr>
          <p:nvPr>
            <p:ph type="sldNum" sz="quarter" idx="12"/>
          </p:nvPr>
        </p:nvSpPr>
        <p:spPr>
          <a:xfrm>
            <a:off x="6553200" y="6248400"/>
            <a:ext cx="1905000" cy="45720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fr-FR" sz="1400" dirty="0" smtClean="0">
                <a:solidFill>
                  <a:schemeClr val="bg1"/>
                </a:solidFill>
              </a:rPr>
              <a:t>page </a:t>
            </a:r>
            <a:fld id="{30E09CE1-EA42-49AD-9652-DD68EBE24965}" type="slidenum">
              <a:rPr lang="fr-FR" sz="1400" smtClean="0">
                <a:solidFill>
                  <a:schemeClr val="bg1"/>
                </a:solidFill>
              </a:rPr>
              <a:pPr/>
              <a:t>33</a:t>
            </a:fld>
            <a:endParaRPr lang="fr-FR" sz="1400" dirty="0" smtClean="0">
              <a:solidFill>
                <a:schemeClr val="bg1"/>
              </a:solidFill>
            </a:endParaRPr>
          </a:p>
        </p:txBody>
      </p:sp>
      <p:sp>
        <p:nvSpPr>
          <p:cNvPr id="105475" name="Espace réservé du contenu 6"/>
          <p:cNvSpPr>
            <a:spLocks noGrp="1"/>
          </p:cNvSpPr>
          <p:nvPr>
            <p:ph sz="quarter" idx="1"/>
          </p:nvPr>
        </p:nvSpPr>
        <p:spPr>
          <a:xfrm>
            <a:off x="685800" y="1268760"/>
            <a:ext cx="8001000" cy="5040560"/>
          </a:xfrm>
        </p:spPr>
        <p:txBody>
          <a:bodyPr/>
          <a:lstStyle/>
          <a:p>
            <a:r>
              <a:rPr lang="fr-FR" dirty="0" smtClean="0"/>
              <a:t>Comment se fait la conversion entre les éléments d’une liste et ce qui est affiché ?</a:t>
            </a:r>
          </a:p>
          <a:p>
            <a:r>
              <a:rPr lang="fr-FR" dirty="0" smtClean="0"/>
              <a:t>Par exemple, une liste d’écoles et ce qui est affiché ?</a:t>
            </a:r>
          </a:p>
          <a:p>
            <a:r>
              <a:rPr lang="fr-FR" dirty="0" smtClean="0"/>
              <a:t>Il faut bien comprendre que le composant JSF va être transformé en élément(s) HTML et que toutes les valeurs vont être transformées en </a:t>
            </a:r>
            <a:r>
              <a:rPr lang="fr-FR" b="1" dirty="0">
                <a:latin typeface="Courier New" pitchFamily="49" charset="0"/>
                <a:cs typeface="Courier New" pitchFamily="49" charset="0"/>
              </a:rPr>
              <a:t>String</a:t>
            </a:r>
            <a:r>
              <a:rPr lang="fr-FR" sz="3200" dirty="0" smtClean="0"/>
              <a:t> </a:t>
            </a:r>
            <a:r>
              <a:rPr lang="fr-FR" dirty="0" smtClean="0"/>
              <a:t>; en retour, une valeur choisie par l’utilisateur sera une </a:t>
            </a:r>
            <a:r>
              <a:rPr lang="fr-FR" b="1" dirty="0">
                <a:latin typeface="Courier New" pitchFamily="49" charset="0"/>
                <a:cs typeface="Courier New" pitchFamily="49" charset="0"/>
              </a:rPr>
              <a:t>String</a:t>
            </a:r>
            <a:r>
              <a:rPr lang="fr-FR" sz="3200" dirty="0" smtClean="0"/>
              <a:t> </a:t>
            </a:r>
            <a:r>
              <a:rPr lang="fr-FR" dirty="0" smtClean="0"/>
              <a:t>qu’il faudra éventuellement convertir en un autre type</a:t>
            </a:r>
          </a:p>
        </p:txBody>
      </p:sp>
    </p:spTree>
    <p:extLst>
      <p:ext uri="{BB962C8B-B14F-4D97-AF65-F5344CB8AC3E}">
        <p14:creationId xmlns="" xmlns:p14="http://schemas.microsoft.com/office/powerpoint/2010/main" val="23468803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5800" y="228600"/>
            <a:ext cx="7772400" cy="824136"/>
          </a:xfrm>
        </p:spPr>
        <p:txBody>
          <a:bodyPr/>
          <a:lstStyle/>
          <a:p>
            <a:r>
              <a:rPr lang="fr-FR" dirty="0"/>
              <a:t>Entrée « fictive » de la liste</a:t>
            </a:r>
          </a:p>
        </p:txBody>
      </p:sp>
      <p:sp>
        <p:nvSpPr>
          <p:cNvPr id="3" name="Espace réservé du contenu 2"/>
          <p:cNvSpPr>
            <a:spLocks noGrp="1"/>
          </p:cNvSpPr>
          <p:nvPr>
            <p:ph sz="quarter" idx="1"/>
          </p:nvPr>
        </p:nvSpPr>
        <p:spPr>
          <a:xfrm>
            <a:off x="685800" y="1052736"/>
            <a:ext cx="8206680" cy="5195664"/>
          </a:xfrm>
        </p:spPr>
        <p:txBody>
          <a:bodyPr/>
          <a:lstStyle/>
          <a:p>
            <a:r>
              <a:rPr lang="fr-FR" dirty="0" smtClean="0"/>
              <a:t>Si la liste contient des pays, de type </a:t>
            </a:r>
            <a:r>
              <a:rPr lang="fr-FR" b="1" dirty="0" smtClean="0">
                <a:latin typeface="Courier New" pitchFamily="49" charset="0"/>
                <a:cs typeface="Courier New" pitchFamily="49" charset="0"/>
              </a:rPr>
              <a:t>Pays</a:t>
            </a:r>
            <a:r>
              <a:rPr lang="fr-FR" dirty="0" smtClean="0"/>
              <a:t>, il faut un convertisseur pour passer du type </a:t>
            </a:r>
            <a:r>
              <a:rPr lang="fr-FR" b="1" dirty="0">
                <a:latin typeface="Courier New" pitchFamily="49" charset="0"/>
                <a:cs typeface="Courier New" pitchFamily="49" charset="0"/>
              </a:rPr>
              <a:t>Pays</a:t>
            </a:r>
            <a:r>
              <a:rPr lang="fr-FR" dirty="0" smtClean="0"/>
              <a:t> à </a:t>
            </a:r>
            <a:r>
              <a:rPr lang="fr-FR" b="1" dirty="0">
                <a:latin typeface="Courier New" pitchFamily="49" charset="0"/>
                <a:cs typeface="Courier New" pitchFamily="49" charset="0"/>
              </a:rPr>
              <a:t>String</a:t>
            </a:r>
            <a:r>
              <a:rPr lang="fr-FR" dirty="0" smtClean="0"/>
              <a:t> (pour le passage en HTML) et vis-versa (pour le rangement du choix sous la forme d’une instance du type </a:t>
            </a:r>
            <a:r>
              <a:rPr lang="fr-FR" b="1" dirty="0">
                <a:latin typeface="Courier New" pitchFamily="49" charset="0"/>
                <a:cs typeface="Courier New" pitchFamily="49" charset="0"/>
              </a:rPr>
              <a:t>Pays</a:t>
            </a:r>
            <a:r>
              <a:rPr lang="fr-FR" dirty="0" smtClean="0"/>
              <a:t>)</a:t>
            </a:r>
          </a:p>
          <a:p>
            <a:r>
              <a:rPr lang="fr-FR" dirty="0"/>
              <a:t>On aura un message d’erreur si on veut mettre une 1</a:t>
            </a:r>
            <a:r>
              <a:rPr lang="fr-FR" baseline="30000" dirty="0"/>
              <a:t>ère</a:t>
            </a:r>
            <a:r>
              <a:rPr lang="fr-FR" dirty="0"/>
              <a:t> entrée du type « Choisissez un pays » car cette première entrée n’est pas du type </a:t>
            </a:r>
            <a:r>
              <a:rPr lang="fr-FR" b="1" dirty="0">
                <a:latin typeface="Courier New" pitchFamily="49" charset="0"/>
                <a:cs typeface="Courier New" pitchFamily="49" charset="0"/>
              </a:rPr>
              <a:t>Pays</a:t>
            </a:r>
            <a:r>
              <a:rPr lang="fr-FR" dirty="0" smtClean="0"/>
              <a:t>, </a:t>
            </a:r>
            <a:r>
              <a:rPr lang="fr-FR" dirty="0"/>
              <a:t>même avec l’attribut </a:t>
            </a:r>
            <a:r>
              <a:rPr lang="fr-FR" dirty="0" err="1"/>
              <a:t>noSelectionOption</a:t>
            </a:r>
            <a:r>
              <a:rPr lang="fr-FR" dirty="0"/>
              <a:t> à </a:t>
            </a:r>
            <a:r>
              <a:rPr lang="fr-FR" dirty="0" err="1"/>
              <a:t>true</a:t>
            </a:r>
            <a:r>
              <a:rPr lang="fr-FR" dirty="0"/>
              <a:t> (voir transparent suivant), si on ne traite pas ce cas particulier dans le </a:t>
            </a:r>
            <a:r>
              <a:rPr lang="fr-FR" dirty="0" smtClean="0"/>
              <a:t>convertisseur</a:t>
            </a:r>
            <a:endParaRPr lang="fr-FR" dirty="0"/>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34</a:t>
            </a:fld>
            <a:endParaRPr kumimoji="0" lang="en-US" dirty="0"/>
          </a:p>
        </p:txBody>
      </p:sp>
    </p:spTree>
    <p:extLst>
      <p:ext uri="{BB962C8B-B14F-4D97-AF65-F5344CB8AC3E}">
        <p14:creationId xmlns="" xmlns:p14="http://schemas.microsoft.com/office/powerpoint/2010/main" val="16500622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smtClean="0"/>
              <a:t>Convertisseurs, Ecouteurs, Validateurs</a:t>
            </a:r>
            <a:endParaRPr lang="fr-FR"/>
          </a:p>
        </p:txBody>
      </p:sp>
      <p:sp>
        <p:nvSpPr>
          <p:cNvPr id="5" name="Espace réservé du contenu 4"/>
          <p:cNvSpPr>
            <a:spLocks noGrp="1"/>
          </p:cNvSpPr>
          <p:nvPr>
            <p:ph sz="quarter" idx="1"/>
          </p:nvPr>
        </p:nvSpPr>
        <p:spPr/>
        <p:txBody>
          <a:bodyPr/>
          <a:lstStyle/>
          <a:p>
            <a:r>
              <a:rPr lang="fr-FR" smtClean="0"/>
              <a:t>Les convertisseurs: </a:t>
            </a:r>
          </a:p>
          <a:p>
            <a:pPr lvl="1"/>
            <a:r>
              <a:rPr lang="fr-FR" smtClean="0"/>
              <a:t>convertir les données reçues d’un formulaire</a:t>
            </a:r>
          </a:p>
          <a:p>
            <a:r>
              <a:rPr lang="fr-FR" smtClean="0"/>
              <a:t>Ecouteurs: </a:t>
            </a:r>
          </a:p>
          <a:p>
            <a:pPr lvl="1"/>
            <a:r>
              <a:rPr lang="fr-FR" smtClean="0"/>
              <a:t>écouter les évènements de la page et faire une action en conséquence</a:t>
            </a:r>
          </a:p>
          <a:p>
            <a:r>
              <a:rPr lang="fr-FR" smtClean="0"/>
              <a:t>Validateurs:</a:t>
            </a:r>
          </a:p>
          <a:p>
            <a:pPr lvl="1"/>
            <a:r>
              <a:rPr lang="fr-FR" smtClean="0"/>
              <a:t>Valider les données reçues d’un formulaire</a:t>
            </a:r>
            <a:endParaRPr lang="fr-FR"/>
          </a:p>
        </p:txBody>
      </p:sp>
      <p:sp>
        <p:nvSpPr>
          <p:cNvPr id="6" name="Espace réservé du numéro de diapositive 5"/>
          <p:cNvSpPr>
            <a:spLocks noGrp="1"/>
          </p:cNvSpPr>
          <p:nvPr>
            <p:ph type="sldNum" sz="quarter" idx="12"/>
          </p:nvPr>
        </p:nvSpPr>
        <p:spPr/>
        <p:txBody>
          <a:bodyPr/>
          <a:lstStyle/>
          <a:p>
            <a:fld id="{EA7C8D44-3667-46F6-9772-CC52308E2A7F}" type="slidenum">
              <a:rPr kumimoji="0" lang="en-US" smtClean="0"/>
              <a:pPr/>
              <a:t>35</a:t>
            </a:fld>
            <a:endParaRPr kumimoji="0"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Attributs habituels et faciles</a:t>
            </a:r>
            <a:endParaRPr lang="fr-FR"/>
          </a:p>
        </p:txBody>
      </p:sp>
      <p:sp>
        <p:nvSpPr>
          <p:cNvPr id="3" name="Espace réservé du contenu 2"/>
          <p:cNvSpPr>
            <a:spLocks noGrp="1"/>
          </p:cNvSpPr>
          <p:nvPr>
            <p:ph sz="quarter" idx="1"/>
          </p:nvPr>
        </p:nvSpPr>
        <p:spPr/>
        <p:txBody>
          <a:bodyPr/>
          <a:lstStyle/>
          <a:p>
            <a:r>
              <a:rPr lang="fr-FR" smtClean="0"/>
              <a:t>label</a:t>
            </a:r>
          </a:p>
          <a:p>
            <a:pPr lvl="1"/>
            <a:r>
              <a:rPr lang="fr-FR" smtClean="0"/>
              <a:t>Nom du composant pour l’identifier dans les messages d’erreur</a:t>
            </a:r>
          </a:p>
          <a:p>
            <a:r>
              <a:rPr lang="fr-FR" smtClean="0"/>
              <a:t>required + requiredMessage</a:t>
            </a:r>
          </a:p>
          <a:p>
            <a:pPr lvl="1"/>
            <a:r>
              <a:rPr lang="fr-FR" smtClean="0"/>
              <a:t>Si l’utilisateur </a:t>
            </a:r>
            <a:r>
              <a:rPr lang="fr-FR" u="sng" smtClean="0"/>
              <a:t>doit</a:t>
            </a:r>
            <a:r>
              <a:rPr lang="fr-FR" smtClean="0"/>
              <a:t> fournir une donnée</a:t>
            </a:r>
            <a:endParaRPr lang="fr-FR" u="sng" smtClean="0"/>
          </a:p>
          <a:p>
            <a:r>
              <a:rPr lang="fr-FR" smtClean="0"/>
              <a:t>converter + converterMessage</a:t>
            </a:r>
          </a:p>
          <a:p>
            <a:pPr lvl="1"/>
            <a:r>
              <a:rPr lang="fr-FR" smtClean="0"/>
              <a:t>Convertir les données (souvent conversion / déconversion)</a:t>
            </a:r>
          </a:p>
          <a:p>
            <a:r>
              <a:rPr lang="fr-FR" smtClean="0"/>
              <a:t>validator + validatorMessage</a:t>
            </a:r>
          </a:p>
          <a:p>
            <a:pPr lvl="1"/>
            <a:r>
              <a:rPr lang="fr-FR" smtClean="0"/>
              <a:t>Vers une méthode qui valide la donnée</a:t>
            </a:r>
          </a:p>
          <a:p>
            <a:r>
              <a:rPr lang="fr-FR" smtClean="0"/>
              <a:t>valueChangeListener</a:t>
            </a:r>
          </a:p>
          <a:p>
            <a:pPr lvl="1"/>
            <a:r>
              <a:rPr lang="fr-FR" smtClean="0"/>
              <a:t>Vers une méthode appelée si la valeur du composant change</a:t>
            </a:r>
          </a:p>
          <a:p>
            <a:endParaRPr lang="fr-FR" smtClean="0"/>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36</a:t>
            </a:fld>
            <a:endParaRPr kumimoji="0"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Convertisseurs</a:t>
            </a:r>
            <a:endParaRPr lang="fr-FR"/>
          </a:p>
        </p:txBody>
      </p:sp>
      <p:sp>
        <p:nvSpPr>
          <p:cNvPr id="3" name="Espace réservé du contenu 2"/>
          <p:cNvSpPr>
            <a:spLocks noGrp="1"/>
          </p:cNvSpPr>
          <p:nvPr>
            <p:ph sz="quarter" idx="1"/>
          </p:nvPr>
        </p:nvSpPr>
        <p:spPr/>
        <p:txBody>
          <a:bodyPr/>
          <a:lstStyle/>
          <a:p>
            <a:r>
              <a:rPr lang="fr-FR" smtClean="0"/>
              <a:t>De la soumission d’un formulaire, on reçoit des Strings</a:t>
            </a:r>
          </a:p>
          <a:p>
            <a:r>
              <a:rPr lang="fr-FR" smtClean="0"/>
              <a:t>Il faut récupérer le type qu’on veut</a:t>
            </a:r>
          </a:p>
          <a:p>
            <a:pPr lvl="1"/>
            <a:r>
              <a:rPr lang="fr-FR" smtClean="0"/>
              <a:t>Convertir un string en objet, par exemple une instance d’une classe de notre application (pour ça on peut utiliser les identifiants pour les EntityBeans par ex.)</a:t>
            </a:r>
          </a:p>
          <a:p>
            <a:endParaRPr lang="fr-FR" smtClean="0"/>
          </a:p>
          <a:p>
            <a:r>
              <a:rPr lang="fr-FR" smtClean="0"/>
              <a:t>Interface Converter:</a:t>
            </a:r>
          </a:p>
          <a:p>
            <a:pPr lvl="1"/>
            <a:r>
              <a:rPr lang="fr-FR" smtClean="0"/>
              <a:t>Object getAsObject(FacesContext context, UIComponent component, String value)</a:t>
            </a:r>
          </a:p>
          <a:p>
            <a:pPr lvl="1"/>
            <a:r>
              <a:rPr lang="fr-FR" smtClean="0"/>
              <a:t>String getAsString(FacesContext context, UIComponent component, Object value)</a:t>
            </a:r>
          </a:p>
          <a:p>
            <a:endParaRPr lang="fr-F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37</a:t>
            </a:fld>
            <a:endParaRPr kumimoji="0"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Convertisseurs</a:t>
            </a:r>
            <a:endParaRPr lang="fr-FR"/>
          </a:p>
        </p:txBody>
      </p:sp>
      <p:sp>
        <p:nvSpPr>
          <p:cNvPr id="3" name="Espace réservé du contenu 2"/>
          <p:cNvSpPr>
            <a:spLocks noGrp="1"/>
          </p:cNvSpPr>
          <p:nvPr>
            <p:ph sz="quarter" idx="1"/>
          </p:nvPr>
        </p:nvSpPr>
        <p:spPr>
          <a:xfrm>
            <a:off x="457200" y="1219200"/>
            <a:ext cx="8472518" cy="4937760"/>
          </a:xfrm>
        </p:spPr>
        <p:txBody>
          <a:bodyPr>
            <a:normAutofit/>
          </a:bodyPr>
          <a:lstStyle/>
          <a:p>
            <a:r>
              <a:rPr lang="fr-FR" smtClean="0"/>
              <a:t>Conversion automatique si on a associé le composant à une propriété d’un managed bean avec un type standard</a:t>
            </a:r>
          </a:p>
          <a:p>
            <a:pPr lvl="1"/>
            <a:r>
              <a:rPr lang="fr-FR" smtClean="0"/>
              <a:t>BigDecimalConverter, BooleanConverter, </a:t>
            </a:r>
            <a:r>
              <a:rPr lang="en-US" smtClean="0"/>
              <a:t>D</a:t>
            </a:r>
            <a:r>
              <a:rPr lang="fr-FR" smtClean="0"/>
              <a:t>ateTimeConverter, DoubleConverter, EnumConverter, …</a:t>
            </a:r>
          </a:p>
          <a:p>
            <a:r>
              <a:rPr lang="fr-FR" smtClean="0"/>
              <a:t>Manuel sinon (toujours pour un type standard), exemple:</a:t>
            </a:r>
          </a:p>
          <a:p>
            <a:pPr lvl="1"/>
            <a:r>
              <a:rPr lang="fr-FR" smtClean="0"/>
              <a:t>&lt;h:inputText converter="javax.faces.convert.IntegerConverter"/&gt;</a:t>
            </a:r>
          </a:p>
          <a:p>
            <a:r>
              <a:rPr lang="fr-FR" smtClean="0"/>
              <a:t>Pour un objet: convertisseur personnalisés</a:t>
            </a:r>
          </a:p>
          <a:p>
            <a:pPr lvl="1"/>
            <a:r>
              <a:rPr lang="fr-FR" smtClean="0"/>
              <a:t>&lt;h:inputText value="#{loginBean.age}" /&gt; </a:t>
            </a:r>
            <a:br>
              <a:rPr lang="fr-FR" smtClean="0"/>
            </a:br>
            <a:r>
              <a:rPr lang="fr-FR" smtClean="0"/>
              <a:t>    &lt;f:converter binding="#{…}" /&gt; // une instance de Converter </a:t>
            </a:r>
            <a:br>
              <a:rPr lang="fr-FR" smtClean="0"/>
            </a:br>
            <a:r>
              <a:rPr lang="fr-FR" smtClean="0"/>
              <a:t>&lt;/h:inputText&gt;</a:t>
            </a:r>
          </a:p>
          <a:p>
            <a:pPr lvl="1"/>
            <a:endParaRPr lang="fr-FR" smtClean="0"/>
          </a:p>
          <a:p>
            <a:endParaRPr lang="fr-F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38</a:t>
            </a:fld>
            <a:endParaRPr kumimoji="0"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Convertisseurs</a:t>
            </a:r>
            <a:endParaRPr lang="fr-FR"/>
          </a:p>
        </p:txBody>
      </p:sp>
      <p:sp>
        <p:nvSpPr>
          <p:cNvPr id="3" name="Espace réservé du contenu 2"/>
          <p:cNvSpPr>
            <a:spLocks noGrp="1"/>
          </p:cNvSpPr>
          <p:nvPr>
            <p:ph sz="quarter" idx="1"/>
          </p:nvPr>
        </p:nvSpPr>
        <p:spPr/>
        <p:txBody>
          <a:bodyPr/>
          <a:lstStyle/>
          <a:p>
            <a:r>
              <a:rPr lang="fr-FR" smtClean="0"/>
              <a:t>Pour une date (date, time, both):</a:t>
            </a:r>
          </a:p>
          <a:p>
            <a:pPr lvl="1"/>
            <a:r>
              <a:rPr lang="fr-FR" smtClean="0"/>
              <a:t>&lt;h:outputText value="#{cashier.shipDate}"&gt;    </a:t>
            </a:r>
            <a:br>
              <a:rPr lang="fr-FR" smtClean="0"/>
            </a:br>
            <a:r>
              <a:rPr lang="fr-FR" smtClean="0"/>
              <a:t>    &lt;f:convertDateTime type="date" dateStyle="full" /&gt; &lt;/h:outputText&gt;</a:t>
            </a:r>
          </a:p>
          <a:p>
            <a:r>
              <a:rPr lang="fr-FR" smtClean="0"/>
              <a:t>Attributs pour personnaliser le convertisseur</a:t>
            </a:r>
          </a:p>
          <a:p>
            <a:pPr lvl="1"/>
            <a:r>
              <a:rPr lang="fr-FR" smtClean="0"/>
              <a:t>dateStyle, locale, pattern, timeStyle, timeZone, type</a:t>
            </a:r>
            <a:endParaRPr lang="fr-F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39</a:t>
            </a:fld>
            <a:endParaRPr kumimoji="0"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Convertisseurs</a:t>
            </a:r>
            <a:endParaRPr lang="fr-FR"/>
          </a:p>
        </p:txBody>
      </p:sp>
      <p:sp>
        <p:nvSpPr>
          <p:cNvPr id="3" name="Espace réservé du contenu 2"/>
          <p:cNvSpPr>
            <a:spLocks noGrp="1"/>
          </p:cNvSpPr>
          <p:nvPr>
            <p:ph sz="quarter" idx="1"/>
          </p:nvPr>
        </p:nvSpPr>
        <p:spPr/>
        <p:txBody>
          <a:bodyPr/>
          <a:lstStyle/>
          <a:p>
            <a:r>
              <a:rPr lang="fr-FR" smtClean="0"/>
              <a:t>Pour un nombre (nombre, monnaie, pourcentage):</a:t>
            </a:r>
          </a:p>
          <a:p>
            <a:pPr lvl="1"/>
            <a:r>
              <a:rPr lang="fr-FR" smtClean="0"/>
              <a:t>&lt;h:outputText value="#{cashier.shipDate}"&gt;    </a:t>
            </a:r>
            <a:br>
              <a:rPr lang="fr-FR" smtClean="0"/>
            </a:br>
            <a:r>
              <a:rPr lang="fr-FR" smtClean="0"/>
              <a:t>    &lt;f:convertNumber pattern="####dh"/&gt; </a:t>
            </a:r>
            <a:br>
              <a:rPr lang="fr-FR" smtClean="0"/>
            </a:br>
            <a:r>
              <a:rPr lang="fr-FR" smtClean="0"/>
              <a:t>&lt;/h:outputText&gt;</a:t>
            </a:r>
          </a:p>
          <a:p>
            <a:r>
              <a:rPr lang="fr-FR" smtClean="0"/>
              <a:t>Attributs pour personnaliser le convertisseur</a:t>
            </a:r>
          </a:p>
          <a:p>
            <a:pPr lvl="1"/>
            <a:r>
              <a:rPr lang="fr-FR" smtClean="0"/>
              <a:t>currencyCode, currencySymbol, groupingUsed, integerOnly, locale, maxFractionDigits, maxIntegerDigits, minFractionDigits, minIntegerDigits, pattern, type</a:t>
            </a:r>
            <a:endParaRPr lang="fr-F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40</a:t>
            </a:fld>
            <a:endParaRPr kumimoji="0"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Ecouteurs</a:t>
            </a:r>
            <a:endParaRPr lang="fr-FR"/>
          </a:p>
        </p:txBody>
      </p:sp>
      <p:sp>
        <p:nvSpPr>
          <p:cNvPr id="3" name="Espace réservé du contenu 2"/>
          <p:cNvSpPr>
            <a:spLocks noGrp="1"/>
          </p:cNvSpPr>
          <p:nvPr>
            <p:ph sz="quarter" idx="1"/>
          </p:nvPr>
        </p:nvSpPr>
        <p:spPr/>
        <p:txBody>
          <a:bodyPr/>
          <a:lstStyle/>
          <a:p>
            <a:r>
              <a:rPr lang="fr-FR" smtClean="0"/>
              <a:t>Evenement appelé lors:</a:t>
            </a:r>
          </a:p>
          <a:p>
            <a:r>
              <a:rPr lang="fr-FR" smtClean="0"/>
              <a:t>D’une modification: Value-change listener</a:t>
            </a:r>
          </a:p>
          <a:p>
            <a:pPr lvl="1"/>
            <a:r>
              <a:rPr lang="fr-FR" smtClean="0"/>
              <a:t>Attribut valueChangeListener des tags</a:t>
            </a:r>
          </a:p>
          <a:p>
            <a:pPr lvl="2"/>
            <a:r>
              <a:rPr lang="fr-FR" smtClean="0"/>
              <a:t>Pour une méthode d’un managed bean</a:t>
            </a:r>
          </a:p>
          <a:p>
            <a:pPr lvl="1"/>
            <a:r>
              <a:rPr lang="fr-FR" smtClean="0"/>
              <a:t>Tag intérieur f:valueChangeListener</a:t>
            </a:r>
          </a:p>
          <a:p>
            <a:pPr lvl="2"/>
            <a:r>
              <a:rPr lang="fr-FR" smtClean="0"/>
              <a:t>Attribut type: une classe qui implémente ValueChangeListener</a:t>
            </a:r>
          </a:p>
          <a:p>
            <a:pPr lvl="2"/>
            <a:r>
              <a:rPr lang="fr-FR" smtClean="0"/>
              <a:t>Ou attribut binding: une instance de ValueChangeListener</a:t>
            </a:r>
          </a:p>
          <a:p>
            <a:endParaRPr lang="fr-FR" smtClean="0"/>
          </a:p>
          <a:p>
            <a:r>
              <a:rPr lang="fr-FR" smtClean="0"/>
              <a:t>Un clic: Action listener</a:t>
            </a:r>
          </a:p>
          <a:p>
            <a:pPr lvl="1"/>
            <a:r>
              <a:rPr lang="fr-FR" smtClean="0"/>
              <a:t>Attribut actionListener</a:t>
            </a:r>
          </a:p>
          <a:p>
            <a:pPr lvl="1"/>
            <a:r>
              <a:rPr lang="fr-FR" smtClean="0"/>
              <a:t>Ou Tag intérieur f: actionListener</a:t>
            </a:r>
            <a:endParaRPr lang="fr-F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41</a:t>
            </a:fld>
            <a:endParaRPr kumimoji="0"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Validateurs</a:t>
            </a:r>
            <a:endParaRPr lang="fr-FR"/>
          </a:p>
        </p:txBody>
      </p:sp>
      <p:sp>
        <p:nvSpPr>
          <p:cNvPr id="3" name="Espace réservé du contenu 2"/>
          <p:cNvSpPr>
            <a:spLocks noGrp="1"/>
          </p:cNvSpPr>
          <p:nvPr>
            <p:ph sz="quarter" idx="1"/>
          </p:nvPr>
        </p:nvSpPr>
        <p:spPr/>
        <p:txBody>
          <a:bodyPr/>
          <a:lstStyle/>
          <a:p>
            <a:r>
              <a:rPr lang="fr-FR" smtClean="0"/>
              <a:t>Validation lors de la soumission d’un formulaire</a:t>
            </a:r>
          </a:p>
          <a:p>
            <a:pPr lvl="1"/>
            <a:r>
              <a:rPr lang="fr-FR" smtClean="0"/>
              <a:t>Validation simple par tags intérieurs</a:t>
            </a:r>
            <a:endParaRPr lang="fr-FR"/>
          </a:p>
        </p:txBody>
      </p:sp>
      <p:graphicFrame>
        <p:nvGraphicFramePr>
          <p:cNvPr id="4" name="Espace réservé du contenu 3"/>
          <p:cNvGraphicFramePr>
            <a:graphicFrameLocks/>
          </p:cNvGraphicFramePr>
          <p:nvPr/>
        </p:nvGraphicFramePr>
        <p:xfrm>
          <a:off x="500034" y="2214554"/>
          <a:ext cx="8229600" cy="4061460"/>
        </p:xfrm>
        <a:graphic>
          <a:graphicData uri="http://schemas.openxmlformats.org/drawingml/2006/table">
            <a:tbl>
              <a:tblPr firstRow="1" bandRow="1">
                <a:tableStyleId>{5C22544A-7EE6-4342-B048-85BDC9FD1C3A}</a:tableStyleId>
              </a:tblPr>
              <a:tblGrid>
                <a:gridCol w="2900354"/>
                <a:gridCol w="5329246"/>
              </a:tblGrid>
              <a:tr h="370840">
                <a:tc>
                  <a:txBody>
                    <a:bodyPr/>
                    <a:lstStyle/>
                    <a:p>
                      <a:pPr algn="l"/>
                      <a:r>
                        <a:rPr lang="fr-FR">
                          <a:solidFill>
                            <a:srgbClr val="000000"/>
                          </a:solidFill>
                        </a:rPr>
                        <a:t>Tag</a:t>
                      </a:r>
                    </a:p>
                  </a:txBody>
                  <a:tcPr marL="38100" marR="38100" marT="38100" marB="57150"/>
                </a:tc>
                <a:tc>
                  <a:txBody>
                    <a:bodyPr/>
                    <a:lstStyle/>
                    <a:p>
                      <a:pPr algn="l"/>
                      <a:r>
                        <a:rPr lang="fr-FR">
                          <a:solidFill>
                            <a:srgbClr val="000000"/>
                          </a:solidFill>
                        </a:rPr>
                        <a:t>Function</a:t>
                      </a:r>
                    </a:p>
                  </a:txBody>
                  <a:tcPr marL="38100" marR="38100" marT="38100" marB="57150"/>
                </a:tc>
              </a:tr>
              <a:tr h="370840">
                <a:tc>
                  <a:txBody>
                    <a:bodyPr/>
                    <a:lstStyle/>
                    <a:p>
                      <a:pPr algn="l"/>
                      <a:r>
                        <a:rPr lang="fr-FR">
                          <a:solidFill>
                            <a:srgbClr val="000000"/>
                          </a:solidFill>
                        </a:rPr>
                        <a:t>f:validateDoubleRange</a:t>
                      </a:r>
                    </a:p>
                  </a:txBody>
                  <a:tcPr marL="38100" marR="38100" marT="38100" marB="57150"/>
                </a:tc>
                <a:tc>
                  <a:txBody>
                    <a:bodyPr/>
                    <a:lstStyle/>
                    <a:p>
                      <a:pPr algn="l"/>
                      <a:r>
                        <a:rPr lang="fr-FR" smtClean="0">
                          <a:solidFill>
                            <a:srgbClr val="000000"/>
                          </a:solidFill>
                        </a:rPr>
                        <a:t>Attributs minimum et maximum</a:t>
                      </a:r>
                      <a:endParaRPr lang="fr-FR">
                        <a:solidFill>
                          <a:srgbClr val="000000"/>
                        </a:solidFill>
                      </a:endParaRPr>
                    </a:p>
                  </a:txBody>
                  <a:tcPr marL="38100" marR="38100" marT="38100" marB="57150"/>
                </a:tc>
              </a:tr>
              <a:tr h="370840">
                <a:tc>
                  <a:txBody>
                    <a:bodyPr/>
                    <a:lstStyle/>
                    <a:p>
                      <a:pPr algn="l"/>
                      <a:r>
                        <a:rPr lang="fr-FR" smtClean="0">
                          <a:solidFill>
                            <a:srgbClr val="000000"/>
                          </a:solidFill>
                        </a:rPr>
                        <a:t>f:validateLongRange</a:t>
                      </a:r>
                      <a:endParaRPr lang="fr-FR">
                        <a:solidFill>
                          <a:srgbClr val="000000"/>
                        </a:solidFill>
                      </a:endParaRPr>
                    </a:p>
                  </a:txBody>
                  <a:tcPr marL="38100" marR="38100" marT="38100" marB="57150"/>
                </a:tc>
                <a:tc>
                  <a:txBody>
                    <a:bodyPr/>
                    <a:lstStyle/>
                    <a:p>
                      <a:pPr algn="l"/>
                      <a:r>
                        <a:rPr lang="en-US" smtClean="0">
                          <a:solidFill>
                            <a:srgbClr val="000000"/>
                          </a:solidFill>
                        </a:rPr>
                        <a:t>Attributs</a:t>
                      </a:r>
                      <a:r>
                        <a:rPr lang="en-US" baseline="0" smtClean="0">
                          <a:solidFill>
                            <a:srgbClr val="000000"/>
                          </a:solidFill>
                        </a:rPr>
                        <a:t> minimum et maximum</a:t>
                      </a:r>
                      <a:endParaRPr lang="en-US">
                        <a:solidFill>
                          <a:srgbClr val="000000"/>
                        </a:solidFill>
                      </a:endParaRPr>
                    </a:p>
                  </a:txBody>
                  <a:tcPr marL="38100" marR="38100" marT="38100" marB="57150"/>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mtClean="0">
                          <a:solidFill>
                            <a:srgbClr val="000000"/>
                          </a:solidFill>
                        </a:rPr>
                        <a:t>f:validateLength</a:t>
                      </a:r>
                    </a:p>
                  </a:txBody>
                  <a:tcPr marL="38100" marR="38100" marT="38100" marB="5715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mtClean="0">
                          <a:solidFill>
                            <a:srgbClr val="000000"/>
                          </a:solidFill>
                        </a:rPr>
                        <a:t>Attributs</a:t>
                      </a:r>
                      <a:r>
                        <a:rPr lang="en-US" baseline="0" smtClean="0">
                          <a:solidFill>
                            <a:srgbClr val="000000"/>
                          </a:solidFill>
                        </a:rPr>
                        <a:t> minimum et maximum</a:t>
                      </a:r>
                      <a:endParaRPr lang="en-US" smtClean="0">
                        <a:solidFill>
                          <a:srgbClr val="000000"/>
                        </a:solidFill>
                      </a:endParaRPr>
                    </a:p>
                  </a:txBody>
                  <a:tcPr marL="38100" marR="38100" marT="38100" marB="57150"/>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mtClean="0">
                          <a:solidFill>
                            <a:srgbClr val="000000"/>
                          </a:solidFill>
                        </a:rPr>
                        <a:t>f:validateRegEx</a:t>
                      </a:r>
                    </a:p>
                  </a:txBody>
                  <a:tcPr marL="38100" marR="38100" marT="38100" marB="57150"/>
                </a:tc>
                <a:tc>
                  <a:txBody>
                    <a:bodyPr/>
                    <a:lstStyle/>
                    <a:p>
                      <a:pPr algn="l"/>
                      <a:r>
                        <a:rPr lang="fr-FR" smtClean="0">
                          <a:solidFill>
                            <a:srgbClr val="000000"/>
                          </a:solidFill>
                        </a:rPr>
                        <a:t>Une expression régulière</a:t>
                      </a:r>
                      <a:endParaRPr lang="fr-FR">
                        <a:solidFill>
                          <a:srgbClr val="000000"/>
                        </a:solidFill>
                      </a:endParaRPr>
                    </a:p>
                  </a:txBody>
                  <a:tcPr marL="38100" marR="38100" marT="38100" marB="57150"/>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mtClean="0">
                          <a:solidFill>
                            <a:srgbClr val="000000"/>
                          </a:solidFill>
                        </a:rPr>
                        <a:t>f:validator</a:t>
                      </a:r>
                    </a:p>
                  </a:txBody>
                  <a:tcPr marL="38100" marR="38100" marT="38100" marB="57150"/>
                </a:tc>
                <a:tc>
                  <a:txBody>
                    <a:bodyPr/>
                    <a:lstStyle/>
                    <a:p>
                      <a:pPr algn="l"/>
                      <a:r>
                        <a:rPr lang="fr-FR" smtClean="0">
                          <a:solidFill>
                            <a:srgbClr val="000000"/>
                          </a:solidFill>
                        </a:rPr>
                        <a:t>Un</a:t>
                      </a:r>
                      <a:r>
                        <a:rPr lang="fr-FR" baseline="0" smtClean="0">
                          <a:solidFill>
                            <a:srgbClr val="000000"/>
                          </a:solidFill>
                        </a:rPr>
                        <a:t> validateur personalisé </a:t>
                      </a:r>
                      <a:br>
                        <a:rPr lang="fr-FR" baseline="0" smtClean="0">
                          <a:solidFill>
                            <a:srgbClr val="000000"/>
                          </a:solidFill>
                        </a:rPr>
                      </a:br>
                      <a:r>
                        <a:rPr lang="fr-FR" baseline="0" smtClean="0">
                          <a:solidFill>
                            <a:srgbClr val="000000"/>
                          </a:solidFill>
                        </a:rPr>
                        <a:t>l’attribut binding pointe vers </a:t>
                      </a:r>
                      <a:r>
                        <a:rPr lang="fr-FR" b="1" baseline="0" smtClean="0">
                          <a:solidFill>
                            <a:srgbClr val="000000"/>
                          </a:solidFill>
                        </a:rPr>
                        <a:t>une classe </a:t>
                      </a:r>
                      <a:r>
                        <a:rPr lang="fr-FR" baseline="0" smtClean="0">
                          <a:solidFill>
                            <a:srgbClr val="000000"/>
                          </a:solidFill>
                        </a:rPr>
                        <a:t>qui implémente Validator</a:t>
                      </a:r>
                      <a:endParaRPr lang="fr-FR">
                        <a:solidFill>
                          <a:srgbClr val="000000"/>
                        </a:solidFill>
                      </a:endParaRPr>
                    </a:p>
                  </a:txBody>
                  <a:tcPr marL="38100" marR="38100" marT="38100" marB="57150"/>
                </a:tc>
              </a:tr>
              <a:tr h="370840">
                <a:tc>
                  <a:txBody>
                    <a:bodyPr/>
                    <a:lstStyle/>
                    <a:p>
                      <a:pPr algn="l"/>
                      <a:r>
                        <a:rPr lang="fr-FR">
                          <a:solidFill>
                            <a:srgbClr val="000000"/>
                          </a:solidFill>
                        </a:rPr>
                        <a:t>f:validateBean</a:t>
                      </a:r>
                    </a:p>
                  </a:txBody>
                  <a:tcPr marL="38100" marR="38100" marT="38100" marB="57150"/>
                </a:tc>
                <a:tc>
                  <a:txBody>
                    <a:bodyPr/>
                    <a:lstStyle/>
                    <a:p>
                      <a:pPr algn="l"/>
                      <a:r>
                        <a:rPr lang="en-US" smtClean="0">
                          <a:solidFill>
                            <a:srgbClr val="000000"/>
                          </a:solidFill>
                        </a:rPr>
                        <a:t>Un validateur personalisé</a:t>
                      </a:r>
                      <a:br>
                        <a:rPr lang="en-US" smtClean="0">
                          <a:solidFill>
                            <a:srgbClr val="000000"/>
                          </a:solidFill>
                        </a:rPr>
                      </a:br>
                      <a:r>
                        <a:rPr lang="en-US" smtClean="0">
                          <a:solidFill>
                            <a:srgbClr val="000000"/>
                          </a:solidFill>
                        </a:rPr>
                        <a:t>l’attribut binding</a:t>
                      </a:r>
                      <a:r>
                        <a:rPr lang="en-US" baseline="0" smtClean="0">
                          <a:solidFill>
                            <a:srgbClr val="000000"/>
                          </a:solidFill>
                        </a:rPr>
                        <a:t> pointe vers </a:t>
                      </a:r>
                      <a:r>
                        <a:rPr lang="en-US" b="1" baseline="0" smtClean="0">
                          <a:solidFill>
                            <a:srgbClr val="000000"/>
                          </a:solidFill>
                        </a:rPr>
                        <a:t>une instance </a:t>
                      </a:r>
                      <a:r>
                        <a:rPr lang="en-US" baseline="0" smtClean="0">
                          <a:solidFill>
                            <a:srgbClr val="000000"/>
                          </a:solidFill>
                        </a:rPr>
                        <a:t>de BeanValidator</a:t>
                      </a:r>
                      <a:endParaRPr lang="en-US">
                        <a:solidFill>
                          <a:srgbClr val="000000"/>
                        </a:solidFill>
                      </a:endParaRPr>
                    </a:p>
                  </a:txBody>
                  <a:tcPr marL="38100" marR="38100" marT="38100" marB="57150"/>
                </a:tc>
              </a:tr>
              <a:tr h="370840">
                <a:tc>
                  <a:txBody>
                    <a:bodyPr/>
                    <a:lstStyle/>
                    <a:p>
                      <a:pPr algn="l"/>
                      <a:r>
                        <a:rPr lang="fr-FR">
                          <a:solidFill>
                            <a:srgbClr val="000000"/>
                          </a:solidFill>
                        </a:rPr>
                        <a:t>f:validateRequired</a:t>
                      </a:r>
                    </a:p>
                  </a:txBody>
                  <a:tcPr marL="38100" marR="38100" marT="38100" marB="57150"/>
                </a:tc>
                <a:tc>
                  <a:txBody>
                    <a:bodyPr/>
                    <a:lstStyle/>
                    <a:p>
                      <a:pPr algn="l"/>
                      <a:r>
                        <a:rPr lang="en-US" smtClean="0">
                          <a:solidFill>
                            <a:srgbClr val="000000"/>
                          </a:solidFill>
                        </a:rPr>
                        <a:t>Ne doit pas être nul (même effet que</a:t>
                      </a:r>
                      <a:r>
                        <a:rPr lang="en-US" baseline="0" smtClean="0">
                          <a:solidFill>
                            <a:srgbClr val="000000"/>
                          </a:solidFill>
                        </a:rPr>
                        <a:t> </a:t>
                      </a:r>
                      <a:r>
                        <a:rPr lang="en-US" i="1" smtClean="0">
                          <a:solidFill>
                            <a:srgbClr val="000000"/>
                          </a:solidFill>
                        </a:rPr>
                        <a:t>required</a:t>
                      </a:r>
                      <a:r>
                        <a:rPr lang="en-US" smtClean="0">
                          <a:solidFill>
                            <a:srgbClr val="000000"/>
                          </a:solidFill>
                        </a:rPr>
                        <a:t>)</a:t>
                      </a:r>
                      <a:endParaRPr lang="en-US">
                        <a:solidFill>
                          <a:srgbClr val="000000"/>
                        </a:solidFill>
                      </a:endParaRPr>
                    </a:p>
                  </a:txBody>
                  <a:tcPr marL="38100" marR="38100" marT="38100" marB="57150"/>
                </a:tc>
              </a:tr>
            </a:tbl>
          </a:graphicData>
        </a:graphic>
      </p:graphicFrame>
      <p:sp>
        <p:nvSpPr>
          <p:cNvPr id="5" name="Espace réservé du numéro de diapositive 4"/>
          <p:cNvSpPr>
            <a:spLocks noGrp="1"/>
          </p:cNvSpPr>
          <p:nvPr>
            <p:ph type="sldNum" sz="quarter" idx="12"/>
          </p:nvPr>
        </p:nvSpPr>
        <p:spPr/>
        <p:txBody>
          <a:bodyPr/>
          <a:lstStyle/>
          <a:p>
            <a:fld id="{EA7C8D44-3667-46F6-9772-CC52308E2A7F}" type="slidenum">
              <a:rPr kumimoji="0" lang="en-US" smtClean="0"/>
              <a:pPr/>
              <a:t>42</a:t>
            </a:fld>
            <a:endParaRPr kumimoji="0"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Validateurs</a:t>
            </a:r>
            <a:endParaRPr lang="fr-FR"/>
          </a:p>
        </p:txBody>
      </p:sp>
      <p:sp>
        <p:nvSpPr>
          <p:cNvPr id="3" name="Espace réservé du contenu 2"/>
          <p:cNvSpPr>
            <a:spLocks noGrp="1"/>
          </p:cNvSpPr>
          <p:nvPr>
            <p:ph sz="quarter" idx="1"/>
          </p:nvPr>
        </p:nvSpPr>
        <p:spPr/>
        <p:txBody>
          <a:bodyPr>
            <a:normAutofit/>
          </a:bodyPr>
          <a:lstStyle/>
          <a:p>
            <a:r>
              <a:rPr lang="fr-FR" smtClean="0"/>
              <a:t>Validation lors de la soumission d’un formulaire</a:t>
            </a:r>
          </a:p>
          <a:p>
            <a:pPr lvl="1"/>
            <a:r>
              <a:rPr lang="fr-FR" smtClean="0"/>
              <a:t>Validation simple par tags intérieurs</a:t>
            </a:r>
          </a:p>
          <a:p>
            <a:pPr lvl="1"/>
            <a:r>
              <a:rPr lang="fr-FR" smtClean="0"/>
              <a:t>Validation personnalisée: méthode d’un bean</a:t>
            </a:r>
          </a:p>
          <a:p>
            <a:pPr lvl="2"/>
            <a:r>
              <a:rPr lang="fr-FR" smtClean="0"/>
              <a:t>&lt;h:inputText value="#{userNumberBean.userNumber}" </a:t>
            </a:r>
            <a:br>
              <a:rPr lang="fr-FR" smtClean="0"/>
            </a:br>
            <a:r>
              <a:rPr lang="fr-FR" smtClean="0"/>
              <a:t>      validator="#{userNumberBean.validateNumberRange}"&gt; &lt;/h:inputText&gt;</a:t>
            </a:r>
          </a:p>
          <a:p>
            <a:pPr lvl="1"/>
            <a:endParaRPr lang="fr-FR"/>
          </a:p>
        </p:txBody>
      </p:sp>
      <p:sp>
        <p:nvSpPr>
          <p:cNvPr id="5" name="Espace réservé du numéro de diapositive 4"/>
          <p:cNvSpPr>
            <a:spLocks noGrp="1"/>
          </p:cNvSpPr>
          <p:nvPr>
            <p:ph type="sldNum" sz="quarter" idx="12"/>
          </p:nvPr>
        </p:nvSpPr>
        <p:spPr/>
        <p:txBody>
          <a:bodyPr/>
          <a:lstStyle/>
          <a:p>
            <a:fld id="{EA7C8D44-3667-46F6-9772-CC52308E2A7F}" type="slidenum">
              <a:rPr kumimoji="0" lang="en-US" smtClean="0"/>
              <a:pPr/>
              <a:t>43</a:t>
            </a:fld>
            <a:endParaRPr kumimoji="0"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Validateurs</a:t>
            </a:r>
            <a:endParaRPr lang="fr-FR"/>
          </a:p>
        </p:txBody>
      </p:sp>
      <p:sp>
        <p:nvSpPr>
          <p:cNvPr id="3" name="Espace réservé du contenu 2"/>
          <p:cNvSpPr>
            <a:spLocks noGrp="1"/>
          </p:cNvSpPr>
          <p:nvPr>
            <p:ph sz="quarter" idx="1"/>
          </p:nvPr>
        </p:nvSpPr>
        <p:spPr/>
        <p:txBody>
          <a:bodyPr>
            <a:normAutofit/>
          </a:bodyPr>
          <a:lstStyle/>
          <a:p>
            <a:r>
              <a:rPr lang="fr-FR" smtClean="0"/>
              <a:t>Validation dans le bean </a:t>
            </a:r>
          </a:p>
          <a:p>
            <a:pPr lvl="1"/>
            <a:r>
              <a:rPr lang="fr-FR" smtClean="0"/>
              <a:t>JavaBean Validation: annotations sur des attributs d’un bean</a:t>
            </a:r>
          </a:p>
          <a:p>
            <a:pPr lvl="1"/>
            <a:r>
              <a:rPr lang="fr-FR" smtClean="0"/>
              <a:t>Exemple: </a:t>
            </a:r>
          </a:p>
          <a:p>
            <a:pPr lvl="2"/>
            <a:r>
              <a:rPr lang="fr-FR" smtClean="0"/>
              <a:t>@AssertFalse boolean isSupported;</a:t>
            </a:r>
          </a:p>
          <a:p>
            <a:pPr lvl="2"/>
            <a:r>
              <a:rPr lang="fr-FR" smtClean="0"/>
              <a:t>@Size(min=2, max=10) String username;</a:t>
            </a:r>
          </a:p>
          <a:p>
            <a:pPr lvl="2"/>
            <a:r>
              <a:rPr lang="fr-FR" smtClean="0"/>
              <a:t>@Max(10) int quantity;</a:t>
            </a:r>
          </a:p>
          <a:p>
            <a:pPr lvl="2"/>
            <a:r>
              <a:rPr lang="fr-FR" smtClean="0"/>
              <a:t>@Future Date eventDate,</a:t>
            </a:r>
          </a:p>
          <a:p>
            <a:pPr lvl="1"/>
            <a:r>
              <a:rPr lang="fr-FR" smtClean="0"/>
              <a:t>Cf. </a:t>
            </a:r>
            <a:r>
              <a:rPr lang="fr-FR" smtClean="0">
                <a:hlinkClick r:id="rId2"/>
              </a:rPr>
              <a:t>http://docs.oracle.com/javaee/6/tutorial/doc/gircz.html</a:t>
            </a:r>
            <a:r>
              <a:rPr lang="fr-FR" smtClean="0"/>
              <a:t> </a:t>
            </a:r>
            <a:endParaRPr lang="fr-F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44</a:t>
            </a:fld>
            <a:endParaRPr kumimoji="0"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smtClean="0"/>
              <a:t>Concepts Avancés</a:t>
            </a:r>
            <a:br>
              <a:rPr lang="fr-FR" smtClean="0"/>
            </a:br>
            <a:r>
              <a:rPr lang="fr-FR" smtClean="0"/>
              <a:t>Cycle de vie JSF2</a:t>
            </a:r>
            <a:endParaRPr lang="fr-FR"/>
          </a:p>
        </p:txBody>
      </p:sp>
      <p:sp>
        <p:nvSpPr>
          <p:cNvPr id="5" name="Espace réservé du texte 4"/>
          <p:cNvSpPr>
            <a:spLocks noGrp="1"/>
          </p:cNvSpPr>
          <p:nvPr>
            <p:ph type="body" idx="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A7C8D44-3667-46F6-9772-CC52308E2A7F}" type="slidenum">
              <a:rPr kumimoji="0" lang="en-US" smtClean="0"/>
              <a:pPr/>
              <a:t>45</a:t>
            </a:fld>
            <a:endParaRPr kumimoji="0"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5"/>
          <p:cNvSpPr>
            <a:spLocks noGrp="1"/>
          </p:cNvSpPr>
          <p:nvPr>
            <p:ph type="title"/>
          </p:nvPr>
        </p:nvSpPr>
        <p:spPr/>
        <p:txBody>
          <a:bodyPr/>
          <a:lstStyle/>
          <a:p>
            <a:r>
              <a:rPr lang="fr-FR" smtClean="0"/>
              <a:t>Cycle de vie JSF 2</a:t>
            </a:r>
          </a:p>
        </p:txBody>
      </p:sp>
      <p:sp>
        <p:nvSpPr>
          <p:cNvPr id="25606" name="Espace réservé du numéro de diapositive 4"/>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76733A3C-E532-4312-887F-5C8AD145B794}" type="slidenum">
              <a:rPr lang="fr-FR" sz="1400">
                <a:solidFill>
                  <a:schemeClr val="bg1"/>
                </a:solidFill>
                <a:latin typeface="Times New Roman" pitchFamily="18" charset="0"/>
              </a:rPr>
              <a:pPr/>
              <a:t>46</a:t>
            </a:fld>
            <a:endParaRPr lang="fr-FR" sz="1400">
              <a:solidFill>
                <a:schemeClr val="bg1"/>
              </a:solidFill>
              <a:latin typeface="Times New Roman" pitchFamily="18" charset="0"/>
            </a:endParaRPr>
          </a:p>
        </p:txBody>
      </p:sp>
      <p:sp>
        <p:nvSpPr>
          <p:cNvPr id="25603" name="Espace réservé du contenu 6"/>
          <p:cNvSpPr>
            <a:spLocks noGrp="1"/>
          </p:cNvSpPr>
          <p:nvPr>
            <p:ph sz="quarter" idx="1"/>
          </p:nvPr>
        </p:nvSpPr>
        <p:spPr/>
        <p:txBody>
          <a:bodyPr/>
          <a:lstStyle/>
          <a:p>
            <a:r>
              <a:rPr lang="fr-FR" smtClean="0"/>
              <a:t>Pour bien comprendre JSF il est indispensable de bien comprendre tout le processus qui se déroule entre le remplissage d’un formulaire par l’utilisateur et la réponse du serveur sous la forme de l’affichage d’une nouvelle page.</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re 1"/>
          <p:cNvSpPr>
            <a:spLocks noGrp="1"/>
          </p:cNvSpPr>
          <p:nvPr>
            <p:ph type="title"/>
          </p:nvPr>
        </p:nvSpPr>
        <p:spPr>
          <a:xfrm>
            <a:off x="250825" y="188913"/>
            <a:ext cx="8715375" cy="533400"/>
          </a:xfrm>
        </p:spPr>
        <p:txBody>
          <a:bodyPr>
            <a:normAutofit fontScale="90000"/>
          </a:bodyPr>
          <a:lstStyle/>
          <a:p>
            <a:endParaRPr lang="fr-FR" smtClean="0"/>
          </a:p>
        </p:txBody>
      </p:sp>
      <p:pic>
        <p:nvPicPr>
          <p:cNvPr id="7171"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11188" y="1628775"/>
            <a:ext cx="8507412" cy="4679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47</a:t>
            </a:fld>
            <a:endParaRPr kumimoji="0"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Rectangle 2"/>
          <p:cNvSpPr>
            <a:spLocks noGrp="1" noChangeArrowheads="1"/>
          </p:cNvSpPr>
          <p:nvPr>
            <p:ph type="title"/>
          </p:nvPr>
        </p:nvSpPr>
        <p:spPr/>
        <p:txBody>
          <a:bodyPr/>
          <a:lstStyle/>
          <a:p>
            <a:r>
              <a:rPr lang="fr-FR" smtClean="0"/>
              <a:t>Le servlet « Faces »</a:t>
            </a:r>
          </a:p>
        </p:txBody>
      </p:sp>
      <p:sp>
        <p:nvSpPr>
          <p:cNvPr id="26628"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67F9AE17-22F6-466D-BB46-4F5DC401998C}" type="slidenum">
              <a:rPr lang="fr-FR" sz="1400">
                <a:solidFill>
                  <a:schemeClr val="bg1"/>
                </a:solidFill>
                <a:latin typeface="Times New Roman" pitchFamily="18" charset="0"/>
              </a:rPr>
              <a:pPr/>
              <a:t>48</a:t>
            </a:fld>
            <a:endParaRPr lang="fr-FR" sz="1400">
              <a:solidFill>
                <a:schemeClr val="bg1"/>
              </a:solidFill>
              <a:latin typeface="Times New Roman" pitchFamily="18" charset="0"/>
            </a:endParaRPr>
          </a:p>
        </p:txBody>
      </p:sp>
      <p:sp>
        <p:nvSpPr>
          <p:cNvPr id="26630" name="Rectangle 3"/>
          <p:cNvSpPr>
            <a:spLocks noGrp="1" noChangeArrowheads="1"/>
          </p:cNvSpPr>
          <p:nvPr>
            <p:ph sz="quarter" idx="1"/>
          </p:nvPr>
        </p:nvSpPr>
        <p:spPr/>
        <p:txBody>
          <a:bodyPr/>
          <a:lstStyle/>
          <a:p>
            <a:r>
              <a:rPr lang="fr-FR" dirty="0" smtClean="0"/>
              <a:t>Toutes les requêtes vers des pages « JSF » sont interceptées par un servlet défini dans le fichier </a:t>
            </a:r>
            <a:r>
              <a:rPr lang="fr-FR" b="1" dirty="0" smtClean="0">
                <a:latin typeface="Courier New" pitchFamily="49" charset="0"/>
              </a:rPr>
              <a:t>web.xml</a:t>
            </a:r>
            <a:r>
              <a:rPr lang="fr-FR" dirty="0" smtClean="0"/>
              <a:t> de l’application Web</a:t>
            </a:r>
          </a:p>
          <a:p>
            <a:r>
              <a:rPr lang="fr-FR" sz="2000" b="1" dirty="0" smtClean="0">
                <a:latin typeface="Courier New" pitchFamily="49" charset="0"/>
              </a:rPr>
              <a:t>&lt;servlet&gt;</a:t>
            </a:r>
            <a:br>
              <a:rPr lang="fr-FR" sz="2000" b="1" dirty="0" smtClean="0">
                <a:latin typeface="Courier New" pitchFamily="49" charset="0"/>
              </a:rPr>
            </a:br>
            <a:r>
              <a:rPr lang="fr-FR" sz="2000" b="1" dirty="0" smtClean="0">
                <a:latin typeface="Courier New" pitchFamily="49" charset="0"/>
              </a:rPr>
              <a:t>  &lt;servlet-</a:t>
            </a:r>
            <a:r>
              <a:rPr lang="fr-FR" sz="2000" b="1" dirty="0" err="1" smtClean="0">
                <a:latin typeface="Courier New" pitchFamily="49" charset="0"/>
              </a:rPr>
              <a:t>name</a:t>
            </a:r>
            <a:r>
              <a:rPr lang="fr-FR" sz="2000" b="1" dirty="0" smtClean="0">
                <a:latin typeface="Courier New" pitchFamily="49" charset="0"/>
              </a:rPr>
              <a:t>&gt;Faces Servlet&lt;/servlet-</a:t>
            </a:r>
            <a:r>
              <a:rPr lang="fr-FR" sz="2000" b="1" dirty="0" err="1" smtClean="0">
                <a:latin typeface="Courier New" pitchFamily="49" charset="0"/>
              </a:rPr>
              <a:t>name</a:t>
            </a:r>
            <a:r>
              <a:rPr lang="fr-FR" sz="2000" b="1" dirty="0" smtClean="0">
                <a:latin typeface="Courier New" pitchFamily="49" charset="0"/>
              </a:rPr>
              <a:t>&gt;</a:t>
            </a:r>
            <a:br>
              <a:rPr lang="fr-FR" sz="2000" b="1" dirty="0" smtClean="0">
                <a:latin typeface="Courier New" pitchFamily="49" charset="0"/>
              </a:rPr>
            </a:br>
            <a:r>
              <a:rPr lang="fr-FR" sz="2000" b="1" dirty="0" smtClean="0">
                <a:latin typeface="Courier New" pitchFamily="49" charset="0"/>
              </a:rPr>
              <a:t>  &lt;servlet-class&gt;</a:t>
            </a:r>
            <a:br>
              <a:rPr lang="fr-FR" sz="2000" b="1" dirty="0" smtClean="0">
                <a:latin typeface="Courier New" pitchFamily="49" charset="0"/>
              </a:rPr>
            </a:br>
            <a:r>
              <a:rPr lang="fr-FR" sz="2000" b="1" dirty="0" smtClean="0">
                <a:latin typeface="Courier New" pitchFamily="49" charset="0"/>
              </a:rPr>
              <a:t>    </a:t>
            </a:r>
            <a:r>
              <a:rPr lang="fr-FR" sz="2000" b="1" dirty="0" err="1" smtClean="0">
                <a:latin typeface="Courier New" pitchFamily="49" charset="0"/>
              </a:rPr>
              <a:t>javax.faces.webapp.FacesServlet</a:t>
            </a:r>
            <a:r>
              <a:rPr lang="fr-FR" sz="2000" b="1" dirty="0" smtClean="0">
                <a:latin typeface="Courier New" pitchFamily="49" charset="0"/>
              </a:rPr>
              <a:t/>
            </a:r>
            <a:br>
              <a:rPr lang="fr-FR" sz="2000" b="1" dirty="0" smtClean="0">
                <a:latin typeface="Courier New" pitchFamily="49" charset="0"/>
              </a:rPr>
            </a:br>
            <a:r>
              <a:rPr lang="fr-FR" sz="2000" b="1" dirty="0" smtClean="0">
                <a:latin typeface="Courier New" pitchFamily="49" charset="0"/>
              </a:rPr>
              <a:t>  &lt;/servlet-class&gt;</a:t>
            </a:r>
            <a:br>
              <a:rPr lang="fr-FR" sz="2000" b="1" dirty="0" smtClean="0">
                <a:latin typeface="Courier New" pitchFamily="49" charset="0"/>
              </a:rPr>
            </a:br>
            <a:r>
              <a:rPr lang="fr-FR" sz="2000" b="1" dirty="0" smtClean="0">
                <a:latin typeface="Courier New" pitchFamily="49" charset="0"/>
              </a:rPr>
              <a:t>  &lt;</a:t>
            </a:r>
            <a:r>
              <a:rPr lang="fr-FR" sz="2000" b="1" dirty="0" err="1" smtClean="0">
                <a:latin typeface="Courier New" pitchFamily="49" charset="0"/>
              </a:rPr>
              <a:t>load</a:t>
            </a:r>
            <a:r>
              <a:rPr lang="fr-FR" sz="2000" b="1" dirty="0" smtClean="0">
                <a:latin typeface="Courier New" pitchFamily="49" charset="0"/>
              </a:rPr>
              <a:t>-on-startup&gt;1&lt;/</a:t>
            </a:r>
            <a:r>
              <a:rPr lang="fr-FR" sz="2000" b="1" dirty="0" err="1" smtClean="0">
                <a:latin typeface="Courier New" pitchFamily="49" charset="0"/>
              </a:rPr>
              <a:t>load</a:t>
            </a:r>
            <a:r>
              <a:rPr lang="fr-FR" sz="2000" b="1" dirty="0" smtClean="0">
                <a:latin typeface="Courier New" pitchFamily="49" charset="0"/>
              </a:rPr>
              <a:t>-on-startup&gt;</a:t>
            </a:r>
            <a:br>
              <a:rPr lang="fr-FR" sz="2000" b="1" dirty="0" smtClean="0">
                <a:latin typeface="Courier New" pitchFamily="49" charset="0"/>
              </a:rPr>
            </a:br>
            <a:r>
              <a:rPr lang="fr-FR" sz="2000" b="1" dirty="0" smtClean="0">
                <a:latin typeface="Courier New" pitchFamily="49" charset="0"/>
              </a:rPr>
              <a:t>&lt;/servlet&gt;</a:t>
            </a:r>
          </a:p>
        </p:txBody>
      </p:sp>
      <p:sp>
        <p:nvSpPr>
          <p:cNvPr id="26631" name="Rectangle 4"/>
          <p:cNvSpPr>
            <a:spLocks noChangeArrowheads="1"/>
          </p:cNvSpPr>
          <p:nvPr/>
        </p:nvSpPr>
        <p:spPr bwMode="auto">
          <a:xfrm>
            <a:off x="982663" y="3803650"/>
            <a:ext cx="182562" cy="403225"/>
          </a:xfrm>
          <a:prstGeom prst="rect">
            <a:avLst/>
          </a:prstGeom>
          <a:noFill/>
          <a:ln w="952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lIns="90000" tIns="46800" rIns="90000" bIns="46800" anchor="ctr">
            <a:spAutoFit/>
          </a:bodyPr>
          <a:lstStyle/>
          <a:p>
            <a:endParaRPr lang="fr-F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2"/>
          <p:cNvSpPr>
            <a:spLocks noGrp="1" noChangeArrowheads="1"/>
          </p:cNvSpPr>
          <p:nvPr>
            <p:ph type="title"/>
          </p:nvPr>
        </p:nvSpPr>
        <p:spPr/>
        <p:txBody>
          <a:bodyPr/>
          <a:lstStyle/>
          <a:p>
            <a:r>
              <a:rPr lang="fr-FR" smtClean="0"/>
              <a:t>URL des pages JSF</a:t>
            </a:r>
          </a:p>
        </p:txBody>
      </p:sp>
      <p:sp>
        <p:nvSpPr>
          <p:cNvPr id="27652"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21BE8506-D7CD-46E6-9CBE-76E57D783AA2}" type="slidenum">
              <a:rPr lang="fr-FR" sz="1400">
                <a:solidFill>
                  <a:schemeClr val="bg1"/>
                </a:solidFill>
                <a:latin typeface="Times New Roman" pitchFamily="18" charset="0"/>
              </a:rPr>
              <a:pPr/>
              <a:t>49</a:t>
            </a:fld>
            <a:endParaRPr lang="fr-FR" sz="1400">
              <a:solidFill>
                <a:schemeClr val="bg1"/>
              </a:solidFill>
              <a:latin typeface="Times New Roman" pitchFamily="18" charset="0"/>
            </a:endParaRPr>
          </a:p>
        </p:txBody>
      </p:sp>
      <p:sp>
        <p:nvSpPr>
          <p:cNvPr id="27654" name="Rectangle 3"/>
          <p:cNvSpPr>
            <a:spLocks noGrp="1" noChangeArrowheads="1"/>
          </p:cNvSpPr>
          <p:nvPr>
            <p:ph sz="quarter" idx="1"/>
          </p:nvPr>
        </p:nvSpPr>
        <p:spPr>
          <a:xfrm>
            <a:off x="685800" y="1125538"/>
            <a:ext cx="8074025" cy="4751734"/>
          </a:xfrm>
        </p:spPr>
        <p:txBody>
          <a:bodyPr/>
          <a:lstStyle/>
          <a:p>
            <a:r>
              <a:rPr lang="fr-FR" dirty="0" smtClean="0"/>
              <a:t>Les pages JSF sont traitées par le servlet parce que le fichier web.xml contient une configuration telle que celle-ci :</a:t>
            </a:r>
          </a:p>
          <a:p>
            <a:r>
              <a:rPr lang="fr-FR" sz="2000" b="1" dirty="0" smtClean="0">
                <a:latin typeface="Courier New" pitchFamily="49" charset="0"/>
              </a:rPr>
              <a:t>&lt;servlet-</a:t>
            </a:r>
            <a:r>
              <a:rPr lang="fr-FR" sz="2000" b="1" dirty="0" err="1" smtClean="0">
                <a:latin typeface="Courier New" pitchFamily="49" charset="0"/>
              </a:rPr>
              <a:t>mapping</a:t>
            </a:r>
            <a:r>
              <a:rPr lang="fr-FR" sz="2000" b="1" dirty="0" smtClean="0">
                <a:latin typeface="Courier New" pitchFamily="49" charset="0"/>
              </a:rPr>
              <a:t>&gt;</a:t>
            </a:r>
            <a:br>
              <a:rPr lang="fr-FR" sz="2000" b="1" dirty="0" smtClean="0">
                <a:latin typeface="Courier New" pitchFamily="49" charset="0"/>
              </a:rPr>
            </a:br>
            <a:r>
              <a:rPr lang="fr-FR" sz="2000" b="1" dirty="0" smtClean="0">
                <a:latin typeface="Courier New" pitchFamily="49" charset="0"/>
              </a:rPr>
              <a:t>  &lt;servlet-</a:t>
            </a:r>
            <a:r>
              <a:rPr lang="fr-FR" sz="2000" b="1" dirty="0" err="1" smtClean="0">
                <a:latin typeface="Courier New" pitchFamily="49" charset="0"/>
              </a:rPr>
              <a:t>name</a:t>
            </a:r>
            <a:r>
              <a:rPr lang="fr-FR" sz="2000" b="1" dirty="0" smtClean="0">
                <a:latin typeface="Courier New" pitchFamily="49" charset="0"/>
              </a:rPr>
              <a:t>&gt;Faces Servlet&lt;/servlet-</a:t>
            </a:r>
            <a:r>
              <a:rPr lang="fr-FR" sz="2000" b="1" dirty="0" err="1" smtClean="0">
                <a:latin typeface="Courier New" pitchFamily="49" charset="0"/>
              </a:rPr>
              <a:t>name</a:t>
            </a:r>
            <a:r>
              <a:rPr lang="fr-FR" sz="2000" b="1" dirty="0" smtClean="0">
                <a:latin typeface="Courier New" pitchFamily="49" charset="0"/>
              </a:rPr>
              <a:t>&gt;</a:t>
            </a:r>
            <a:br>
              <a:rPr lang="fr-FR" sz="2000" b="1" dirty="0" smtClean="0">
                <a:latin typeface="Courier New" pitchFamily="49" charset="0"/>
              </a:rPr>
            </a:br>
            <a:r>
              <a:rPr lang="fr-FR" sz="2000" b="1" dirty="0" smtClean="0">
                <a:latin typeface="Courier New" pitchFamily="49" charset="0"/>
              </a:rPr>
              <a:t>  &lt;url-pattern&gt;/faces/*&lt;/url-pattern&gt;</a:t>
            </a:r>
            <a:br>
              <a:rPr lang="fr-FR" sz="2000" b="1" dirty="0" smtClean="0">
                <a:latin typeface="Courier New" pitchFamily="49" charset="0"/>
              </a:rPr>
            </a:br>
            <a:r>
              <a:rPr lang="fr-FR" sz="2000" b="1" dirty="0" smtClean="0">
                <a:latin typeface="Courier New" pitchFamily="49" charset="0"/>
              </a:rPr>
              <a:t>&lt;/servlet-</a:t>
            </a:r>
            <a:r>
              <a:rPr lang="fr-FR" sz="2000" b="1" dirty="0" err="1" smtClean="0">
                <a:latin typeface="Courier New" pitchFamily="49" charset="0"/>
              </a:rPr>
              <a:t>mapping</a:t>
            </a:r>
            <a:r>
              <a:rPr lang="fr-FR" sz="2000" b="1" dirty="0" smtClean="0">
                <a:latin typeface="Courier New" pitchFamily="49" charset="0"/>
              </a:rPr>
              <a:t>&gt;</a:t>
            </a:r>
            <a:br>
              <a:rPr lang="fr-FR" sz="2000" b="1" dirty="0" smtClean="0">
                <a:latin typeface="Courier New" pitchFamily="49" charset="0"/>
              </a:rPr>
            </a:br>
            <a:r>
              <a:rPr lang="fr-FR" sz="2000" b="1" dirty="0" smtClean="0">
                <a:latin typeface="Courier New" pitchFamily="49" charset="0"/>
              </a:rPr>
              <a:t/>
            </a:r>
            <a:br>
              <a:rPr lang="fr-FR" sz="2000" b="1" dirty="0" smtClean="0">
                <a:latin typeface="Courier New" pitchFamily="49" charset="0"/>
              </a:rPr>
            </a:br>
            <a:r>
              <a:rPr lang="fr-FR" dirty="0" smtClean="0"/>
              <a:t>Le pattern peut aussi </a:t>
            </a:r>
            <a:r>
              <a:rPr lang="fr-FR" dirty="0"/>
              <a:t>être de </a:t>
            </a:r>
            <a:r>
              <a:rPr lang="fr-FR" dirty="0" smtClean="0"/>
              <a:t>la forme </a:t>
            </a:r>
            <a:br>
              <a:rPr lang="fr-FR" dirty="0" smtClean="0"/>
            </a:br>
            <a:r>
              <a:rPr lang="fr-FR" sz="2400" b="1" dirty="0" smtClean="0">
                <a:latin typeface="Courier New" pitchFamily="49" charset="0"/>
              </a:rPr>
              <a:t>*.faces</a:t>
            </a:r>
            <a:r>
              <a:rPr lang="fr-FR" dirty="0" smtClean="0"/>
              <a:t> ou *.</a:t>
            </a:r>
            <a:r>
              <a:rPr lang="fr-FR" dirty="0" err="1" smtClean="0"/>
              <a:t>jsf</a:t>
            </a:r>
            <a:endParaRPr lang="fr-FR" dirty="0" smtClean="0"/>
          </a:p>
        </p:txBody>
      </p:sp>
      <p:sp>
        <p:nvSpPr>
          <p:cNvPr id="27655" name="Rectangle 4"/>
          <p:cNvSpPr>
            <a:spLocks noChangeArrowheads="1"/>
          </p:cNvSpPr>
          <p:nvPr/>
        </p:nvSpPr>
        <p:spPr bwMode="auto">
          <a:xfrm>
            <a:off x="1000100" y="2418608"/>
            <a:ext cx="6907038" cy="1296144"/>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lIns="90000" tIns="46800" rIns="90000" bIns="46800" anchor="ctr"/>
          <a:lstStyle/>
          <a:p>
            <a:endParaRPr lang="fr-F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Rectangle 2"/>
          <p:cNvSpPr>
            <a:spLocks noGrp="1" noChangeArrowheads="1"/>
          </p:cNvSpPr>
          <p:nvPr>
            <p:ph type="title"/>
          </p:nvPr>
        </p:nvSpPr>
        <p:spPr/>
        <p:txBody>
          <a:bodyPr/>
          <a:lstStyle/>
          <a:p>
            <a:r>
              <a:rPr lang="fr-FR" smtClean="0"/>
              <a:t>Codage - décodage</a:t>
            </a:r>
          </a:p>
        </p:txBody>
      </p:sp>
      <p:sp>
        <p:nvSpPr>
          <p:cNvPr id="28676"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22094ADE-C6B1-46B5-BA09-58C9F2048737}" type="slidenum">
              <a:rPr lang="fr-FR" sz="1400">
                <a:solidFill>
                  <a:schemeClr val="bg1"/>
                </a:solidFill>
                <a:latin typeface="Times New Roman" pitchFamily="18" charset="0"/>
              </a:rPr>
              <a:pPr/>
              <a:t>50</a:t>
            </a:fld>
            <a:endParaRPr lang="fr-FR" sz="1400">
              <a:solidFill>
                <a:schemeClr val="bg1"/>
              </a:solidFill>
              <a:latin typeface="Times New Roman" pitchFamily="18" charset="0"/>
            </a:endParaRPr>
          </a:p>
        </p:txBody>
      </p:sp>
      <p:sp>
        <p:nvSpPr>
          <p:cNvPr id="28678" name="Rectangle 3"/>
          <p:cNvSpPr>
            <a:spLocks noGrp="1" noChangeArrowheads="1"/>
          </p:cNvSpPr>
          <p:nvPr>
            <p:ph sz="quarter" idx="1"/>
          </p:nvPr>
        </p:nvSpPr>
        <p:spPr>
          <a:xfrm>
            <a:off x="685800" y="1196974"/>
            <a:ext cx="8001000" cy="5328369"/>
          </a:xfrm>
        </p:spPr>
        <p:txBody>
          <a:bodyPr/>
          <a:lstStyle/>
          <a:p>
            <a:r>
              <a:rPr lang="fr-FR" dirty="0" smtClean="0"/>
              <a:t>Les pages HTML renvoyées par une application JSF sont représentées par la vue, arbre de composants Java</a:t>
            </a:r>
          </a:p>
          <a:p>
            <a:r>
              <a:rPr lang="fr-FR" dirty="0" smtClean="0"/>
              <a:t>L’</a:t>
            </a:r>
            <a:r>
              <a:rPr lang="fr-FR" dirty="0" smtClean="0">
                <a:solidFill>
                  <a:srgbClr val="0070C0"/>
                </a:solidFill>
              </a:rPr>
              <a:t>encodage</a:t>
            </a:r>
            <a:r>
              <a:rPr lang="fr-FR" dirty="0" smtClean="0"/>
              <a:t> est la génération d’une page HTML à partir de l’arbre des composants</a:t>
            </a:r>
          </a:p>
          <a:p>
            <a:r>
              <a:rPr lang="fr-FR" dirty="0" smtClean="0"/>
              <a:t>Le </a:t>
            </a:r>
            <a:r>
              <a:rPr lang="fr-FR" dirty="0" smtClean="0">
                <a:solidFill>
                  <a:srgbClr val="0070C0"/>
                </a:solidFill>
              </a:rPr>
              <a:t>décodage</a:t>
            </a:r>
            <a:r>
              <a:rPr lang="fr-FR" dirty="0" smtClean="0"/>
              <a:t> est l’utilisation des valeurs renvoyées par un POST HTML pour donner des valeurs aux variables d’instance des composants Java, et le lancement des actions associées aux « </a:t>
            </a:r>
            <a:r>
              <a:rPr lang="fr-FR" dirty="0" err="1" smtClean="0"/>
              <a:t>UICommand</a:t>
            </a:r>
            <a:r>
              <a:rPr lang="fr-FR" dirty="0" smtClean="0"/>
              <a:t> » JSF (boutons ou liens)</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2"/>
          <p:cNvSpPr>
            <a:spLocks noGrp="1" noChangeArrowheads="1"/>
          </p:cNvSpPr>
          <p:nvPr>
            <p:ph type="title"/>
          </p:nvPr>
        </p:nvSpPr>
        <p:spPr/>
        <p:txBody>
          <a:bodyPr/>
          <a:lstStyle/>
          <a:p>
            <a:r>
              <a:rPr lang="fr-FR" smtClean="0"/>
              <a:t>Cycle de vie</a:t>
            </a:r>
          </a:p>
        </p:txBody>
      </p:sp>
      <p:sp>
        <p:nvSpPr>
          <p:cNvPr id="29700"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6509363B-F038-4B56-9C08-B50E6F2D0996}" type="slidenum">
              <a:rPr lang="fr-FR" sz="1400">
                <a:solidFill>
                  <a:schemeClr val="bg1"/>
                </a:solidFill>
                <a:latin typeface="Times New Roman" pitchFamily="18" charset="0"/>
              </a:rPr>
              <a:pPr/>
              <a:t>51</a:t>
            </a:fld>
            <a:endParaRPr lang="fr-FR" sz="1400">
              <a:solidFill>
                <a:schemeClr val="bg1"/>
              </a:solidFill>
              <a:latin typeface="Times New Roman" pitchFamily="18" charset="0"/>
            </a:endParaRPr>
          </a:p>
        </p:txBody>
      </p:sp>
      <p:sp>
        <p:nvSpPr>
          <p:cNvPr id="29702" name="Rectangle 3"/>
          <p:cNvSpPr>
            <a:spLocks noGrp="1" noChangeArrowheads="1"/>
          </p:cNvSpPr>
          <p:nvPr>
            <p:ph sz="quarter" idx="1"/>
          </p:nvPr>
        </p:nvSpPr>
        <p:spPr>
          <a:xfrm>
            <a:off x="685800" y="1524000"/>
            <a:ext cx="7772400" cy="4724400"/>
          </a:xfrm>
        </p:spPr>
        <p:txBody>
          <a:bodyPr/>
          <a:lstStyle/>
          <a:p>
            <a:r>
              <a:rPr lang="fr-FR" dirty="0" smtClean="0"/>
              <a:t>Le codage/décodage fait partie du cycle de vie des pages JSF,</a:t>
            </a:r>
          </a:p>
          <a:p>
            <a:r>
              <a:rPr lang="fr-FR" dirty="0" smtClean="0"/>
              <a:t>Le cycle de vie est composé de 6 phases,</a:t>
            </a:r>
          </a:p>
          <a:p>
            <a:r>
              <a:rPr lang="fr-FR" dirty="0" smtClean="0"/>
              <a:t>Ces phases sont gérées par le servlet « Faces » qui est activé lorsqu’une requête demande une page JSF</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B8BB1997-E983-4AB4-9718-BE53ACA6C197}" type="slidenum">
              <a:rPr lang="fr-FR" sz="1400">
                <a:solidFill>
                  <a:schemeClr val="bg1"/>
                </a:solidFill>
                <a:latin typeface="Times New Roman" pitchFamily="18" charset="0"/>
              </a:rPr>
              <a:pPr/>
              <a:t>52</a:t>
            </a:fld>
            <a:endParaRPr lang="fr-FR" sz="1400">
              <a:solidFill>
                <a:schemeClr val="bg1"/>
              </a:solidFill>
              <a:latin typeface="Times New Roman" pitchFamily="18" charset="0"/>
            </a:endParaRPr>
          </a:p>
        </p:txBody>
      </p:sp>
      <p:pic>
        <p:nvPicPr>
          <p:cNvPr id="30725"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85720" y="214290"/>
            <a:ext cx="8542338" cy="5905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re 5"/>
          <p:cNvSpPr>
            <a:spLocks noGrp="1"/>
          </p:cNvSpPr>
          <p:nvPr>
            <p:ph type="title"/>
          </p:nvPr>
        </p:nvSpPr>
        <p:spPr>
          <a:xfrm>
            <a:off x="685800" y="228600"/>
            <a:ext cx="7772400" cy="896938"/>
          </a:xfrm>
        </p:spPr>
        <p:txBody>
          <a:bodyPr/>
          <a:lstStyle/>
          <a:p>
            <a:r>
              <a:rPr lang="fr-FR" smtClean="0"/>
              <a:t>Demande page HTML</a:t>
            </a:r>
          </a:p>
        </p:txBody>
      </p:sp>
      <p:sp>
        <p:nvSpPr>
          <p:cNvPr id="31750" name="Espace réservé du numéro de diapositive 4"/>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16A3D4BD-B09B-4FBB-828F-5EC471A80D90}" type="slidenum">
              <a:rPr lang="fr-FR" sz="1400">
                <a:solidFill>
                  <a:schemeClr val="bg1"/>
                </a:solidFill>
                <a:latin typeface="Times New Roman" pitchFamily="18" charset="0"/>
              </a:rPr>
              <a:pPr/>
              <a:t>53</a:t>
            </a:fld>
            <a:endParaRPr lang="fr-FR" sz="1400">
              <a:solidFill>
                <a:schemeClr val="bg1"/>
              </a:solidFill>
              <a:latin typeface="Times New Roman" pitchFamily="18" charset="0"/>
            </a:endParaRPr>
          </a:p>
        </p:txBody>
      </p:sp>
      <p:sp>
        <p:nvSpPr>
          <p:cNvPr id="31747" name="Espace réservé du contenu 6"/>
          <p:cNvSpPr>
            <a:spLocks noGrp="1"/>
          </p:cNvSpPr>
          <p:nvPr>
            <p:ph sz="quarter" idx="1"/>
          </p:nvPr>
        </p:nvSpPr>
        <p:spPr>
          <a:xfrm>
            <a:off x="685800" y="1257300"/>
            <a:ext cx="7940675" cy="5124450"/>
          </a:xfrm>
        </p:spPr>
        <p:txBody>
          <a:bodyPr/>
          <a:lstStyle/>
          <a:p>
            <a:r>
              <a:rPr lang="fr-FR" dirty="0" smtClean="0"/>
              <a:t>Etudions tout d’abord le cas simple d’une requête GET d’un client qui demande l’affichage d’une page JSF</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2"/>
          <p:cNvSpPr>
            <a:spLocks noGrp="1" noChangeArrowheads="1"/>
          </p:cNvSpPr>
          <p:nvPr>
            <p:ph type="title"/>
          </p:nvPr>
        </p:nvSpPr>
        <p:spPr/>
        <p:txBody>
          <a:bodyPr/>
          <a:lstStyle/>
          <a:p>
            <a:r>
              <a:rPr lang="fr-FR" smtClean="0"/>
              <a:t>La vue</a:t>
            </a:r>
          </a:p>
        </p:txBody>
      </p:sp>
      <p:sp>
        <p:nvSpPr>
          <p:cNvPr id="32772"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B928ABC5-672E-491A-B441-01BB159EDCA8}" type="slidenum">
              <a:rPr lang="fr-FR" sz="1400">
                <a:solidFill>
                  <a:schemeClr val="bg1"/>
                </a:solidFill>
                <a:latin typeface="Times New Roman" pitchFamily="18" charset="0"/>
              </a:rPr>
              <a:pPr/>
              <a:t>54</a:t>
            </a:fld>
            <a:endParaRPr lang="fr-FR" sz="1400">
              <a:solidFill>
                <a:schemeClr val="bg1"/>
              </a:solidFill>
              <a:latin typeface="Times New Roman" pitchFamily="18" charset="0"/>
            </a:endParaRPr>
          </a:p>
        </p:txBody>
      </p:sp>
      <p:sp>
        <p:nvSpPr>
          <p:cNvPr id="32774" name="Rectangle 3"/>
          <p:cNvSpPr>
            <a:spLocks noGrp="1" noChangeArrowheads="1"/>
          </p:cNvSpPr>
          <p:nvPr>
            <p:ph sz="quarter" idx="1"/>
          </p:nvPr>
        </p:nvSpPr>
        <p:spPr>
          <a:xfrm>
            <a:off x="755576" y="1340768"/>
            <a:ext cx="8278688" cy="4968552"/>
          </a:xfrm>
        </p:spPr>
        <p:txBody>
          <a:bodyPr/>
          <a:lstStyle/>
          <a:p>
            <a:r>
              <a:rPr lang="fr-FR" dirty="0" smtClean="0"/>
              <a:t>Cette requête HTTP est interceptée par le servlet Faces,</a:t>
            </a:r>
          </a:p>
          <a:p>
            <a:r>
              <a:rPr lang="fr-FR" dirty="0" smtClean="0"/>
              <a:t>La page HTML correspondant à la page JSF doit être affichée à la suite de cette requête HTTP</a:t>
            </a:r>
          </a:p>
          <a:p>
            <a:r>
              <a:rPr lang="fr-FR" dirty="0" smtClean="0"/>
              <a:t>La page HTML qui sera affichée est représentée sur le serveur par une « vue »</a:t>
            </a:r>
          </a:p>
          <a:p>
            <a:r>
              <a:rPr lang="fr-FR" dirty="0" smtClean="0"/>
              <a:t>Cette vue va être construite sur le serveur et transformée sur le serveur en une page HTML qui sera envoyée au client</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tangle 2"/>
          <p:cNvSpPr>
            <a:spLocks noGrp="1" noChangeArrowheads="1"/>
          </p:cNvSpPr>
          <p:nvPr>
            <p:ph type="title"/>
          </p:nvPr>
        </p:nvSpPr>
        <p:spPr/>
        <p:txBody>
          <a:bodyPr/>
          <a:lstStyle/>
          <a:p>
            <a:r>
              <a:rPr lang="fr-FR" smtClean="0"/>
              <a:t>Contenu de la vue</a:t>
            </a:r>
          </a:p>
        </p:txBody>
      </p:sp>
      <p:sp>
        <p:nvSpPr>
          <p:cNvPr id="33796"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723A94EF-80AA-4F5B-8C16-9856A789499D}" type="slidenum">
              <a:rPr lang="fr-FR" sz="1400">
                <a:solidFill>
                  <a:schemeClr val="bg1"/>
                </a:solidFill>
                <a:latin typeface="Times New Roman" pitchFamily="18" charset="0"/>
              </a:rPr>
              <a:pPr/>
              <a:t>55</a:t>
            </a:fld>
            <a:endParaRPr lang="fr-FR" sz="1400">
              <a:solidFill>
                <a:schemeClr val="bg1"/>
              </a:solidFill>
              <a:latin typeface="Times New Roman" pitchFamily="18" charset="0"/>
            </a:endParaRPr>
          </a:p>
        </p:txBody>
      </p:sp>
      <p:sp>
        <p:nvSpPr>
          <p:cNvPr id="33798" name="Rectangle 3"/>
          <p:cNvSpPr>
            <a:spLocks noGrp="1" noChangeArrowheads="1"/>
          </p:cNvSpPr>
          <p:nvPr>
            <p:ph sz="quarter" idx="1"/>
          </p:nvPr>
        </p:nvSpPr>
        <p:spPr>
          <a:xfrm>
            <a:off x="685800" y="1371600"/>
            <a:ext cx="7772400" cy="4724400"/>
          </a:xfrm>
        </p:spPr>
        <p:txBody>
          <a:bodyPr/>
          <a:lstStyle/>
          <a:p>
            <a:r>
              <a:rPr lang="fr-FR" dirty="0" smtClean="0"/>
              <a:t>Cette vue est </a:t>
            </a:r>
            <a:r>
              <a:rPr lang="fr-FR" dirty="0" smtClean="0">
                <a:solidFill>
                  <a:srgbClr val="FF0000"/>
                </a:solidFill>
              </a:rPr>
              <a:t>un arbre dont les éléments sont des composants JSF </a:t>
            </a:r>
            <a:r>
              <a:rPr lang="fr-FR" dirty="0" smtClean="0"/>
              <a:t>qui sont sur le serveur (des instances de classes qui héritent de </a:t>
            </a:r>
            <a:r>
              <a:rPr lang="fr-FR" dirty="0" err="1" smtClean="0"/>
              <a:t>UIComponent</a:t>
            </a:r>
            <a:r>
              <a:rPr lang="fr-FR" dirty="0" smtClean="0"/>
              <a:t>),</a:t>
            </a:r>
          </a:p>
          <a:p>
            <a:r>
              <a:rPr lang="fr-FR" dirty="0" smtClean="0"/>
              <a:t>Sa racine est de la classe </a:t>
            </a:r>
            <a:r>
              <a:rPr lang="fr-FR" dirty="0" err="1" smtClean="0"/>
              <a:t>UIViewRoot</a:t>
            </a:r>
            <a:endParaRPr lang="fr-FR" dirty="0"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re 5"/>
          <p:cNvSpPr>
            <a:spLocks noGrp="1"/>
          </p:cNvSpPr>
          <p:nvPr>
            <p:ph type="title"/>
          </p:nvPr>
        </p:nvSpPr>
        <p:spPr>
          <a:xfrm>
            <a:off x="611560" y="44624"/>
            <a:ext cx="7772400" cy="896938"/>
          </a:xfrm>
        </p:spPr>
        <p:txBody>
          <a:bodyPr/>
          <a:lstStyle/>
          <a:p>
            <a:r>
              <a:rPr lang="fr-FR" dirty="0" smtClean="0"/>
              <a:t>Construction vue</a:t>
            </a:r>
          </a:p>
        </p:txBody>
      </p:sp>
      <p:sp>
        <p:nvSpPr>
          <p:cNvPr id="34822" name="Espace réservé du numéro de diapositive 4"/>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8A145C4B-E10F-42D1-9340-B90065FF4F1A}" type="slidenum">
              <a:rPr lang="fr-FR" sz="1400">
                <a:solidFill>
                  <a:schemeClr val="bg1"/>
                </a:solidFill>
                <a:latin typeface="Times New Roman" pitchFamily="18" charset="0"/>
              </a:rPr>
              <a:pPr/>
              <a:t>56</a:t>
            </a:fld>
            <a:endParaRPr lang="fr-FR" sz="1400">
              <a:solidFill>
                <a:schemeClr val="bg1"/>
              </a:solidFill>
              <a:latin typeface="Times New Roman" pitchFamily="18" charset="0"/>
            </a:endParaRPr>
          </a:p>
        </p:txBody>
      </p:sp>
      <p:sp>
        <p:nvSpPr>
          <p:cNvPr id="34819" name="Espace réservé du contenu 6"/>
          <p:cNvSpPr>
            <a:spLocks noGrp="1"/>
          </p:cNvSpPr>
          <p:nvPr>
            <p:ph sz="quarter" idx="1"/>
          </p:nvPr>
        </p:nvSpPr>
        <p:spPr>
          <a:xfrm>
            <a:off x="685800" y="1257300"/>
            <a:ext cx="7940675" cy="5124450"/>
          </a:xfrm>
        </p:spPr>
        <p:txBody>
          <a:bodyPr/>
          <a:lstStyle/>
          <a:p>
            <a:r>
              <a:rPr lang="fr-FR" dirty="0" smtClean="0"/>
              <a:t>Une vue formée des composants JSF est donc construite sur le serveur (ou restaurée si elle avait déjà été affichée) : </a:t>
            </a:r>
            <a:br>
              <a:rPr lang="fr-FR" dirty="0" smtClean="0"/>
            </a:br>
            <a:r>
              <a:rPr lang="fr-FR" dirty="0" smtClean="0">
                <a:solidFill>
                  <a:srgbClr val="FF0000"/>
                </a:solidFill>
              </a:rPr>
              <a:t>phase « Restore </a:t>
            </a:r>
            <a:r>
              <a:rPr lang="fr-FR" dirty="0" err="1" smtClean="0">
                <a:solidFill>
                  <a:srgbClr val="FF0000"/>
                </a:solidFill>
              </a:rPr>
              <a:t>View</a:t>
            </a:r>
            <a:r>
              <a:rPr lang="fr-FR" dirty="0" smtClean="0">
                <a:solidFill>
                  <a:srgbClr val="FF0000"/>
                </a:solidFill>
              </a:rPr>
              <a:t> »</a:t>
            </a:r>
            <a:endParaRPr lang="fr-FR" dirty="0"/>
          </a:p>
          <a:p>
            <a:r>
              <a:rPr lang="fr-FR" dirty="0" smtClean="0"/>
              <a:t>La vue sera conservée sur le serveur pour le cas où on en aurait encore besoin</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re 5"/>
          <p:cNvSpPr>
            <a:spLocks noGrp="1"/>
          </p:cNvSpPr>
          <p:nvPr>
            <p:ph type="title"/>
          </p:nvPr>
        </p:nvSpPr>
        <p:spPr>
          <a:xfrm>
            <a:off x="611560" y="44624"/>
            <a:ext cx="7772400" cy="896938"/>
          </a:xfrm>
        </p:spPr>
        <p:txBody>
          <a:bodyPr/>
          <a:lstStyle/>
          <a:p>
            <a:r>
              <a:rPr lang="fr-FR" dirty="0" smtClean="0"/>
              <a:t>Rendu de la  page HTML</a:t>
            </a:r>
          </a:p>
        </p:txBody>
      </p:sp>
      <p:sp>
        <p:nvSpPr>
          <p:cNvPr id="34822" name="Espace réservé du numéro de diapositive 4"/>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8A145C4B-E10F-42D1-9340-B90065FF4F1A}" type="slidenum">
              <a:rPr lang="fr-FR" sz="1400">
                <a:solidFill>
                  <a:schemeClr val="bg1"/>
                </a:solidFill>
                <a:latin typeface="Times New Roman" pitchFamily="18" charset="0"/>
              </a:rPr>
              <a:pPr/>
              <a:t>57</a:t>
            </a:fld>
            <a:endParaRPr lang="fr-FR" sz="1400">
              <a:solidFill>
                <a:schemeClr val="bg1"/>
              </a:solidFill>
              <a:latin typeface="Times New Roman" pitchFamily="18" charset="0"/>
            </a:endParaRPr>
          </a:p>
        </p:txBody>
      </p:sp>
      <p:sp>
        <p:nvSpPr>
          <p:cNvPr id="34819" name="Espace réservé du contenu 6"/>
          <p:cNvSpPr>
            <a:spLocks noGrp="1"/>
          </p:cNvSpPr>
          <p:nvPr>
            <p:ph sz="quarter" idx="1"/>
          </p:nvPr>
        </p:nvSpPr>
        <p:spPr>
          <a:xfrm>
            <a:off x="685800" y="1257300"/>
            <a:ext cx="7940675" cy="5124450"/>
          </a:xfrm>
        </p:spPr>
        <p:txBody>
          <a:bodyPr/>
          <a:lstStyle/>
          <a:p>
            <a:r>
              <a:rPr lang="fr-FR" dirty="0" smtClean="0"/>
              <a:t>Puisqu’il n’y a pas de données ou d’événements à traiter, la vue est immédiatement rendue : le code HTML est construit à partir des composants de la vue et envoyé au client : </a:t>
            </a:r>
            <a:br>
              <a:rPr lang="fr-FR" dirty="0" smtClean="0"/>
            </a:br>
            <a:r>
              <a:rPr lang="fr-FR" dirty="0" smtClean="0"/>
              <a:t>phase </a:t>
            </a:r>
            <a:r>
              <a:rPr lang="fr-FR" dirty="0" smtClean="0">
                <a:solidFill>
                  <a:srgbClr val="FF0000"/>
                </a:solidFill>
              </a:rPr>
              <a:t>« </a:t>
            </a:r>
            <a:r>
              <a:rPr lang="fr-FR" dirty="0" err="1" smtClean="0">
                <a:solidFill>
                  <a:srgbClr val="FF0000"/>
                </a:solidFill>
              </a:rPr>
              <a:t>Render</a:t>
            </a:r>
            <a:r>
              <a:rPr lang="fr-FR" dirty="0" smtClean="0">
                <a:solidFill>
                  <a:srgbClr val="FF0000"/>
                </a:solidFill>
              </a:rPr>
              <a:t> </a:t>
            </a:r>
            <a:r>
              <a:rPr lang="fr-FR" dirty="0" err="1" smtClean="0">
                <a:solidFill>
                  <a:srgbClr val="FF0000"/>
                </a:solidFill>
              </a:rPr>
              <a:t>Response</a:t>
            </a:r>
            <a:r>
              <a:rPr lang="fr-FR" dirty="0" smtClean="0">
                <a:solidFill>
                  <a:srgbClr val="FF0000"/>
                </a:solidFill>
              </a:rPr>
              <a:t> »</a:t>
            </a:r>
          </a:p>
        </p:txBody>
      </p:sp>
    </p:spTree>
    <p:extLst>
      <p:ext uri="{BB962C8B-B14F-4D97-AF65-F5344CB8AC3E}">
        <p14:creationId xmlns="" xmlns:p14="http://schemas.microsoft.com/office/powerpoint/2010/main" val="86768136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re 1"/>
          <p:cNvSpPr>
            <a:spLocks noGrp="1"/>
          </p:cNvSpPr>
          <p:nvPr>
            <p:ph type="title"/>
          </p:nvPr>
        </p:nvSpPr>
        <p:spPr/>
        <p:txBody>
          <a:bodyPr/>
          <a:lstStyle/>
          <a:p>
            <a:r>
              <a:rPr lang="fr-FR" smtClean="0"/>
              <a:t>Traitement d’un formulaire</a:t>
            </a:r>
          </a:p>
        </p:txBody>
      </p:sp>
      <p:sp>
        <p:nvSpPr>
          <p:cNvPr id="35846"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968FC794-59AF-4042-BAB0-94894C426904}" type="slidenum">
              <a:rPr lang="fr-FR" sz="1400">
                <a:solidFill>
                  <a:schemeClr val="bg1"/>
                </a:solidFill>
                <a:latin typeface="Times New Roman" pitchFamily="18" charset="0"/>
              </a:rPr>
              <a:pPr/>
              <a:t>58</a:t>
            </a:fld>
            <a:endParaRPr lang="fr-FR" sz="1400">
              <a:solidFill>
                <a:schemeClr val="bg1"/>
              </a:solidFill>
              <a:latin typeface="Times New Roman" pitchFamily="18" charset="0"/>
            </a:endParaRPr>
          </a:p>
        </p:txBody>
      </p:sp>
      <p:sp>
        <p:nvSpPr>
          <p:cNvPr id="35843" name="Espace réservé du contenu 2"/>
          <p:cNvSpPr>
            <a:spLocks noGrp="1"/>
          </p:cNvSpPr>
          <p:nvPr>
            <p:ph sz="quarter" idx="1"/>
          </p:nvPr>
        </p:nvSpPr>
        <p:spPr>
          <a:xfrm>
            <a:off x="685800" y="1125538"/>
            <a:ext cx="7940675" cy="5327798"/>
          </a:xfrm>
        </p:spPr>
        <p:txBody>
          <a:bodyPr/>
          <a:lstStyle/>
          <a:p>
            <a:r>
              <a:rPr lang="fr-FR" dirty="0" smtClean="0"/>
              <a:t>Nous allons cette fois-ci partir d’une requête HTTP générée à partir d’une page HTML qui contient un formulaire</a:t>
            </a:r>
          </a:p>
          <a:p>
            <a:r>
              <a:rPr lang="fr-FR" dirty="0" smtClean="0"/>
              <a:t>L’utilisateur a saisi des valeurs dans ce formulaire</a:t>
            </a:r>
          </a:p>
          <a:p>
            <a:r>
              <a:rPr lang="fr-FR" dirty="0" smtClean="0"/>
              <a:t>Ces valeurs sont passées comme des paramètres de la requête HTTP ; par exemple, </a:t>
            </a:r>
            <a:r>
              <a:rPr lang="fr-FR" sz="2400" b="1" dirty="0" smtClean="0">
                <a:latin typeface="Courier New" pitchFamily="49" charset="0"/>
                <a:cs typeface="Courier New" pitchFamily="49" charset="0"/>
              </a:rPr>
              <a:t>http://machine/page.xhtml?nom=bibi&amp;prenom=bob</a:t>
            </a:r>
            <a:r>
              <a:rPr lang="fr-FR" dirty="0" smtClean="0"/>
              <a:t> </a:t>
            </a:r>
            <a:br>
              <a:rPr lang="fr-FR" dirty="0" smtClean="0"/>
            </a:br>
            <a:r>
              <a:rPr lang="fr-FR" dirty="0" smtClean="0"/>
              <a:t>si la requête est une requête GET, ou dans le corps d’un POST</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E35DBF37-31A5-47F4-8CC8-764675BC3987}" type="slidenum">
              <a:rPr lang="fr-FR" sz="1400">
                <a:solidFill>
                  <a:schemeClr val="bg1"/>
                </a:solidFill>
                <a:latin typeface="Times New Roman" pitchFamily="18" charset="0"/>
              </a:rPr>
              <a:pPr/>
              <a:t>59</a:t>
            </a:fld>
            <a:endParaRPr lang="fr-FR" sz="1400">
              <a:solidFill>
                <a:schemeClr val="bg1"/>
              </a:solidFill>
              <a:latin typeface="Times New Roman" pitchFamily="18" charset="0"/>
            </a:endParaRPr>
          </a:p>
        </p:txBody>
      </p:sp>
      <p:pic>
        <p:nvPicPr>
          <p:cNvPr id="36869"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00038" y="260350"/>
            <a:ext cx="8543925" cy="5905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6870" name="Rectangle 6"/>
          <p:cNvSpPr>
            <a:spLocks noChangeArrowheads="1"/>
          </p:cNvSpPr>
          <p:nvPr/>
        </p:nvSpPr>
        <p:spPr bwMode="auto">
          <a:xfrm>
            <a:off x="1403350" y="1196975"/>
            <a:ext cx="1296988" cy="1079500"/>
          </a:xfrm>
          <a:prstGeom prst="rect">
            <a:avLst/>
          </a:prstGeom>
          <a:noFill/>
          <a:ln w="63500" algn="ctr">
            <a:solidFill>
              <a:srgbClr val="C00000"/>
            </a:solidFill>
            <a:prstDash val="sysDash"/>
            <a:round/>
            <a:headEnd/>
            <a:tailEnd/>
          </a:ln>
          <a:extLst>
            <a:ext uri="{909E8E84-426E-40DD-AFC4-6F175D3DCCD1}">
              <a14:hiddenFill xmlns="" xmlns:a14="http://schemas.microsoft.com/office/drawing/2010/main">
                <a:solidFill>
                  <a:srgbClr val="FFFFFF"/>
                </a:solidFill>
              </a14:hiddenFill>
            </a:ext>
          </a:extLst>
        </p:spPr>
        <p:txBody>
          <a:bodyPr lIns="90000" tIns="46800" rIns="90000" bIns="46800" anchor="ctr">
            <a:spAutoFit/>
          </a:bodyPr>
          <a:lstStyle/>
          <a:p>
            <a:endParaRPr lang="fr-F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Rectangle 2"/>
          <p:cNvSpPr>
            <a:spLocks noGrp="1" noChangeArrowheads="1"/>
          </p:cNvSpPr>
          <p:nvPr>
            <p:ph type="title"/>
          </p:nvPr>
        </p:nvSpPr>
        <p:spPr/>
        <p:txBody>
          <a:bodyPr/>
          <a:lstStyle/>
          <a:p>
            <a:r>
              <a:rPr lang="fr-FR" smtClean="0"/>
              <a:t>Phase de restauration de la vue</a:t>
            </a:r>
          </a:p>
        </p:txBody>
      </p:sp>
      <p:sp>
        <p:nvSpPr>
          <p:cNvPr id="37892"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2EE5B33D-0CCF-4637-9171-7F765D52ED5F}" type="slidenum">
              <a:rPr lang="fr-FR" sz="1400">
                <a:solidFill>
                  <a:schemeClr val="bg1"/>
                </a:solidFill>
                <a:latin typeface="Times New Roman" pitchFamily="18" charset="0"/>
              </a:rPr>
              <a:pPr/>
              <a:t>60</a:t>
            </a:fld>
            <a:endParaRPr lang="fr-FR" sz="1400">
              <a:solidFill>
                <a:schemeClr val="bg1"/>
              </a:solidFill>
              <a:latin typeface="Times New Roman" pitchFamily="18" charset="0"/>
            </a:endParaRPr>
          </a:p>
        </p:txBody>
      </p:sp>
      <p:sp>
        <p:nvSpPr>
          <p:cNvPr id="37894" name="Rectangle 3"/>
          <p:cNvSpPr>
            <a:spLocks noGrp="1" noChangeArrowheads="1"/>
          </p:cNvSpPr>
          <p:nvPr>
            <p:ph sz="quarter" idx="1"/>
          </p:nvPr>
        </p:nvSpPr>
        <p:spPr>
          <a:xfrm>
            <a:off x="685800" y="1371600"/>
            <a:ext cx="7772400" cy="4724400"/>
          </a:xfrm>
        </p:spPr>
        <p:txBody>
          <a:bodyPr/>
          <a:lstStyle/>
          <a:p>
            <a:r>
              <a:rPr lang="fr-FR" dirty="0" smtClean="0"/>
              <a:t>La vue qui correspond à la page qui contient le formulaire est restaurée (phase « Restore </a:t>
            </a:r>
            <a:r>
              <a:rPr lang="fr-FR" dirty="0" err="1" smtClean="0"/>
              <a:t>View</a:t>
            </a:r>
            <a:r>
              <a:rPr lang="fr-FR" dirty="0" smtClean="0"/>
              <a:t> »)</a:t>
            </a:r>
          </a:p>
          <a:p>
            <a:r>
              <a:rPr lang="fr-FR" dirty="0" smtClean="0"/>
              <a:t>Tous les composants reçoivent la valeur qu’ils avaient avant les nouvelles saisies de l’utilisateur</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4CD67DC4-E96C-4AAE-A554-B4E0A3AAE461}" type="slidenum">
              <a:rPr lang="fr-FR" sz="1400">
                <a:solidFill>
                  <a:schemeClr val="bg1"/>
                </a:solidFill>
                <a:latin typeface="Times New Roman" pitchFamily="18" charset="0"/>
              </a:rPr>
              <a:pPr/>
              <a:t>61</a:t>
            </a:fld>
            <a:endParaRPr lang="fr-FR" sz="1400">
              <a:solidFill>
                <a:schemeClr val="bg1"/>
              </a:solidFill>
              <a:latin typeface="Times New Roman" pitchFamily="18" charset="0"/>
            </a:endParaRPr>
          </a:p>
        </p:txBody>
      </p:sp>
      <p:pic>
        <p:nvPicPr>
          <p:cNvPr id="38917"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00038" y="260350"/>
            <a:ext cx="8543925" cy="5905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8918" name="Rectangle 6"/>
          <p:cNvSpPr>
            <a:spLocks noChangeArrowheads="1"/>
          </p:cNvSpPr>
          <p:nvPr/>
        </p:nvSpPr>
        <p:spPr bwMode="auto">
          <a:xfrm>
            <a:off x="3068638" y="1301750"/>
            <a:ext cx="1143000" cy="903288"/>
          </a:xfrm>
          <a:prstGeom prst="rect">
            <a:avLst/>
          </a:prstGeom>
          <a:noFill/>
          <a:ln w="63500" algn="ctr">
            <a:solidFill>
              <a:srgbClr val="C00000"/>
            </a:solidFill>
            <a:prstDash val="sysDash"/>
            <a:round/>
            <a:headEnd/>
            <a:tailEnd/>
          </a:ln>
          <a:extLst>
            <a:ext uri="{909E8E84-426E-40DD-AFC4-6F175D3DCCD1}">
              <a14:hiddenFill xmlns="" xmlns:a14="http://schemas.microsoft.com/office/drawing/2010/main">
                <a:solidFill>
                  <a:srgbClr val="FFFFFF"/>
                </a:solidFill>
              </a14:hiddenFill>
            </a:ext>
          </a:extLst>
        </p:spPr>
        <p:txBody>
          <a:bodyPr lIns="90000" tIns="46800" rIns="90000" bIns="46800" anchor="ctr">
            <a:spAutoFit/>
          </a:bodyPr>
          <a:lstStyle/>
          <a:p>
            <a:endParaRPr lang="fr-F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Rectangle 2"/>
          <p:cNvSpPr>
            <a:spLocks noGrp="1" noChangeArrowheads="1"/>
          </p:cNvSpPr>
          <p:nvPr>
            <p:ph type="title"/>
          </p:nvPr>
        </p:nvSpPr>
        <p:spPr>
          <a:xfrm>
            <a:off x="184150" y="-161925"/>
            <a:ext cx="8826500" cy="1143000"/>
          </a:xfrm>
        </p:spPr>
        <p:txBody>
          <a:bodyPr/>
          <a:lstStyle/>
          <a:p>
            <a:r>
              <a:rPr lang="fr-FR" smtClean="0"/>
              <a:t>Phase d’application des paramètres</a:t>
            </a:r>
            <a:endParaRPr lang="fr-FR" i="1" smtClean="0"/>
          </a:p>
        </p:txBody>
      </p:sp>
      <p:sp>
        <p:nvSpPr>
          <p:cNvPr id="39940"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7EB5FDA3-D9D9-4379-8DE2-B4073693A53A}" type="slidenum">
              <a:rPr lang="fr-FR" sz="1400">
                <a:solidFill>
                  <a:schemeClr val="bg1"/>
                </a:solidFill>
                <a:latin typeface="Times New Roman" pitchFamily="18" charset="0"/>
              </a:rPr>
              <a:pPr/>
              <a:t>62</a:t>
            </a:fld>
            <a:endParaRPr lang="fr-FR" sz="1400">
              <a:solidFill>
                <a:schemeClr val="bg1"/>
              </a:solidFill>
              <a:latin typeface="Times New Roman" pitchFamily="18" charset="0"/>
            </a:endParaRPr>
          </a:p>
        </p:txBody>
      </p:sp>
      <p:sp>
        <p:nvSpPr>
          <p:cNvPr id="39942" name="Rectangle 3"/>
          <p:cNvSpPr>
            <a:spLocks noGrp="1" noChangeArrowheads="1"/>
          </p:cNvSpPr>
          <p:nvPr>
            <p:ph sz="quarter" idx="1"/>
          </p:nvPr>
        </p:nvSpPr>
        <p:spPr>
          <a:xfrm>
            <a:off x="685800" y="1268413"/>
            <a:ext cx="8001000" cy="4724400"/>
          </a:xfrm>
        </p:spPr>
        <p:txBody>
          <a:bodyPr/>
          <a:lstStyle/>
          <a:p>
            <a:r>
              <a:rPr lang="fr-FR" dirty="0" smtClean="0"/>
              <a:t>Tous les composants Java de l’arbre des composants reçoivent les valeurs qui les concernent dans les paramètres de la requête HTTP : phase « </a:t>
            </a:r>
            <a:r>
              <a:rPr lang="fr-FR" dirty="0" err="1" smtClean="0"/>
              <a:t>Apply</a:t>
            </a:r>
            <a:r>
              <a:rPr lang="fr-FR" dirty="0" smtClean="0"/>
              <a:t> </a:t>
            </a:r>
            <a:r>
              <a:rPr lang="fr-FR" dirty="0" err="1" smtClean="0"/>
              <a:t>Request</a:t>
            </a:r>
            <a:r>
              <a:rPr lang="fr-FR" dirty="0" smtClean="0"/>
              <a:t> Values »</a:t>
            </a:r>
          </a:p>
          <a:p>
            <a:r>
              <a:rPr lang="fr-FR" dirty="0" smtClean="0"/>
              <a:t>Par exemple, si le composant texte d’un formulaire contient un nom, le composant Java associé conserve ce nom dans une variable</a:t>
            </a:r>
          </a:p>
          <a:p>
            <a:r>
              <a:rPr lang="fr-FR" dirty="0" smtClean="0"/>
              <a:t>En fait, chaque composant de la vue récupère ses propres paramètres dans la requête HTTP</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62EF7393-2035-4BC1-B281-873BF4648760}" type="slidenum">
              <a:rPr lang="fr-FR" sz="1400">
                <a:solidFill>
                  <a:schemeClr val="bg1"/>
                </a:solidFill>
                <a:latin typeface="Times New Roman" pitchFamily="18" charset="0"/>
              </a:rPr>
              <a:pPr/>
              <a:t>63</a:t>
            </a:fld>
            <a:endParaRPr lang="fr-FR" sz="1400">
              <a:solidFill>
                <a:schemeClr val="bg1"/>
              </a:solidFill>
              <a:latin typeface="Times New Roman" pitchFamily="18" charset="0"/>
            </a:endParaRPr>
          </a:p>
        </p:txBody>
      </p:sp>
      <p:pic>
        <p:nvPicPr>
          <p:cNvPr id="40965"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00038" y="260350"/>
            <a:ext cx="8543925" cy="5905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0966" name="Rectangle 6"/>
          <p:cNvSpPr>
            <a:spLocks noChangeArrowheads="1"/>
          </p:cNvSpPr>
          <p:nvPr/>
        </p:nvSpPr>
        <p:spPr bwMode="auto">
          <a:xfrm>
            <a:off x="5661025" y="1268413"/>
            <a:ext cx="1214438" cy="1008062"/>
          </a:xfrm>
          <a:prstGeom prst="rect">
            <a:avLst/>
          </a:prstGeom>
          <a:noFill/>
          <a:ln w="63500" algn="ctr">
            <a:solidFill>
              <a:srgbClr val="C00000"/>
            </a:solidFill>
            <a:prstDash val="sysDash"/>
            <a:round/>
            <a:headEnd/>
            <a:tailEnd/>
          </a:ln>
          <a:extLst>
            <a:ext uri="{909E8E84-426E-40DD-AFC4-6F175D3DCCD1}">
              <a14:hiddenFill xmlns="" xmlns:a14="http://schemas.microsoft.com/office/drawing/2010/main">
                <a:solidFill>
                  <a:srgbClr val="FFFFFF"/>
                </a:solidFill>
              </a14:hiddenFill>
            </a:ext>
          </a:extLst>
        </p:spPr>
        <p:txBody>
          <a:bodyPr lIns="90000" tIns="46800" rIns="90000" bIns="46800" anchor="ctr">
            <a:spAutoFit/>
          </a:bodyPr>
          <a:lstStyle/>
          <a:p>
            <a:endParaRPr lang="fr-F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Rectangle 2"/>
          <p:cNvSpPr>
            <a:spLocks noGrp="1" noChangeArrowheads="1"/>
          </p:cNvSpPr>
          <p:nvPr>
            <p:ph type="title"/>
          </p:nvPr>
        </p:nvSpPr>
        <p:spPr/>
        <p:txBody>
          <a:bodyPr/>
          <a:lstStyle/>
          <a:p>
            <a:r>
              <a:rPr lang="fr-FR" smtClean="0"/>
              <a:t>Phase de validation</a:t>
            </a:r>
          </a:p>
        </p:txBody>
      </p:sp>
      <p:sp>
        <p:nvSpPr>
          <p:cNvPr id="41988"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1748CA61-D0AA-41EA-832C-FBEC365198BF}" type="slidenum">
              <a:rPr lang="fr-FR" sz="1400">
                <a:solidFill>
                  <a:schemeClr val="bg1"/>
                </a:solidFill>
                <a:latin typeface="Times New Roman" pitchFamily="18" charset="0"/>
              </a:rPr>
              <a:pPr/>
              <a:t>64</a:t>
            </a:fld>
            <a:endParaRPr lang="fr-FR" sz="1400">
              <a:solidFill>
                <a:schemeClr val="bg1"/>
              </a:solidFill>
              <a:latin typeface="Times New Roman" pitchFamily="18" charset="0"/>
            </a:endParaRPr>
          </a:p>
        </p:txBody>
      </p:sp>
      <p:sp>
        <p:nvSpPr>
          <p:cNvPr id="41990" name="Rectangle 3"/>
          <p:cNvSpPr>
            <a:spLocks noGrp="1" noChangeArrowheads="1"/>
          </p:cNvSpPr>
          <p:nvPr>
            <p:ph sz="quarter" idx="1"/>
          </p:nvPr>
        </p:nvSpPr>
        <p:spPr/>
        <p:txBody>
          <a:bodyPr/>
          <a:lstStyle/>
          <a:p>
            <a:r>
              <a:rPr lang="fr-FR" dirty="0"/>
              <a:t>Les données traitées à l’étape </a:t>
            </a:r>
            <a:r>
              <a:rPr lang="fr-FR" dirty="0" smtClean="0"/>
              <a:t>précédentes sont </a:t>
            </a:r>
            <a:r>
              <a:rPr lang="fr-FR" dirty="0"/>
              <a:t>converties dans le bon </a:t>
            </a:r>
            <a:r>
              <a:rPr lang="fr-FR"/>
              <a:t>type </a:t>
            </a:r>
            <a:r>
              <a:rPr lang="fr-FR" smtClean="0"/>
              <a:t>Java, puis validées</a:t>
            </a:r>
          </a:p>
          <a:p>
            <a:r>
              <a:rPr lang="fr-FR" smtClean="0"/>
              <a:t>Si </a:t>
            </a:r>
            <a:r>
              <a:rPr lang="fr-FR" dirty="0" smtClean="0"/>
              <a:t>une validation échoue, la main est donnée à la phase de rendu de </a:t>
            </a:r>
            <a:r>
              <a:rPr lang="fr-FR" smtClean="0"/>
              <a:t>la réponse</a:t>
            </a:r>
          </a:p>
          <a:p>
            <a:pPr lvl="1"/>
            <a:r>
              <a:rPr lang="fr-FR" smtClean="0"/>
              <a:t>Avec un message d’erreur dans la file d’attente des messages (affichés avec h:message et h:messages)</a:t>
            </a:r>
          </a:p>
          <a:p>
            <a:pPr lvl="1"/>
            <a:endParaRPr lang="fr-FR" dirty="0" smtClean="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7364A83C-7484-4F2D-86B3-D70F5F3D0631}" type="slidenum">
              <a:rPr lang="fr-FR" sz="1400">
                <a:solidFill>
                  <a:schemeClr val="bg1"/>
                </a:solidFill>
                <a:latin typeface="Times New Roman" pitchFamily="18" charset="0"/>
              </a:rPr>
              <a:pPr/>
              <a:t>65</a:t>
            </a:fld>
            <a:endParaRPr lang="fr-FR" sz="1400">
              <a:solidFill>
                <a:schemeClr val="bg1"/>
              </a:solidFill>
              <a:latin typeface="Times New Roman" pitchFamily="18" charset="0"/>
            </a:endParaRPr>
          </a:p>
        </p:txBody>
      </p:sp>
      <p:pic>
        <p:nvPicPr>
          <p:cNvPr id="44037"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69913" y="428604"/>
            <a:ext cx="8394700" cy="5802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4038" name="Rectangle 6"/>
          <p:cNvSpPr>
            <a:spLocks noChangeArrowheads="1"/>
          </p:cNvSpPr>
          <p:nvPr/>
        </p:nvSpPr>
        <p:spPr bwMode="auto">
          <a:xfrm>
            <a:off x="6443663" y="3782991"/>
            <a:ext cx="1152525" cy="915988"/>
          </a:xfrm>
          <a:prstGeom prst="rect">
            <a:avLst/>
          </a:prstGeom>
          <a:noFill/>
          <a:ln w="63500" algn="ctr">
            <a:solidFill>
              <a:srgbClr val="C00000"/>
            </a:solidFill>
            <a:prstDash val="sysDash"/>
            <a:round/>
            <a:headEnd/>
            <a:tailEnd/>
          </a:ln>
          <a:extLst>
            <a:ext uri="{909E8E84-426E-40DD-AFC4-6F175D3DCCD1}">
              <a14:hiddenFill xmlns="" xmlns:a14="http://schemas.microsoft.com/office/drawing/2010/main">
                <a:solidFill>
                  <a:srgbClr val="FFFFFF"/>
                </a:solidFill>
              </a14:hiddenFill>
            </a:ext>
          </a:extLst>
        </p:spPr>
        <p:txBody>
          <a:bodyPr lIns="90000" tIns="46800" rIns="90000" bIns="46800" anchor="ctr">
            <a:spAutoFit/>
          </a:bodyPr>
          <a:lstStyle/>
          <a:p>
            <a:endParaRPr lang="fr-F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2"/>
          <p:cNvSpPr>
            <a:spLocks noGrp="1" noChangeArrowheads="1"/>
          </p:cNvSpPr>
          <p:nvPr>
            <p:ph type="title"/>
          </p:nvPr>
        </p:nvSpPr>
        <p:spPr/>
        <p:txBody>
          <a:bodyPr/>
          <a:lstStyle/>
          <a:p>
            <a:r>
              <a:rPr lang="fr-FR" smtClean="0"/>
              <a:t>Phase de mise à jour du modèle</a:t>
            </a:r>
          </a:p>
        </p:txBody>
      </p:sp>
      <p:sp>
        <p:nvSpPr>
          <p:cNvPr id="45060"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6975A4F9-8DE5-416E-B9D5-2B449D9A10B8}" type="slidenum">
              <a:rPr lang="fr-FR" sz="1400">
                <a:solidFill>
                  <a:schemeClr val="bg1"/>
                </a:solidFill>
                <a:latin typeface="Times New Roman" pitchFamily="18" charset="0"/>
              </a:rPr>
              <a:pPr/>
              <a:t>66</a:t>
            </a:fld>
            <a:endParaRPr lang="fr-FR" sz="1400">
              <a:solidFill>
                <a:schemeClr val="bg1"/>
              </a:solidFill>
              <a:latin typeface="Times New Roman" pitchFamily="18" charset="0"/>
            </a:endParaRPr>
          </a:p>
        </p:txBody>
      </p:sp>
      <p:sp>
        <p:nvSpPr>
          <p:cNvPr id="45062" name="Rectangle 3"/>
          <p:cNvSpPr>
            <a:spLocks noGrp="1" noChangeArrowheads="1"/>
          </p:cNvSpPr>
          <p:nvPr>
            <p:ph sz="quarter" idx="1"/>
          </p:nvPr>
        </p:nvSpPr>
        <p:spPr/>
        <p:txBody>
          <a:bodyPr/>
          <a:lstStyle/>
          <a:p>
            <a:r>
              <a:rPr lang="fr-FR" dirty="0" smtClean="0"/>
              <a:t>Si les données ont été validées, elles sont mises dans les propriétés des Java </a:t>
            </a:r>
            <a:r>
              <a:rPr lang="fr-FR" dirty="0" err="1" smtClean="0"/>
              <a:t>beans</a:t>
            </a:r>
            <a:r>
              <a:rPr lang="fr-FR" dirty="0" smtClean="0"/>
              <a:t> associées aux composants de l’arbre des composants</a:t>
            </a:r>
          </a:p>
          <a:p>
            <a:r>
              <a:rPr lang="fr-FR" dirty="0" smtClean="0"/>
              <a:t>Exemple :</a:t>
            </a:r>
            <a:r>
              <a:rPr lang="fr-FR" dirty="0"/>
              <a:t/>
            </a:r>
            <a:br>
              <a:rPr lang="fr-FR" dirty="0"/>
            </a:br>
            <a:r>
              <a:rPr lang="fr-FR" dirty="0"/>
              <a:t>&lt;</a:t>
            </a:r>
            <a:r>
              <a:rPr lang="fr-FR" dirty="0" err="1"/>
              <a:t>h:inputText</a:t>
            </a:r>
            <a:r>
              <a:rPr lang="fr-FR" dirty="0"/>
              <a:t> id</a:t>
            </a:r>
            <a:r>
              <a:rPr lang="fr-FR" dirty="0" smtClean="0"/>
              <a:t>="nom" </a:t>
            </a:r>
            <a:br>
              <a:rPr lang="fr-FR" dirty="0" smtClean="0"/>
            </a:br>
            <a:r>
              <a:rPr lang="fr-FR" dirty="0" smtClean="0"/>
              <a:t>      value="#{</a:t>
            </a:r>
            <a:r>
              <a:rPr lang="fr-FR" dirty="0" err="1" smtClean="0">
                <a:solidFill>
                  <a:srgbClr val="0070C0"/>
                </a:solidFill>
              </a:rPr>
              <a:t>backingBean.utilisateur.nom</a:t>
            </a:r>
            <a:r>
              <a:rPr lang="fr-FR" dirty="0" smtClean="0"/>
              <a:t>}" </a:t>
            </a:r>
            <a:r>
              <a:rPr lang="fr-FR" dirty="0"/>
              <a:t>/&gt;</a:t>
            </a:r>
            <a:endParaRPr lang="fr-FR" dirty="0" smtClean="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54773633-4B0A-4F98-A933-0A2E91796186}" type="slidenum">
              <a:rPr lang="fr-FR" sz="1400">
                <a:solidFill>
                  <a:schemeClr val="bg1"/>
                </a:solidFill>
                <a:latin typeface="Times New Roman" pitchFamily="18" charset="0"/>
              </a:rPr>
              <a:pPr/>
              <a:t>67</a:t>
            </a:fld>
            <a:endParaRPr lang="fr-FR" sz="1400">
              <a:solidFill>
                <a:schemeClr val="bg1"/>
              </a:solidFill>
              <a:latin typeface="Times New Roman" pitchFamily="18" charset="0"/>
            </a:endParaRPr>
          </a:p>
        </p:txBody>
      </p:sp>
      <p:pic>
        <p:nvPicPr>
          <p:cNvPr id="46085"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57213" y="500042"/>
            <a:ext cx="8335962" cy="5762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6086" name="Rectangle 6"/>
          <p:cNvSpPr>
            <a:spLocks noChangeArrowheads="1"/>
          </p:cNvSpPr>
          <p:nvPr/>
        </p:nvSpPr>
        <p:spPr bwMode="auto">
          <a:xfrm>
            <a:off x="3995738" y="3813154"/>
            <a:ext cx="1176337" cy="935038"/>
          </a:xfrm>
          <a:prstGeom prst="rect">
            <a:avLst/>
          </a:prstGeom>
          <a:noFill/>
          <a:ln w="63500" algn="ctr">
            <a:solidFill>
              <a:srgbClr val="C00000"/>
            </a:solidFill>
            <a:prstDash val="sysDash"/>
            <a:round/>
            <a:headEnd/>
            <a:tailEnd/>
          </a:ln>
          <a:extLst>
            <a:ext uri="{909E8E84-426E-40DD-AFC4-6F175D3DCCD1}">
              <a14:hiddenFill xmlns="" xmlns:a14="http://schemas.microsoft.com/office/drawing/2010/main">
                <a:solidFill>
                  <a:srgbClr val="FFFFFF"/>
                </a:solidFill>
              </a14:hiddenFill>
            </a:ext>
          </a:extLst>
        </p:spPr>
        <p:txBody>
          <a:bodyPr lIns="90000" tIns="46800" rIns="90000" bIns="46800" anchor="ctr">
            <a:spAutoFit/>
          </a:bodyPr>
          <a:lstStyle/>
          <a:p>
            <a:endParaRPr lang="fr-F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Rectangle 2"/>
          <p:cNvSpPr>
            <a:spLocks noGrp="1" noChangeArrowheads="1"/>
          </p:cNvSpPr>
          <p:nvPr>
            <p:ph type="title"/>
          </p:nvPr>
        </p:nvSpPr>
        <p:spPr/>
        <p:txBody>
          <a:bodyPr/>
          <a:lstStyle/>
          <a:p>
            <a:r>
              <a:rPr lang="fr-FR" smtClean="0"/>
              <a:t>Phase d’invocation de l’application</a:t>
            </a:r>
          </a:p>
        </p:txBody>
      </p:sp>
      <p:sp>
        <p:nvSpPr>
          <p:cNvPr id="47108"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C1344960-AD55-4CD3-9FD7-5E4F84F3732A}" type="slidenum">
              <a:rPr lang="fr-FR" sz="1400">
                <a:solidFill>
                  <a:schemeClr val="bg1"/>
                </a:solidFill>
                <a:latin typeface="Times New Roman" pitchFamily="18" charset="0"/>
              </a:rPr>
              <a:pPr/>
              <a:t>68</a:t>
            </a:fld>
            <a:endParaRPr lang="fr-FR" sz="1400">
              <a:solidFill>
                <a:schemeClr val="bg1"/>
              </a:solidFill>
              <a:latin typeface="Times New Roman" pitchFamily="18" charset="0"/>
            </a:endParaRPr>
          </a:p>
        </p:txBody>
      </p:sp>
      <p:sp>
        <p:nvSpPr>
          <p:cNvPr id="47110" name="Rectangle 3"/>
          <p:cNvSpPr>
            <a:spLocks noGrp="1" noChangeArrowheads="1"/>
          </p:cNvSpPr>
          <p:nvPr>
            <p:ph sz="quarter" idx="1"/>
          </p:nvPr>
        </p:nvSpPr>
        <p:spPr/>
        <p:txBody>
          <a:bodyPr/>
          <a:lstStyle/>
          <a:p>
            <a:r>
              <a:rPr lang="fr-FR" dirty="0" smtClean="0"/>
              <a:t>Les actions associées aux boutons ou aux liens sont exécutées</a:t>
            </a:r>
          </a:p>
          <a:p>
            <a:r>
              <a:rPr lang="fr-FR" dirty="0" smtClean="0"/>
              <a:t>Le plus souvent le lancement des processus métier</a:t>
            </a:r>
            <a:r>
              <a:rPr lang="fr-FR" dirty="0" smtClean="0">
                <a:solidFill>
                  <a:srgbClr val="FF0000"/>
                </a:solidFill>
              </a:rPr>
              <a:t> </a:t>
            </a:r>
            <a:r>
              <a:rPr lang="fr-FR" dirty="0" smtClean="0"/>
              <a:t>se fait par ces actions</a:t>
            </a:r>
          </a:p>
          <a:p>
            <a:r>
              <a:rPr lang="fr-FR" dirty="0" smtClean="0"/>
              <a:t>La valeur de retour de ces </a:t>
            </a:r>
            <a:r>
              <a:rPr lang="fr-FR" smtClean="0"/>
              <a:t>actions détermine la prochaine page à afficher</a:t>
            </a:r>
            <a:endParaRPr lang="fr-FR" dirty="0" smtClean="0"/>
          </a:p>
          <a:p>
            <a:endParaRPr lang="fr-FR" dirty="0" smtClean="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89E2324C-8093-46EC-8528-1A2B416A0EE2}" type="slidenum">
              <a:rPr lang="fr-FR" sz="1400">
                <a:solidFill>
                  <a:schemeClr val="bg1"/>
                </a:solidFill>
                <a:latin typeface="Times New Roman" pitchFamily="18" charset="0"/>
              </a:rPr>
              <a:pPr/>
              <a:t>69</a:t>
            </a:fld>
            <a:endParaRPr lang="fr-FR" sz="1400">
              <a:solidFill>
                <a:schemeClr val="bg1"/>
              </a:solidFill>
              <a:latin typeface="Times New Roman" pitchFamily="18" charset="0"/>
            </a:endParaRPr>
          </a:p>
        </p:txBody>
      </p:sp>
      <p:pic>
        <p:nvPicPr>
          <p:cNvPr id="48133"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11188" y="642918"/>
            <a:ext cx="7921625" cy="5475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8134" name="Rectangle 6"/>
          <p:cNvSpPr>
            <a:spLocks noChangeArrowheads="1"/>
          </p:cNvSpPr>
          <p:nvPr/>
        </p:nvSpPr>
        <p:spPr bwMode="auto">
          <a:xfrm>
            <a:off x="1619250" y="3811568"/>
            <a:ext cx="1081088" cy="863600"/>
          </a:xfrm>
          <a:prstGeom prst="rect">
            <a:avLst/>
          </a:prstGeom>
          <a:noFill/>
          <a:ln w="63500" algn="ctr">
            <a:solidFill>
              <a:srgbClr val="C00000"/>
            </a:solidFill>
            <a:prstDash val="sysDash"/>
            <a:round/>
            <a:headEnd/>
            <a:tailEnd/>
          </a:ln>
          <a:extLst>
            <a:ext uri="{909E8E84-426E-40DD-AFC4-6F175D3DCCD1}">
              <a14:hiddenFill xmlns="" xmlns:a14="http://schemas.microsoft.com/office/drawing/2010/main">
                <a:solidFill>
                  <a:srgbClr val="FFFFFF"/>
                </a:solidFill>
              </a14:hiddenFill>
            </a:ext>
          </a:extLst>
        </p:spPr>
        <p:txBody>
          <a:bodyPr lIns="90000" tIns="46800" rIns="90000" bIns="46800" anchor="ctr">
            <a:spAutoFit/>
          </a:bodyPr>
          <a:lstStyle/>
          <a:p>
            <a:endParaRPr lang="fr-F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Rectangle 2"/>
          <p:cNvSpPr>
            <a:spLocks noGrp="1" noChangeArrowheads="1"/>
          </p:cNvSpPr>
          <p:nvPr>
            <p:ph type="title"/>
          </p:nvPr>
        </p:nvSpPr>
        <p:spPr/>
        <p:txBody>
          <a:bodyPr/>
          <a:lstStyle/>
          <a:p>
            <a:r>
              <a:rPr lang="fr-FR" smtClean="0"/>
              <a:t>Phase de rendu de la réponse</a:t>
            </a:r>
          </a:p>
        </p:txBody>
      </p:sp>
      <p:sp>
        <p:nvSpPr>
          <p:cNvPr id="49156"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204D7BEC-4FBE-45AE-8C5F-707A9D9926A4}" type="slidenum">
              <a:rPr lang="fr-FR" sz="1400">
                <a:solidFill>
                  <a:schemeClr val="bg1"/>
                </a:solidFill>
                <a:latin typeface="Times New Roman" pitchFamily="18" charset="0"/>
              </a:rPr>
              <a:pPr/>
              <a:t>70</a:t>
            </a:fld>
            <a:endParaRPr lang="fr-FR" sz="1400">
              <a:solidFill>
                <a:schemeClr val="bg1"/>
              </a:solidFill>
              <a:latin typeface="Times New Roman" pitchFamily="18" charset="0"/>
            </a:endParaRPr>
          </a:p>
        </p:txBody>
      </p:sp>
      <p:sp>
        <p:nvSpPr>
          <p:cNvPr id="49158" name="Rectangle 3"/>
          <p:cNvSpPr>
            <a:spLocks noGrp="1" noChangeArrowheads="1"/>
          </p:cNvSpPr>
          <p:nvPr>
            <p:ph sz="quarter" idx="1"/>
          </p:nvPr>
        </p:nvSpPr>
        <p:spPr/>
        <p:txBody>
          <a:bodyPr/>
          <a:lstStyle/>
          <a:p>
            <a:r>
              <a:rPr lang="fr-FR" dirty="0" smtClean="0"/>
              <a:t>La page déterminée par la navigation est encodée en HTML et envoyée vers le client HTTP</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re 6"/>
          <p:cNvSpPr>
            <a:spLocks noGrp="1"/>
          </p:cNvSpPr>
          <p:nvPr>
            <p:ph type="title"/>
          </p:nvPr>
        </p:nvSpPr>
        <p:spPr>
          <a:xfrm>
            <a:off x="1219200" y="2971800"/>
            <a:ext cx="7496204" cy="1066800"/>
          </a:xfrm>
        </p:spPr>
        <p:txBody>
          <a:bodyPr>
            <a:normAutofit fontScale="90000"/>
          </a:bodyPr>
          <a:lstStyle/>
          <a:p>
            <a:r>
              <a:rPr lang="fr-FR" smtClean="0">
                <a:solidFill>
                  <a:schemeClr val="tx1"/>
                </a:solidFill>
              </a:rPr>
              <a:t>Concepts Avancés</a:t>
            </a:r>
            <a:br>
              <a:rPr lang="fr-FR" smtClean="0">
                <a:solidFill>
                  <a:schemeClr val="tx1"/>
                </a:solidFill>
              </a:rPr>
            </a:br>
            <a:r>
              <a:rPr lang="fr-FR" smtClean="0">
                <a:solidFill>
                  <a:schemeClr val="tx1"/>
                </a:solidFill>
              </a:rPr>
              <a:t>Acceder manuellement aux formulaires</a:t>
            </a:r>
          </a:p>
        </p:txBody>
      </p:sp>
      <p:sp>
        <p:nvSpPr>
          <p:cNvPr id="6" name="Espace réservé du texte 5"/>
          <p:cNvSpPr>
            <a:spLocks noGrp="1"/>
          </p:cNvSpPr>
          <p:nvPr>
            <p:ph type="body" idx="1"/>
          </p:nvPr>
        </p:nvSpPr>
        <p:spPr/>
        <p:txBody>
          <a:bodyPr/>
          <a:lstStyle/>
          <a:p>
            <a:endParaRPr lang="fr-FR"/>
          </a:p>
        </p:txBody>
      </p:sp>
      <p:sp>
        <p:nvSpPr>
          <p:cNvPr id="62469" name="Espace réservé du numéro de diapositive 5"/>
          <p:cNvSpPr>
            <a:spLocks noGrp="1"/>
          </p:cNvSpPr>
          <p:nvPr>
            <p:ph type="sldNum" sz="quarter" idx="12"/>
          </p:nvPr>
        </p:nvSpPr>
        <p:spPr bwMode="auto">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9D3F8082-9A66-4885-AEAD-132BB8169CD0}" type="slidenum">
              <a:rPr lang="fr-FR" sz="1400">
                <a:solidFill>
                  <a:schemeClr val="bg1"/>
                </a:solidFill>
                <a:latin typeface="Times New Roman" pitchFamily="18" charset="0"/>
              </a:rPr>
              <a:pPr/>
              <a:t>71</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re 1"/>
          <p:cNvSpPr>
            <a:spLocks noGrp="1"/>
          </p:cNvSpPr>
          <p:nvPr>
            <p:ph type="title"/>
          </p:nvPr>
        </p:nvSpPr>
        <p:spPr/>
        <p:txBody>
          <a:bodyPr/>
          <a:lstStyle/>
          <a:p>
            <a:r>
              <a:rPr lang="fr-FR" smtClean="0"/>
              <a:t>Accéder aux objets Request et Response</a:t>
            </a:r>
          </a:p>
        </p:txBody>
      </p:sp>
      <p:sp>
        <p:nvSpPr>
          <p:cNvPr id="120835" name="Espace réservé du contenu 2"/>
          <p:cNvSpPr>
            <a:spLocks noGrp="1"/>
          </p:cNvSpPr>
          <p:nvPr>
            <p:ph sz="quarter" idx="1"/>
          </p:nvPr>
        </p:nvSpPr>
        <p:spPr/>
        <p:txBody>
          <a:bodyPr>
            <a:normAutofit lnSpcReduction="10000"/>
          </a:bodyPr>
          <a:lstStyle/>
          <a:p>
            <a:r>
              <a:rPr lang="fr-FR" dirty="0" smtClean="0"/>
              <a:t>Pas d’accès </a:t>
            </a:r>
            <a:r>
              <a:rPr lang="fr-FR" smtClean="0"/>
              <a:t>automatique !</a:t>
            </a:r>
          </a:p>
          <a:p>
            <a:r>
              <a:rPr lang="fr-FR" smtClean="0"/>
              <a:t>Il </a:t>
            </a:r>
            <a:r>
              <a:rPr lang="fr-FR" dirty="0" smtClean="0"/>
              <a:t>faut « penser » différemment, il faut considérer les formulaires comme des </a:t>
            </a:r>
            <a:r>
              <a:rPr lang="fr-FR" smtClean="0"/>
              <a:t>objets.</a:t>
            </a:r>
          </a:p>
          <a:p>
            <a:r>
              <a:rPr lang="fr-FR" smtClean="0"/>
              <a:t>Privilégier les propriétés des beans </a:t>
            </a:r>
            <a:endParaRPr lang="fr-FR" dirty="0" smtClean="0"/>
          </a:p>
          <a:p>
            <a:r>
              <a:rPr lang="fr-FR" dirty="0" smtClean="0"/>
              <a:t>Si vous avez quand même besoin d’accéder à la requête et à la réponse, le code est un peu complexe…</a:t>
            </a:r>
          </a:p>
          <a:p>
            <a:pPr lvl="1"/>
            <a:r>
              <a:rPr lang="fr-FR" dirty="0" smtClean="0"/>
              <a:t>Utile pour </a:t>
            </a:r>
            <a:r>
              <a:rPr lang="fr-FR" smtClean="0"/>
              <a:t>: </a:t>
            </a:r>
          </a:p>
          <a:p>
            <a:pPr lvl="2"/>
            <a:r>
              <a:rPr lang="fr-FR" smtClean="0"/>
              <a:t>manipuler </a:t>
            </a:r>
            <a:r>
              <a:rPr lang="fr-FR" dirty="0" smtClean="0"/>
              <a:t>la session, par exemple régler la durée.</a:t>
            </a:r>
          </a:p>
          <a:p>
            <a:pPr lvl="2"/>
            <a:r>
              <a:rPr lang="fr-FR" dirty="0" smtClean="0"/>
              <a:t>Manipulation des cookies explicite, consulter le user-agent, regarder le host, </a:t>
            </a:r>
            <a:r>
              <a:rPr lang="fr-FR" smtClean="0"/>
              <a:t>etc.</a:t>
            </a:r>
          </a:p>
          <a:p>
            <a:pPr lvl="2"/>
            <a:r>
              <a:rPr lang="fr-FR" smtClean="0"/>
              <a:t>Obtenir les valeurs des paramètres dans le formulaire (attention les id sont générés automatiquement par JSF, même si on a spécifié l’attribut id, un autre identifiant y est préfixé) </a:t>
            </a:r>
            <a:endParaRPr lang="fr-FR" dirty="0" smtClean="0"/>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72</a:t>
            </a:fld>
            <a:endParaRPr kumimoji="0" 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a:t>
            </a:r>
            <a:endParaRPr lang="fr-FR" dirty="0"/>
          </a:p>
        </p:txBody>
      </p:sp>
      <p:sp>
        <p:nvSpPr>
          <p:cNvPr id="3" name="Espace réservé du contenu 2"/>
          <p:cNvSpPr>
            <a:spLocks noGrp="1"/>
          </p:cNvSpPr>
          <p:nvPr>
            <p:ph sz="quarter" idx="1"/>
          </p:nvPr>
        </p:nvSpPr>
        <p:spPr>
          <a:xfrm>
            <a:off x="517396" y="1524000"/>
            <a:ext cx="8447092" cy="4572000"/>
          </a:xfrm>
        </p:spPr>
        <p:txBody>
          <a:bodyPr>
            <a:normAutofit/>
          </a:bodyPr>
          <a:lstStyle/>
          <a:p>
            <a:pPr marL="0" indent="0">
              <a:buNone/>
            </a:pPr>
            <a:r>
              <a:rPr lang="fr-FR" sz="2000" b="1" dirty="0" err="1">
                <a:latin typeface="Courier New" pitchFamily="49" charset="0"/>
                <a:cs typeface="Courier New" pitchFamily="49" charset="0"/>
              </a:rPr>
              <a:t>FacesContext</a:t>
            </a:r>
            <a:r>
              <a:rPr lang="fr-FR" sz="2000" b="1" dirty="0">
                <a:latin typeface="Courier New" pitchFamily="49" charset="0"/>
                <a:cs typeface="Courier New" pitchFamily="49" charset="0"/>
              </a:rPr>
              <a:t> </a:t>
            </a:r>
            <a:r>
              <a:rPr lang="fr-FR" sz="2000" b="1" dirty="0" err="1">
                <a:latin typeface="Courier New" pitchFamily="49" charset="0"/>
                <a:cs typeface="Courier New" pitchFamily="49" charset="0"/>
              </a:rPr>
              <a:t>facesContext</a:t>
            </a:r>
            <a:r>
              <a:rPr lang="fr-FR" sz="2000" b="1" dirty="0">
                <a:latin typeface="Courier New" pitchFamily="49" charset="0"/>
                <a:cs typeface="Courier New" pitchFamily="49" charset="0"/>
              </a:rPr>
              <a:t> =</a:t>
            </a:r>
            <a:br>
              <a:rPr lang="fr-FR" sz="2000" b="1" dirty="0">
                <a:latin typeface="Courier New" pitchFamily="49" charset="0"/>
                <a:cs typeface="Courier New" pitchFamily="49" charset="0"/>
              </a:rPr>
            </a:br>
            <a:r>
              <a:rPr lang="fr-FR" sz="2000" b="1" dirty="0">
                <a:latin typeface="Courier New" pitchFamily="49" charset="0"/>
                <a:cs typeface="Courier New" pitchFamily="49" charset="0"/>
              </a:rPr>
              <a:t>  </a:t>
            </a:r>
            <a:r>
              <a:rPr lang="fr-FR" sz="2000" b="1" dirty="0" err="1">
                <a:latin typeface="Courier New" pitchFamily="49" charset="0"/>
                <a:cs typeface="Courier New" pitchFamily="49" charset="0"/>
              </a:rPr>
              <a:t>FacesContext.getCurrentInstance</a:t>
            </a:r>
            <a:r>
              <a:rPr lang="fr-FR" sz="2000" b="1" dirty="0">
                <a:latin typeface="Courier New" pitchFamily="49" charset="0"/>
                <a:cs typeface="Courier New" pitchFamily="49" charset="0"/>
              </a:rPr>
              <a:t>(); </a:t>
            </a:r>
            <a:endParaRPr lang="fr-FR" sz="2000" b="1" dirty="0" smtClean="0">
              <a:latin typeface="Courier New" pitchFamily="49" charset="0"/>
              <a:cs typeface="Courier New" pitchFamily="49" charset="0"/>
            </a:endParaRPr>
          </a:p>
          <a:p>
            <a:pPr marL="0" indent="0">
              <a:buNone/>
            </a:pPr>
            <a:r>
              <a:rPr lang="fr-FR" sz="2000" b="1" dirty="0" err="1" smtClean="0">
                <a:latin typeface="Courier New" pitchFamily="49" charset="0"/>
                <a:cs typeface="Courier New" pitchFamily="49" charset="0"/>
              </a:rPr>
              <a:t>ExternalContext</a:t>
            </a: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extContext</a:t>
            </a:r>
            <a:r>
              <a:rPr lang="fr-FR" sz="2000" b="1" dirty="0" smtClean="0">
                <a:latin typeface="Courier New" pitchFamily="49" charset="0"/>
                <a:cs typeface="Courier New" pitchFamily="49" charset="0"/>
              </a:rPr>
              <a:t> =</a:t>
            </a:r>
            <a:br>
              <a:rPr lang="fr-FR" sz="2000" b="1" dirty="0" smtClean="0">
                <a:latin typeface="Courier New" pitchFamily="49" charset="0"/>
                <a:cs typeface="Courier New" pitchFamily="49" charset="0"/>
              </a:rPr>
            </a:br>
            <a:r>
              <a:rPr lang="fr-FR" sz="2000" b="1" smtClean="0">
                <a:latin typeface="Courier New" pitchFamily="49" charset="0"/>
                <a:cs typeface="Courier New" pitchFamily="49" charset="0"/>
              </a:rPr>
              <a:t>  facesContext.getExternalContext();</a:t>
            </a:r>
            <a:endParaRPr lang="fr-FR" sz="2000" b="1" dirty="0" smtClean="0">
              <a:latin typeface="Courier New" pitchFamily="49" charset="0"/>
              <a:cs typeface="Courier New" pitchFamily="49" charset="0"/>
            </a:endParaRPr>
          </a:p>
          <a:p>
            <a:pPr marL="0" indent="0">
              <a:buNone/>
            </a:pPr>
            <a:r>
              <a:rPr lang="fr-FR" sz="2000" b="1" smtClean="0">
                <a:latin typeface="Courier New" pitchFamily="49" charset="0"/>
                <a:cs typeface="Courier New" pitchFamily="49" charset="0"/>
              </a:rPr>
              <a:t>// (à l’aide de l’ExternalContext on peut déjà faire plein de choses; c.f., la javadoc)</a:t>
            </a:r>
          </a:p>
          <a:p>
            <a:pPr marL="0" indent="0">
              <a:buNone/>
            </a:pPr>
            <a:endParaRPr lang="fr-FR" sz="2000" b="1" smtClean="0">
              <a:latin typeface="Courier New" pitchFamily="49" charset="0"/>
              <a:cs typeface="Courier New" pitchFamily="49" charset="0"/>
            </a:endParaRPr>
          </a:p>
          <a:p>
            <a:pPr marL="0" indent="0">
              <a:buNone/>
            </a:pPr>
            <a:r>
              <a:rPr lang="fr-FR" sz="2000" b="1" smtClean="0">
                <a:latin typeface="Courier New" pitchFamily="49" charset="0"/>
                <a:cs typeface="Courier New" pitchFamily="49" charset="0"/>
              </a:rPr>
              <a:t>HttpServletRequest request =</a:t>
            </a:r>
            <a:br>
              <a:rPr lang="fr-FR" sz="2000" b="1" smtClean="0">
                <a:latin typeface="Courier New" pitchFamily="49" charset="0"/>
                <a:cs typeface="Courier New" pitchFamily="49" charset="0"/>
              </a:rPr>
            </a:br>
            <a:r>
              <a:rPr lang="fr-FR" sz="2000" b="1" smtClean="0">
                <a:latin typeface="Courier New" pitchFamily="49" charset="0"/>
                <a:cs typeface="Courier New" pitchFamily="49" charset="0"/>
              </a:rPr>
              <a:t>  (HttpServletRequest)extContext.getRequest();</a:t>
            </a:r>
          </a:p>
          <a:p>
            <a:pPr marL="0" indent="0">
              <a:buNone/>
            </a:pPr>
            <a:r>
              <a:rPr lang="fr-FR" sz="2000" b="1" smtClean="0">
                <a:latin typeface="Courier New" pitchFamily="49" charset="0"/>
                <a:cs typeface="Courier New" pitchFamily="49" charset="0"/>
              </a:rPr>
              <a:t>HttpServletResponse response =</a:t>
            </a:r>
            <a:br>
              <a:rPr lang="fr-FR" sz="2000" b="1" smtClean="0">
                <a:latin typeface="Courier New" pitchFamily="49" charset="0"/>
                <a:cs typeface="Courier New" pitchFamily="49" charset="0"/>
              </a:rPr>
            </a:br>
            <a:r>
              <a:rPr lang="fr-FR" sz="2000" b="1" smtClean="0">
                <a:latin typeface="Courier New" pitchFamily="49" charset="0"/>
                <a:cs typeface="Courier New" pitchFamily="49" charset="0"/>
              </a:rPr>
              <a:t>  (HttpServletResponse)extContext.getResponse();</a:t>
            </a:r>
          </a:p>
          <a:p>
            <a:pPr marL="0" indent="0">
              <a:buNone/>
            </a:pPr>
            <a:r>
              <a:rPr lang="fr-FR" sz="2000" b="1" smtClean="0">
                <a:latin typeface="Courier New" pitchFamily="49" charset="0"/>
                <a:cs typeface="Courier New" pitchFamily="49" charset="0"/>
              </a:rPr>
              <a:t>response.sendRedirect(url</a:t>
            </a:r>
            <a:r>
              <a:rPr lang="fr-FR" sz="2000" b="1" dirty="0" smtClean="0">
                <a:latin typeface="Courier New" pitchFamily="49" charset="0"/>
                <a:cs typeface="Courier New" pitchFamily="49" charset="0"/>
              </a:rPr>
              <a:t>);</a:t>
            </a:r>
          </a:p>
          <a:p>
            <a:pPr marL="0" indent="0">
              <a:buNone/>
            </a:pPr>
            <a:endParaRPr lang="fr-FR" sz="2400" b="1" dirty="0">
              <a:latin typeface="Courier New" pitchFamily="49" charset="0"/>
              <a:cs typeface="Courier New" pitchFamily="49" charset="0"/>
            </a:endParaRP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73</a:t>
            </a:fld>
            <a:endParaRPr kumimoji="0" lang="en-US" dirty="0"/>
          </a:p>
        </p:txBody>
      </p:sp>
    </p:spTree>
    <p:extLst>
      <p:ext uri="{BB962C8B-B14F-4D97-AF65-F5344CB8AC3E}">
        <p14:creationId xmlns="" xmlns:p14="http://schemas.microsoft.com/office/powerpoint/2010/main" val="276490018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re 6"/>
          <p:cNvSpPr>
            <a:spLocks noGrp="1"/>
          </p:cNvSpPr>
          <p:nvPr>
            <p:ph type="title"/>
          </p:nvPr>
        </p:nvSpPr>
        <p:spPr/>
        <p:txBody>
          <a:bodyPr/>
          <a:lstStyle/>
          <a:p>
            <a:r>
              <a:rPr lang="fr-FR" smtClean="0">
                <a:solidFill>
                  <a:schemeClr val="tx1"/>
                </a:solidFill>
              </a:rPr>
              <a:t>Concepts Avancés</a:t>
            </a:r>
            <a:br>
              <a:rPr lang="fr-FR" smtClean="0">
                <a:solidFill>
                  <a:schemeClr val="tx1"/>
                </a:solidFill>
              </a:rPr>
            </a:br>
            <a:r>
              <a:rPr lang="fr-FR" smtClean="0">
                <a:solidFill>
                  <a:schemeClr val="tx1"/>
                </a:solidFill>
              </a:rPr>
              <a:t>Modèle de navigation GET - PRG</a:t>
            </a:r>
          </a:p>
        </p:txBody>
      </p:sp>
      <p:sp>
        <p:nvSpPr>
          <p:cNvPr id="6" name="Espace réservé du texte 5"/>
          <p:cNvSpPr>
            <a:spLocks noGrp="1"/>
          </p:cNvSpPr>
          <p:nvPr>
            <p:ph type="body" idx="1"/>
          </p:nvPr>
        </p:nvSpPr>
        <p:spPr/>
        <p:txBody>
          <a:bodyPr/>
          <a:lstStyle/>
          <a:p>
            <a:endParaRPr lang="fr-FR"/>
          </a:p>
        </p:txBody>
      </p:sp>
      <p:sp>
        <p:nvSpPr>
          <p:cNvPr id="62469" name="Espace réservé du numéro de diapositive 5"/>
          <p:cNvSpPr>
            <a:spLocks noGrp="1"/>
          </p:cNvSpPr>
          <p:nvPr>
            <p:ph type="sldNum" sz="quarter" idx="12"/>
          </p:nvPr>
        </p:nvSpPr>
        <p:spPr bwMode="auto">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9D3F8082-9A66-4885-AEAD-132BB8169CD0}" type="slidenum">
              <a:rPr lang="fr-FR" sz="1400">
                <a:solidFill>
                  <a:schemeClr val="bg1"/>
                </a:solidFill>
                <a:latin typeface="Times New Roman" pitchFamily="18" charset="0"/>
              </a:rPr>
              <a:pPr/>
              <a:t>74</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re 5"/>
          <p:cNvSpPr>
            <a:spLocks noGrp="1"/>
          </p:cNvSpPr>
          <p:nvPr>
            <p:ph type="title"/>
          </p:nvPr>
        </p:nvSpPr>
        <p:spPr/>
        <p:txBody>
          <a:bodyPr/>
          <a:lstStyle/>
          <a:p>
            <a:r>
              <a:rPr lang="fr-FR" smtClean="0"/>
              <a:t>Navigation par défaut</a:t>
            </a:r>
          </a:p>
        </p:txBody>
      </p:sp>
      <p:sp>
        <p:nvSpPr>
          <p:cNvPr id="63494" name="Espace réservé du numéro de diapositive 4"/>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43571A51-0D64-4D8D-A87F-5F0A65577233}" type="slidenum">
              <a:rPr lang="fr-FR" sz="1400">
                <a:solidFill>
                  <a:schemeClr val="bg1"/>
                </a:solidFill>
                <a:latin typeface="Times New Roman" pitchFamily="18" charset="0"/>
              </a:rPr>
              <a:pPr/>
              <a:t>75</a:t>
            </a:fld>
            <a:endParaRPr lang="fr-FR" sz="1400">
              <a:solidFill>
                <a:schemeClr val="bg1"/>
              </a:solidFill>
              <a:latin typeface="Times New Roman" pitchFamily="18" charset="0"/>
            </a:endParaRPr>
          </a:p>
        </p:txBody>
      </p:sp>
      <p:sp>
        <p:nvSpPr>
          <p:cNvPr id="63491" name="Espace réservé du contenu 6"/>
          <p:cNvSpPr>
            <a:spLocks noGrp="1"/>
          </p:cNvSpPr>
          <p:nvPr>
            <p:ph sz="quarter" idx="1"/>
          </p:nvPr>
        </p:nvSpPr>
        <p:spPr/>
        <p:txBody>
          <a:bodyPr/>
          <a:lstStyle/>
          <a:p>
            <a:r>
              <a:rPr lang="fr-FR" dirty="0" smtClean="0"/>
              <a:t>Par défaut, JSF travaille avec des requêtes POST</a:t>
            </a:r>
          </a:p>
          <a:p>
            <a:r>
              <a:rPr lang="fr-FR" dirty="0" smtClean="0"/>
              <a:t>Depuis JSF 2.0 il est aussi devenu simple de travailler avec des requêtes GET</a:t>
            </a:r>
            <a:r>
              <a:rPr lang="fr-FR" smtClean="0"/>
              <a:t>, </a:t>
            </a:r>
          </a:p>
          <a:p>
            <a:pPr lvl="1"/>
            <a:r>
              <a:rPr lang="fr-FR" i="1" smtClean="0"/>
              <a:t>Bookmarks ok</a:t>
            </a:r>
          </a:p>
          <a:p>
            <a:pPr lvl="1"/>
            <a:r>
              <a:rPr lang="fr-FR" smtClean="0"/>
              <a:t>historique ok</a:t>
            </a:r>
          </a:p>
          <a:p>
            <a:pPr lvl="1"/>
            <a:r>
              <a:rPr lang="fr-FR" strike="sngStrike" smtClean="0"/>
              <a:t>doubles </a:t>
            </a:r>
            <a:r>
              <a:rPr lang="fr-FR" strike="sngStrike" dirty="0" smtClean="0"/>
              <a:t>validations </a:t>
            </a:r>
            <a:r>
              <a:rPr lang="fr-FR" strike="sngStrike" smtClean="0"/>
              <a:t>de formulaire</a:t>
            </a:r>
            <a:endParaRPr lang="fr-FR" strike="sngStrike" dirty="0" smtClean="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re 1"/>
          <p:cNvSpPr>
            <a:spLocks noGrp="1"/>
          </p:cNvSpPr>
          <p:nvPr>
            <p:ph type="title"/>
          </p:nvPr>
        </p:nvSpPr>
        <p:spPr/>
        <p:txBody>
          <a:bodyPr/>
          <a:lstStyle/>
          <a:p>
            <a:r>
              <a:rPr lang="fr-FR" smtClean="0"/>
              <a:t>Utiliser GET</a:t>
            </a:r>
          </a:p>
        </p:txBody>
      </p:sp>
      <p:sp>
        <p:nvSpPr>
          <p:cNvPr id="64515" name="Espace réservé du contenu 2"/>
          <p:cNvSpPr>
            <a:spLocks noGrp="1"/>
          </p:cNvSpPr>
          <p:nvPr>
            <p:ph sz="quarter" idx="1"/>
          </p:nvPr>
        </p:nvSpPr>
        <p:spPr/>
        <p:txBody>
          <a:bodyPr/>
          <a:lstStyle/>
          <a:p>
            <a:r>
              <a:rPr lang="fr-FR" smtClean="0"/>
              <a:t>2 composants de JSF 2.0 permettent de générer des requêtes GET : &lt;h:button&gt; et &lt;h:link&gt;</a:t>
            </a:r>
          </a:p>
          <a:p>
            <a:endParaRPr lang="fr-FR" smtClean="0"/>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76</a:t>
            </a:fld>
            <a:endParaRPr kumimoji="0" lang="en-US"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re 1"/>
          <p:cNvSpPr>
            <a:spLocks noGrp="1"/>
          </p:cNvSpPr>
          <p:nvPr>
            <p:ph type="title"/>
          </p:nvPr>
        </p:nvSpPr>
        <p:spPr/>
        <p:txBody>
          <a:bodyPr/>
          <a:lstStyle/>
          <a:p>
            <a:r>
              <a:rPr lang="fr-FR" smtClean="0"/>
              <a:t>Le problème avec POST</a:t>
            </a:r>
          </a:p>
        </p:txBody>
      </p:sp>
      <p:sp>
        <p:nvSpPr>
          <p:cNvPr id="65539" name="Espace réservé du contenu 2"/>
          <p:cNvSpPr>
            <a:spLocks noGrp="1"/>
          </p:cNvSpPr>
          <p:nvPr>
            <p:ph sz="quarter" idx="1"/>
          </p:nvPr>
        </p:nvSpPr>
        <p:spPr>
          <a:xfrm>
            <a:off x="685800" y="1125538"/>
            <a:ext cx="7772400" cy="4978400"/>
          </a:xfrm>
        </p:spPr>
        <p:txBody>
          <a:bodyPr/>
          <a:lstStyle/>
          <a:p>
            <a:r>
              <a:rPr lang="fr-FR" dirty="0" smtClean="0"/>
              <a:t>Avec une requête POST envoyée pour soumettre un formulaire</a:t>
            </a:r>
          </a:p>
          <a:p>
            <a:pPr lvl="1"/>
            <a:r>
              <a:rPr lang="fr-FR" sz="2800" dirty="0" smtClean="0"/>
              <a:t>le </a:t>
            </a:r>
            <a:r>
              <a:rPr lang="fr-FR" sz="2800" dirty="0" err="1" smtClean="0"/>
              <a:t>refresh</a:t>
            </a:r>
            <a:r>
              <a:rPr lang="fr-FR" sz="2800" dirty="0" smtClean="0"/>
              <a:t> de la page affichée (ou un retour en arrière) après un POST soumet à nouveau le formulaire,</a:t>
            </a:r>
          </a:p>
          <a:p>
            <a:pPr lvl="1"/>
            <a:r>
              <a:rPr lang="fr-FR" sz="2800" dirty="0" smtClean="0"/>
              <a:t>l’adresse de la page affichée après le POST est la même que celle du formulaire (donc pas possible de faire réafficher cette page en utilisant l’historique du navigateur)</a:t>
            </a: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77</a:t>
            </a:fld>
            <a:endParaRPr kumimoji="0" lang="en-US"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re 1"/>
          <p:cNvSpPr>
            <a:spLocks noGrp="1"/>
          </p:cNvSpPr>
          <p:nvPr>
            <p:ph type="title"/>
          </p:nvPr>
        </p:nvSpPr>
        <p:spPr/>
        <p:txBody>
          <a:bodyPr/>
          <a:lstStyle/>
          <a:p>
            <a:r>
              <a:rPr lang="fr-FR" smtClean="0"/>
              <a:t>La raison du problème</a:t>
            </a:r>
          </a:p>
        </p:txBody>
      </p:sp>
      <p:sp>
        <p:nvSpPr>
          <p:cNvPr id="66563" name="Espace réservé du contenu 2"/>
          <p:cNvSpPr>
            <a:spLocks noGrp="1"/>
          </p:cNvSpPr>
          <p:nvPr>
            <p:ph sz="quarter" idx="1"/>
          </p:nvPr>
        </p:nvSpPr>
        <p:spPr/>
        <p:txBody>
          <a:bodyPr/>
          <a:lstStyle/>
          <a:p>
            <a:r>
              <a:rPr lang="fr-FR" dirty="0" smtClean="0"/>
              <a:t>C’est le servlet JSF qui redirige vers la page désignée par le modèle de navigation JSF</a:t>
            </a:r>
          </a:p>
          <a:p>
            <a:r>
              <a:rPr lang="fr-FR" dirty="0" smtClean="0"/>
              <a:t>Le navigateur n’a pas connaissance de cette direction et pense être toujours dans la page qui contient le formulaire qui a été soumis</a:t>
            </a: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78</a:t>
            </a:fld>
            <a:endParaRPr kumimoji="0" 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re 1"/>
          <p:cNvSpPr>
            <a:spLocks noGrp="1"/>
          </p:cNvSpPr>
          <p:nvPr>
            <p:ph type="title"/>
          </p:nvPr>
        </p:nvSpPr>
        <p:spPr/>
        <p:txBody>
          <a:bodyPr/>
          <a:lstStyle/>
          <a:p>
            <a:r>
              <a:rPr lang="fr-FR" smtClean="0"/>
              <a:t>Les conséquences du problème</a:t>
            </a:r>
          </a:p>
        </p:txBody>
      </p:sp>
      <p:sp>
        <p:nvSpPr>
          <p:cNvPr id="67587" name="Espace réservé du contenu 2"/>
          <p:cNvSpPr>
            <a:spLocks noGrp="1"/>
          </p:cNvSpPr>
          <p:nvPr>
            <p:ph sz="quarter" idx="1"/>
          </p:nvPr>
        </p:nvSpPr>
        <p:spPr>
          <a:xfrm>
            <a:off x="685800" y="1125538"/>
            <a:ext cx="8001000" cy="5039766"/>
          </a:xfrm>
        </p:spPr>
        <p:txBody>
          <a:bodyPr/>
          <a:lstStyle/>
          <a:p>
            <a:r>
              <a:rPr lang="fr-FR" dirty="0" smtClean="0"/>
              <a:t>Le navigateur est en retard d’une page pour afficher l’URL de la page en cours</a:t>
            </a:r>
          </a:p>
          <a:p>
            <a:r>
              <a:rPr lang="fr-FR" dirty="0" smtClean="0"/>
              <a:t>Il ne garde donc pas la bonne adresse URL si l’utilisateur veut garder un marque-page</a:t>
            </a:r>
          </a:p>
          <a:p>
            <a:r>
              <a:rPr lang="fr-FR" dirty="0" smtClean="0"/>
              <a:t>Le navigateur pense être toujours dans la page qui contient le formulaire après un retour en arrière ou un </a:t>
            </a:r>
            <a:r>
              <a:rPr lang="fr-FR" dirty="0" err="1" smtClean="0"/>
              <a:t>refresh</a:t>
            </a:r>
            <a:r>
              <a:rPr lang="fr-FR" dirty="0" smtClean="0"/>
              <a:t> et il essaie de le soumettre à nouveau (il demande malgré tout une confirmation lors de la soumission multiple d’un formulaire)</a:t>
            </a: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79</a:t>
            </a:fld>
            <a:endParaRPr kumimoji="0"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re 1"/>
          <p:cNvSpPr>
            <a:spLocks noGrp="1"/>
          </p:cNvSpPr>
          <p:nvPr>
            <p:ph type="title"/>
          </p:nvPr>
        </p:nvSpPr>
        <p:spPr>
          <a:xfrm>
            <a:off x="184150" y="0"/>
            <a:ext cx="8775700" cy="908050"/>
          </a:xfrm>
        </p:spPr>
        <p:txBody>
          <a:bodyPr>
            <a:normAutofit fontScale="90000"/>
          </a:bodyPr>
          <a:lstStyle/>
          <a:p>
            <a:r>
              <a:rPr lang="fr-FR" smtClean="0"/>
              <a:t>La solution : </a:t>
            </a:r>
            <a:br>
              <a:rPr lang="fr-FR" smtClean="0"/>
            </a:br>
            <a:r>
              <a:rPr lang="fr-FR" smtClean="0"/>
              <a:t>POST, REDIRECT, GET (PRG)</a:t>
            </a:r>
          </a:p>
        </p:txBody>
      </p:sp>
      <p:sp>
        <p:nvSpPr>
          <p:cNvPr id="68614"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21F2241A-0FE3-47D3-B16E-AC52FACA3288}" type="slidenum">
              <a:rPr lang="fr-FR" sz="1400">
                <a:solidFill>
                  <a:schemeClr val="bg1"/>
                </a:solidFill>
                <a:latin typeface="Times New Roman" pitchFamily="18" charset="0"/>
              </a:rPr>
              <a:pPr/>
              <a:t>80</a:t>
            </a:fld>
            <a:endParaRPr lang="fr-FR" sz="1400">
              <a:solidFill>
                <a:schemeClr val="bg1"/>
              </a:solidFill>
              <a:latin typeface="Times New Roman" pitchFamily="18" charset="0"/>
            </a:endParaRPr>
          </a:p>
        </p:txBody>
      </p:sp>
      <p:sp>
        <p:nvSpPr>
          <p:cNvPr id="68611" name="Espace réservé du contenu 2"/>
          <p:cNvSpPr>
            <a:spLocks noGrp="1"/>
          </p:cNvSpPr>
          <p:nvPr>
            <p:ph sz="quarter" idx="1"/>
          </p:nvPr>
        </p:nvSpPr>
        <p:spPr>
          <a:xfrm>
            <a:off x="685800" y="1916113"/>
            <a:ext cx="7940675" cy="4179887"/>
          </a:xfrm>
        </p:spPr>
        <p:txBody>
          <a:bodyPr/>
          <a:lstStyle/>
          <a:p>
            <a:r>
              <a:rPr lang="fr-FR" smtClean="0"/>
              <a:t>Le modèle POST– REDIRECT– GET préconise de</a:t>
            </a:r>
          </a:p>
          <a:p>
            <a:pPr lvl="1"/>
            <a:r>
              <a:rPr lang="fr-FR" sz="2800" smtClean="0"/>
              <a:t>Ne jamais montrer une page en réponse à un POST,</a:t>
            </a:r>
          </a:p>
          <a:p>
            <a:pPr lvl="1"/>
            <a:r>
              <a:rPr lang="fr-FR" sz="2800" smtClean="0"/>
              <a:t>Charger les pages uniquement avec des GET,</a:t>
            </a:r>
          </a:p>
          <a:p>
            <a:pPr lvl="1"/>
            <a:r>
              <a:rPr lang="fr-FR" sz="2800" smtClean="0"/>
              <a:t>Utiliser </a:t>
            </a:r>
            <a:r>
              <a:rPr lang="fr-FR" sz="2800" smtClean="0">
                <a:solidFill>
                  <a:srgbClr val="FF0000"/>
                </a:solidFill>
              </a:rPr>
              <a:t>la redirection </a:t>
            </a:r>
            <a:r>
              <a:rPr lang="fr-FR" sz="2800" smtClean="0"/>
              <a:t>pour passer de POST à GET.</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re 1"/>
          <p:cNvSpPr>
            <a:spLocks noGrp="1"/>
          </p:cNvSpPr>
          <p:nvPr>
            <p:ph type="title"/>
          </p:nvPr>
        </p:nvSpPr>
        <p:spPr/>
        <p:txBody>
          <a:bodyPr/>
          <a:lstStyle/>
          <a:p>
            <a:r>
              <a:rPr lang="fr-FR" smtClean="0"/>
              <a:t>Sans PRG</a:t>
            </a:r>
          </a:p>
        </p:txBody>
      </p:sp>
      <p:sp>
        <p:nvSpPr>
          <p:cNvPr id="69638"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1B5D2C89-F01D-468D-9D0A-0E7FABB62F49}" type="slidenum">
              <a:rPr lang="fr-FR" sz="1400">
                <a:solidFill>
                  <a:schemeClr val="bg1"/>
                </a:solidFill>
                <a:latin typeface="Times New Roman" pitchFamily="18" charset="0"/>
              </a:rPr>
              <a:pPr/>
              <a:t>81</a:t>
            </a:fld>
            <a:endParaRPr lang="fr-FR" sz="1400">
              <a:solidFill>
                <a:schemeClr val="bg1"/>
              </a:solidFill>
              <a:latin typeface="Times New Roman" pitchFamily="18" charset="0"/>
            </a:endParaRPr>
          </a:p>
        </p:txBody>
      </p:sp>
      <p:pic>
        <p:nvPicPr>
          <p:cNvPr id="69635" name="Espace réservé du contenu 6" descr="PostRedirectGet_DoubleSubmitProblem.png"/>
          <p:cNvPicPr>
            <a:picLocks noGrp="1" noChangeAspect="1"/>
          </p:cNvPicPr>
          <p:nvPr>
            <p:ph sz="quarter" idx="1"/>
          </p:nvPr>
        </p:nvPicPr>
        <p:blipFill>
          <a:blip r:embed="rId2">
            <a:extLst>
              <a:ext uri="{28A0092B-C50C-407E-A947-70E740481C1C}">
                <a14:useLocalDpi xmlns="" xmlns:a14="http://schemas.microsoft.com/office/drawing/2010/main" val="0"/>
              </a:ext>
            </a:extLst>
          </a:blip>
          <a:srcRect/>
          <a:stretch>
            <a:fillRect/>
          </a:stretch>
        </p:blipFill>
        <p:spPr>
          <a:xfrm>
            <a:off x="915988" y="1874838"/>
            <a:ext cx="7312025" cy="4217987"/>
          </a:xfrm>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re 1"/>
          <p:cNvSpPr>
            <a:spLocks noGrp="1"/>
          </p:cNvSpPr>
          <p:nvPr>
            <p:ph type="title"/>
          </p:nvPr>
        </p:nvSpPr>
        <p:spPr/>
        <p:txBody>
          <a:bodyPr/>
          <a:lstStyle/>
          <a:p>
            <a:r>
              <a:rPr lang="fr-FR" smtClean="0"/>
              <a:t>Avec PRG</a:t>
            </a:r>
          </a:p>
        </p:txBody>
      </p:sp>
      <p:sp>
        <p:nvSpPr>
          <p:cNvPr id="70662"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BCC11048-831A-44DC-A115-12A96B82E5B1}" type="slidenum">
              <a:rPr lang="fr-FR" sz="1400">
                <a:solidFill>
                  <a:schemeClr val="bg1"/>
                </a:solidFill>
                <a:latin typeface="Times New Roman" pitchFamily="18" charset="0"/>
              </a:rPr>
              <a:pPr/>
              <a:t>82</a:t>
            </a:fld>
            <a:endParaRPr lang="fr-FR" sz="1400">
              <a:solidFill>
                <a:schemeClr val="bg1"/>
              </a:solidFill>
              <a:latin typeface="Times New Roman" pitchFamily="18" charset="0"/>
            </a:endParaRPr>
          </a:p>
        </p:txBody>
      </p:sp>
      <p:pic>
        <p:nvPicPr>
          <p:cNvPr id="70659" name="Espace réservé du contenu 6" descr="PostRedirectGet_DoubleSubmitSolution.png"/>
          <p:cNvPicPr>
            <a:picLocks noGrp="1" noChangeAspect="1"/>
          </p:cNvPicPr>
          <p:nvPr>
            <p:ph sz="quarter" idx="1"/>
          </p:nvPr>
        </p:nvPicPr>
        <p:blipFill>
          <a:blip r:embed="rId2">
            <a:extLst>
              <a:ext uri="{28A0092B-C50C-407E-A947-70E740481C1C}">
                <a14:useLocalDpi xmlns="" xmlns:a14="http://schemas.microsoft.com/office/drawing/2010/main" val="0"/>
              </a:ext>
            </a:extLst>
          </a:blip>
          <a:srcRect/>
          <a:stretch>
            <a:fillRect/>
          </a:stretch>
        </p:blipFill>
        <p:spPr>
          <a:xfrm>
            <a:off x="1781175" y="1219200"/>
            <a:ext cx="5581650" cy="4946650"/>
          </a:xfrm>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PRG et JSF2</a:t>
            </a:r>
            <a:endParaRPr lang="fr-FR"/>
          </a:p>
        </p:txBody>
      </p:sp>
      <p:sp>
        <p:nvSpPr>
          <p:cNvPr id="3" name="Espace réservé du numéro de diapositive 2"/>
          <p:cNvSpPr>
            <a:spLocks noGrp="1"/>
          </p:cNvSpPr>
          <p:nvPr>
            <p:ph type="sldNum" sz="quarter" idx="12"/>
          </p:nvPr>
        </p:nvSpPr>
        <p:spPr/>
        <p:txBody>
          <a:bodyPr/>
          <a:lstStyle/>
          <a:p>
            <a:fld id="{EA7C8D44-3667-46F6-9772-CC52308E2A7F}" type="slidenum">
              <a:rPr kumimoji="0" lang="en-US" smtClean="0"/>
              <a:pPr/>
              <a:t>83</a:t>
            </a:fld>
            <a:endParaRPr kumimoji="0" lang="en-US" dirty="0"/>
          </a:p>
        </p:txBody>
      </p:sp>
      <p:sp>
        <p:nvSpPr>
          <p:cNvPr id="4" name="Espace réservé du contenu 3"/>
          <p:cNvSpPr>
            <a:spLocks noGrp="1"/>
          </p:cNvSpPr>
          <p:nvPr>
            <p:ph sz="quarter" idx="1"/>
          </p:nvPr>
        </p:nvSpPr>
        <p:spPr/>
        <p:txBody>
          <a:bodyPr/>
          <a:lstStyle/>
          <a:p>
            <a:r>
              <a:rPr lang="fr-FR" smtClean="0"/>
              <a:t>Pour utiliser PRG avec JSF2: </a:t>
            </a:r>
            <a:r>
              <a:rPr lang="fr-FR" b="1" smtClean="0">
                <a:solidFill>
                  <a:srgbClr val="C00000"/>
                </a:solidFill>
              </a:rPr>
              <a:t>faces-redirect=true</a:t>
            </a:r>
          </a:p>
          <a:p>
            <a:endParaRPr lang="fr-FR" smtClean="0"/>
          </a:p>
          <a:p>
            <a:r>
              <a:rPr lang="fr-FR" smtClean="0"/>
              <a:t>&lt;h:commandButton value=…</a:t>
            </a:r>
            <a:br>
              <a:rPr lang="fr-FR" smtClean="0"/>
            </a:br>
            <a:r>
              <a:rPr lang="fr-FR" smtClean="0"/>
              <a:t>  action="page2?faces-redirect=true"...</a:t>
            </a:r>
          </a:p>
          <a:p>
            <a:endParaRPr lang="fr-FR" smtClean="0"/>
          </a:p>
          <a:p>
            <a:r>
              <a:rPr lang="fr-FR" smtClean="0"/>
              <a:t>Attention, ne pas faire ça avec h:link et h:button !</a:t>
            </a:r>
            <a:endParaRPr lang="fr-F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re 1"/>
          <p:cNvSpPr>
            <a:spLocks noGrp="1"/>
          </p:cNvSpPr>
          <p:nvPr>
            <p:ph type="title"/>
          </p:nvPr>
        </p:nvSpPr>
        <p:spPr/>
        <p:txBody>
          <a:bodyPr/>
          <a:lstStyle/>
          <a:p>
            <a:r>
              <a:rPr lang="fr-FR" smtClean="0"/>
              <a:t>Problème de PRG</a:t>
            </a:r>
          </a:p>
        </p:txBody>
      </p:sp>
      <p:sp>
        <p:nvSpPr>
          <p:cNvPr id="71686"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0F3A01AD-64EC-4376-BD1B-E9C1D6F4D3EC}" type="slidenum">
              <a:rPr lang="fr-FR" sz="1400">
                <a:solidFill>
                  <a:schemeClr val="bg1"/>
                </a:solidFill>
                <a:latin typeface="Times New Roman" pitchFamily="18" charset="0"/>
              </a:rPr>
              <a:pPr/>
              <a:t>84</a:t>
            </a:fld>
            <a:endParaRPr lang="fr-FR" sz="1400">
              <a:solidFill>
                <a:schemeClr val="bg1"/>
              </a:solidFill>
              <a:latin typeface="Times New Roman" pitchFamily="18" charset="0"/>
            </a:endParaRPr>
          </a:p>
        </p:txBody>
      </p:sp>
      <p:sp>
        <p:nvSpPr>
          <p:cNvPr id="71683" name="Espace réservé du contenu 2"/>
          <p:cNvSpPr>
            <a:spLocks noGrp="1"/>
          </p:cNvSpPr>
          <p:nvPr>
            <p:ph sz="quarter" idx="1"/>
          </p:nvPr>
        </p:nvSpPr>
        <p:spPr>
          <a:xfrm>
            <a:off x="685800" y="1125538"/>
            <a:ext cx="7940675" cy="5327650"/>
          </a:xfrm>
        </p:spPr>
        <p:txBody>
          <a:bodyPr/>
          <a:lstStyle/>
          <a:p>
            <a:r>
              <a:rPr lang="fr-FR" dirty="0" smtClean="0"/>
              <a:t>PRG peut poser un problème lorsque la page vers laquelle l’utilisateur est redirigée (le GET) doit afficher des données manipulées par le formulaire</a:t>
            </a:r>
          </a:p>
          <a:p>
            <a:r>
              <a:rPr lang="fr-FR" dirty="0" smtClean="0"/>
              <a:t>C’est le cas, par exemple, lorsque cette page est une page qui confirme l’enregistrement dans une base de données des informations saisies par l’utilisateur dans le formulaire</a:t>
            </a:r>
          </a:p>
          <a:p>
            <a:r>
              <a:rPr lang="fr-FR" dirty="0" smtClean="0"/>
              <a:t>En effet, les informations conservées dans la portée de la </a:t>
            </a:r>
            <a:r>
              <a:rPr lang="fr-FR" b="1" dirty="0" smtClean="0">
                <a:solidFill>
                  <a:srgbClr val="FF0000"/>
                </a:solidFill>
              </a:rPr>
              <a:t>requête</a:t>
            </a:r>
            <a:r>
              <a:rPr lang="fr-FR" dirty="0" smtClean="0">
                <a:solidFill>
                  <a:srgbClr val="FF0000"/>
                </a:solidFill>
              </a:rPr>
              <a:t> </a:t>
            </a:r>
            <a:r>
              <a:rPr lang="fr-FR" dirty="0" smtClean="0"/>
              <a:t>du POST ne sont plus disponibles</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re 1"/>
          <p:cNvSpPr>
            <a:spLocks noGrp="1"/>
          </p:cNvSpPr>
          <p:nvPr>
            <p:ph type="title"/>
          </p:nvPr>
        </p:nvSpPr>
        <p:spPr/>
        <p:txBody>
          <a:bodyPr/>
          <a:lstStyle/>
          <a:p>
            <a:r>
              <a:rPr lang="fr-FR" smtClean="0"/>
              <a:t>Solutions</a:t>
            </a:r>
          </a:p>
        </p:txBody>
      </p:sp>
      <p:sp>
        <p:nvSpPr>
          <p:cNvPr id="72710"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996B92A5-7C10-4791-AF25-E2858A698E95}" type="slidenum">
              <a:rPr lang="fr-FR" sz="1400">
                <a:solidFill>
                  <a:schemeClr val="bg1"/>
                </a:solidFill>
                <a:latin typeface="Times New Roman" pitchFamily="18" charset="0"/>
              </a:rPr>
              <a:pPr/>
              <a:t>85</a:t>
            </a:fld>
            <a:endParaRPr lang="fr-FR" sz="1400">
              <a:solidFill>
                <a:schemeClr val="bg1"/>
              </a:solidFill>
              <a:latin typeface="Times New Roman" pitchFamily="18" charset="0"/>
            </a:endParaRPr>
          </a:p>
        </p:txBody>
      </p:sp>
      <p:sp>
        <p:nvSpPr>
          <p:cNvPr id="72707" name="Espace réservé du contenu 2"/>
          <p:cNvSpPr>
            <a:spLocks noGrp="1"/>
          </p:cNvSpPr>
          <p:nvPr>
            <p:ph sz="quarter" idx="1"/>
          </p:nvPr>
        </p:nvSpPr>
        <p:spPr>
          <a:xfrm>
            <a:off x="685800" y="981075"/>
            <a:ext cx="8278813" cy="5616575"/>
          </a:xfrm>
        </p:spPr>
        <p:txBody>
          <a:bodyPr/>
          <a:lstStyle/>
          <a:p>
            <a:r>
              <a:rPr lang="fr-FR" dirty="0" smtClean="0"/>
              <a:t>Une des solutions est de ranger les informations dans la session plutôt que dans la requête</a:t>
            </a:r>
          </a:p>
          <a:p>
            <a:r>
              <a:rPr lang="fr-FR" dirty="0" smtClean="0"/>
              <a:t>Cependant cette solution peut conduire à une session trop encombrée</a:t>
            </a:r>
          </a:p>
          <a:p>
            <a:r>
              <a:rPr lang="fr-FR" dirty="0" smtClean="0"/>
              <a:t>Une autre solution est de passer les informations d’une requête à l’autre</a:t>
            </a:r>
          </a:p>
          <a:p>
            <a:r>
              <a:rPr lang="fr-FR" dirty="0" smtClean="0"/>
              <a:t>JSF 2.0 offre 3 nouvelles possibilités qui facilitent la tâche du développeur :</a:t>
            </a:r>
          </a:p>
          <a:p>
            <a:pPr lvl="1"/>
            <a:r>
              <a:rPr lang="fr-FR" sz="2800" dirty="0" smtClean="0"/>
              <a:t>la mémoire flash,</a:t>
            </a:r>
          </a:p>
          <a:p>
            <a:pPr lvl="1"/>
            <a:r>
              <a:rPr lang="fr-FR" sz="2800" dirty="0" smtClean="0">
                <a:solidFill>
                  <a:srgbClr val="FF0000"/>
                </a:solidFill>
              </a:rPr>
              <a:t>les paramètres de vue,</a:t>
            </a:r>
          </a:p>
          <a:p>
            <a:pPr lvl="1"/>
            <a:r>
              <a:rPr lang="fr-FR" sz="2800" dirty="0" smtClean="0">
                <a:solidFill>
                  <a:srgbClr val="FF0000"/>
                </a:solidFill>
              </a:rPr>
              <a:t>La portée conversation de CDI</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re 1"/>
          <p:cNvSpPr>
            <a:spLocks noGrp="1"/>
          </p:cNvSpPr>
          <p:nvPr>
            <p:ph type="title"/>
          </p:nvPr>
        </p:nvSpPr>
        <p:spPr/>
        <p:txBody>
          <a:bodyPr/>
          <a:lstStyle/>
          <a:p>
            <a:r>
              <a:rPr lang="fr-FR" smtClean="0"/>
              <a:t>Paramètres de vue</a:t>
            </a:r>
          </a:p>
        </p:txBody>
      </p:sp>
      <p:sp>
        <p:nvSpPr>
          <p:cNvPr id="73734"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5AE855C0-6885-405C-B801-3BB8BCB2F0B1}" type="slidenum">
              <a:rPr lang="fr-FR" sz="1400">
                <a:solidFill>
                  <a:schemeClr val="bg1"/>
                </a:solidFill>
                <a:latin typeface="Times New Roman" pitchFamily="18" charset="0"/>
              </a:rPr>
              <a:pPr/>
              <a:t>86</a:t>
            </a:fld>
            <a:endParaRPr lang="fr-FR" sz="1400">
              <a:solidFill>
                <a:schemeClr val="bg1"/>
              </a:solidFill>
              <a:latin typeface="Times New Roman" pitchFamily="18" charset="0"/>
            </a:endParaRPr>
          </a:p>
        </p:txBody>
      </p:sp>
      <p:sp>
        <p:nvSpPr>
          <p:cNvPr id="73731" name="Espace réservé du contenu 2"/>
          <p:cNvSpPr>
            <a:spLocks noGrp="1"/>
          </p:cNvSpPr>
          <p:nvPr>
            <p:ph sz="quarter" idx="1"/>
          </p:nvPr>
        </p:nvSpPr>
        <p:spPr>
          <a:xfrm>
            <a:off x="685800" y="1524000"/>
            <a:ext cx="7875588" cy="4572000"/>
          </a:xfrm>
        </p:spPr>
        <p:txBody>
          <a:bodyPr/>
          <a:lstStyle/>
          <a:p>
            <a:r>
              <a:rPr lang="fr-FR" dirty="0" smtClean="0"/>
              <a:t>Les paramètres d’une vue sont définis par des balises </a:t>
            </a:r>
            <a:r>
              <a:rPr lang="fr-FR" sz="2400" b="1" dirty="0" smtClean="0">
                <a:latin typeface="Courier New" pitchFamily="49" charset="0"/>
                <a:cs typeface="Courier New" pitchFamily="49" charset="0"/>
              </a:rPr>
              <a:t>&lt;</a:t>
            </a:r>
            <a:r>
              <a:rPr lang="fr-FR" sz="2400" b="1" dirty="0" err="1" smtClean="0">
                <a:latin typeface="Courier New" pitchFamily="49" charset="0"/>
                <a:cs typeface="Courier New" pitchFamily="49" charset="0"/>
              </a:rPr>
              <a:t>f:viewParam</a:t>
            </a:r>
            <a:r>
              <a:rPr lang="fr-FR" sz="2400" b="1" dirty="0" smtClean="0">
                <a:latin typeface="Courier New" pitchFamily="49" charset="0"/>
                <a:cs typeface="Courier New" pitchFamily="49" charset="0"/>
              </a:rPr>
              <a:t>&gt;</a:t>
            </a:r>
            <a:r>
              <a:rPr lang="fr-FR" dirty="0" smtClean="0"/>
              <a:t> incluses dans une balise </a:t>
            </a:r>
            <a:r>
              <a:rPr lang="fr-FR" sz="2400" b="1" dirty="0" smtClean="0">
                <a:latin typeface="Courier New" pitchFamily="49" charset="0"/>
                <a:cs typeface="Courier New" pitchFamily="49" charset="0"/>
              </a:rPr>
              <a:t>&lt;</a:t>
            </a:r>
            <a:r>
              <a:rPr lang="fr-FR" sz="2400" b="1" dirty="0" err="1" smtClean="0">
                <a:latin typeface="Courier New" pitchFamily="49" charset="0"/>
                <a:cs typeface="Courier New" pitchFamily="49" charset="0"/>
              </a:rPr>
              <a:t>f:metadata</a:t>
            </a:r>
            <a:r>
              <a:rPr lang="fr-FR" sz="2400" b="1" dirty="0" smtClean="0">
                <a:latin typeface="Courier New" pitchFamily="49" charset="0"/>
                <a:cs typeface="Courier New" pitchFamily="49" charset="0"/>
              </a:rPr>
              <a:t>&gt;</a:t>
            </a:r>
            <a:r>
              <a:rPr lang="fr-FR" dirty="0" smtClean="0"/>
              <a:t> (à placer au début de la page destination de la navigation, avant les </a:t>
            </a:r>
            <a:r>
              <a:rPr lang="fr-FR" sz="2400" b="1" dirty="0" smtClean="0">
                <a:latin typeface="Courier New" pitchFamily="49" charset="0"/>
                <a:cs typeface="Courier New" pitchFamily="49" charset="0"/>
              </a:rPr>
              <a:t>&lt;</a:t>
            </a:r>
            <a:r>
              <a:rPr lang="fr-FR" sz="2400" b="1" dirty="0" err="1" smtClean="0">
                <a:latin typeface="Courier New" pitchFamily="49" charset="0"/>
                <a:cs typeface="Courier New" pitchFamily="49" charset="0"/>
              </a:rPr>
              <a:t>h:head</a:t>
            </a:r>
            <a:r>
              <a:rPr lang="fr-FR" sz="2400" b="1" dirty="0" smtClean="0">
                <a:latin typeface="Courier New" pitchFamily="49" charset="0"/>
                <a:cs typeface="Courier New" pitchFamily="49" charset="0"/>
              </a:rPr>
              <a:t>&gt;</a:t>
            </a:r>
            <a:r>
              <a:rPr lang="fr-FR" dirty="0" smtClean="0"/>
              <a:t> et </a:t>
            </a:r>
            <a:r>
              <a:rPr lang="fr-FR" sz="2400" b="1" dirty="0" smtClean="0">
                <a:latin typeface="Courier New" pitchFamily="49" charset="0"/>
                <a:cs typeface="Courier New" pitchFamily="49" charset="0"/>
              </a:rPr>
              <a:t>&lt;</a:t>
            </a:r>
            <a:r>
              <a:rPr lang="fr-FR" sz="2400" b="1" dirty="0" err="1" smtClean="0">
                <a:latin typeface="Courier New" pitchFamily="49" charset="0"/>
                <a:cs typeface="Courier New" pitchFamily="49" charset="0"/>
              </a:rPr>
              <a:t>h:body</a:t>
            </a:r>
            <a:r>
              <a:rPr lang="fr-FR" sz="2400" b="1" dirty="0" smtClean="0">
                <a:latin typeface="Courier New" pitchFamily="49" charset="0"/>
                <a:cs typeface="Courier New" pitchFamily="49" charset="0"/>
              </a:rPr>
              <a:t>&gt;</a:t>
            </a:r>
            <a:r>
              <a:rPr lang="fr-FR" dirty="0" smtClean="0"/>
              <a:t>) :</a:t>
            </a:r>
            <a:br>
              <a:rPr lang="fr-FR" dirty="0" smtClean="0"/>
            </a:br>
            <a:r>
              <a:rPr lang="fr-FR" sz="2400" b="1" dirty="0" smtClean="0">
                <a:latin typeface="Courier New" pitchFamily="49" charset="0"/>
                <a:cs typeface="Courier New" pitchFamily="49" charset="0"/>
              </a:rPr>
              <a:t>&lt;</a:t>
            </a:r>
            <a:r>
              <a:rPr lang="fr-FR" sz="2400" b="1" dirty="0" err="1" smtClean="0">
                <a:latin typeface="Courier New" pitchFamily="49" charset="0"/>
                <a:cs typeface="Courier New" pitchFamily="49" charset="0"/>
              </a:rPr>
              <a:t>f:metadata</a:t>
            </a:r>
            <a:r>
              <a:rPr lang="fr-FR" sz="2400" b="1" dirty="0" smtClean="0">
                <a:latin typeface="Courier New" pitchFamily="49" charset="0"/>
                <a:cs typeface="Courier New" pitchFamily="49" charset="0"/>
              </a:rPr>
              <a:t>&gt;</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&lt;</a:t>
            </a:r>
            <a:r>
              <a:rPr lang="fr-FR" sz="2400" b="1" dirty="0" err="1" smtClean="0">
                <a:latin typeface="Courier New" pitchFamily="49" charset="0"/>
                <a:cs typeface="Courier New" pitchFamily="49" charset="0"/>
              </a:rPr>
              <a:t>f:viewParam</a:t>
            </a:r>
            <a:r>
              <a:rPr lang="fr-FR" sz="2400" b="1" dirty="0" smtClean="0">
                <a:latin typeface="Courier New" pitchFamily="49" charset="0"/>
                <a:cs typeface="Courier New" pitchFamily="49" charset="0"/>
              </a:rPr>
              <a:t> </a:t>
            </a:r>
            <a:r>
              <a:rPr lang="fr-FR" sz="2400" b="1" dirty="0" err="1" smtClean="0">
                <a:latin typeface="Courier New" pitchFamily="49" charset="0"/>
                <a:cs typeface="Courier New" pitchFamily="49" charset="0"/>
              </a:rPr>
              <a:t>name</a:t>
            </a:r>
            <a:r>
              <a:rPr lang="fr-FR" sz="2400" b="1" dirty="0" smtClean="0">
                <a:latin typeface="Courier New" pitchFamily="49" charset="0"/>
                <a:cs typeface="Courier New" pitchFamily="49" charset="0"/>
              </a:rPr>
              <a:t>="n1"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value="#{bean1.p1}" /&gt;</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&lt;</a:t>
            </a:r>
            <a:r>
              <a:rPr lang="fr-FR" sz="2400" b="1" dirty="0" err="1" smtClean="0">
                <a:latin typeface="Courier New" pitchFamily="49" charset="0"/>
                <a:cs typeface="Courier New" pitchFamily="49" charset="0"/>
              </a:rPr>
              <a:t>f:viewParam</a:t>
            </a:r>
            <a:r>
              <a:rPr lang="fr-FR" sz="2400" b="1" dirty="0" smtClean="0">
                <a:latin typeface="Courier New" pitchFamily="49" charset="0"/>
                <a:cs typeface="Courier New" pitchFamily="49" charset="0"/>
              </a:rPr>
              <a:t> </a:t>
            </a:r>
            <a:r>
              <a:rPr lang="fr-FR" sz="2400" b="1" dirty="0" err="1" smtClean="0">
                <a:latin typeface="Courier New" pitchFamily="49" charset="0"/>
                <a:cs typeface="Courier New" pitchFamily="49" charset="0"/>
              </a:rPr>
              <a:t>name</a:t>
            </a:r>
            <a:r>
              <a:rPr lang="fr-FR" sz="2400" b="1" dirty="0" smtClean="0">
                <a:latin typeface="Courier New" pitchFamily="49" charset="0"/>
                <a:cs typeface="Courier New" pitchFamily="49" charset="0"/>
              </a:rPr>
              <a:t>="n2"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value="#{bean2.p2}" /&gt;</a:t>
            </a:r>
            <a:r>
              <a:rPr lang="fr-FR" sz="2400" dirty="0" smtClean="0"/>
              <a:t/>
            </a:r>
            <a:br>
              <a:rPr lang="fr-FR" sz="2400" dirty="0" smtClean="0"/>
            </a:br>
            <a:r>
              <a:rPr lang="fr-FR" sz="2400" b="1" dirty="0" smtClean="0">
                <a:latin typeface="Courier New" pitchFamily="49" charset="0"/>
                <a:cs typeface="Courier New" pitchFamily="49" charset="0"/>
              </a:rPr>
              <a:t>&lt;</a:t>
            </a:r>
            <a:r>
              <a:rPr lang="fr-FR" sz="2400" b="1" dirty="0" err="1" smtClean="0">
                <a:latin typeface="Courier New" pitchFamily="49" charset="0"/>
                <a:cs typeface="Courier New" pitchFamily="49" charset="0"/>
              </a:rPr>
              <a:t>f:metadata</a:t>
            </a:r>
            <a:r>
              <a:rPr lang="fr-FR" sz="2400" b="1" dirty="0" smtClean="0">
                <a:latin typeface="Courier New" pitchFamily="49" charset="0"/>
                <a:cs typeface="Courier New" pitchFamily="49" charset="0"/>
              </a:rPr>
              <a:t>&gt;</a:t>
            </a:r>
            <a:endParaRPr lang="fr-FR" sz="2400" dirty="0" smtClean="0"/>
          </a:p>
          <a:p>
            <a:pPr lvl="1"/>
            <a:endParaRPr lang="fr-FR" sz="2800" dirty="0" smtClean="0"/>
          </a:p>
        </p:txBody>
      </p:sp>
      <p:sp>
        <p:nvSpPr>
          <p:cNvPr id="73735" name="Rectangle 6"/>
          <p:cNvSpPr>
            <a:spLocks noChangeArrowheads="1"/>
          </p:cNvSpPr>
          <p:nvPr/>
        </p:nvSpPr>
        <p:spPr bwMode="auto">
          <a:xfrm>
            <a:off x="928662" y="3500438"/>
            <a:ext cx="7051054" cy="2286000"/>
          </a:xfrm>
          <a:prstGeom prst="rect">
            <a:avLst/>
          </a:prstGeom>
          <a:noFill/>
          <a:ln w="9525" algn="ctr">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000" tIns="46800" rIns="90000" bIns="46800" anchor="ctr"/>
          <a:lstStyle/>
          <a:p>
            <a:endParaRPr lang="fr-F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re 1"/>
          <p:cNvSpPr>
            <a:spLocks noGrp="1"/>
          </p:cNvSpPr>
          <p:nvPr>
            <p:ph type="title"/>
          </p:nvPr>
        </p:nvSpPr>
        <p:spPr/>
        <p:txBody>
          <a:bodyPr/>
          <a:lstStyle/>
          <a:p>
            <a:r>
              <a:rPr lang="fr-FR" smtClean="0"/>
              <a:t>&lt;f:viewParam&gt;</a:t>
            </a:r>
          </a:p>
        </p:txBody>
      </p:sp>
      <p:sp>
        <p:nvSpPr>
          <p:cNvPr id="74758"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EDCBCC7C-0CBE-4748-B653-BD1714DA5857}" type="slidenum">
              <a:rPr lang="fr-FR" sz="1400">
                <a:solidFill>
                  <a:schemeClr val="bg1"/>
                </a:solidFill>
                <a:latin typeface="Times New Roman" pitchFamily="18" charset="0"/>
              </a:rPr>
              <a:pPr/>
              <a:t>87</a:t>
            </a:fld>
            <a:endParaRPr lang="fr-FR" sz="1400">
              <a:solidFill>
                <a:schemeClr val="bg1"/>
              </a:solidFill>
              <a:latin typeface="Times New Roman" pitchFamily="18" charset="0"/>
            </a:endParaRPr>
          </a:p>
        </p:txBody>
      </p:sp>
      <p:sp>
        <p:nvSpPr>
          <p:cNvPr id="74755" name="Espace réservé du contenu 2"/>
          <p:cNvSpPr>
            <a:spLocks noGrp="1"/>
          </p:cNvSpPr>
          <p:nvPr>
            <p:ph sz="quarter" idx="1"/>
          </p:nvPr>
        </p:nvSpPr>
        <p:spPr/>
        <p:txBody>
          <a:bodyPr/>
          <a:lstStyle/>
          <a:p>
            <a:r>
              <a:rPr lang="fr-FR" smtClean="0"/>
              <a:t>L’attribut name désigne le nom d’un paramètre HTTP de requête GET,</a:t>
            </a:r>
          </a:p>
          <a:p>
            <a:r>
              <a:rPr lang="fr-FR" smtClean="0"/>
              <a:t>L’attribut value désigne (par une expression du langage EL) le nom d’une propriété d’un bean dans laquelle la valeur du paramètre est rangée,</a:t>
            </a:r>
          </a:p>
          <a:p>
            <a:r>
              <a:rPr lang="fr-FR" smtClean="0"/>
              <a:t>Important : il est possible d’indiquer une conversion ou une validation à faire sur les paramètres, comme sur les valeurs des composants saisis par l’utilisateur.</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re 1"/>
          <p:cNvSpPr>
            <a:spLocks noGrp="1"/>
          </p:cNvSpPr>
          <p:nvPr>
            <p:ph type="title"/>
          </p:nvPr>
        </p:nvSpPr>
        <p:spPr/>
        <p:txBody>
          <a:bodyPr/>
          <a:lstStyle/>
          <a:p>
            <a:r>
              <a:rPr lang="fr-FR" smtClean="0"/>
              <a:t>&lt;f:viewParam&gt; (suite)</a:t>
            </a:r>
          </a:p>
        </p:txBody>
      </p:sp>
      <p:sp>
        <p:nvSpPr>
          <p:cNvPr id="75779" name="Espace réservé du contenu 2"/>
          <p:cNvSpPr>
            <a:spLocks noGrp="1"/>
          </p:cNvSpPr>
          <p:nvPr>
            <p:ph sz="quarter" idx="1"/>
          </p:nvPr>
        </p:nvSpPr>
        <p:spPr>
          <a:xfrm>
            <a:off x="685800" y="1447800"/>
            <a:ext cx="8001000" cy="5076825"/>
          </a:xfrm>
        </p:spPr>
        <p:txBody>
          <a:bodyPr/>
          <a:lstStyle/>
          <a:p>
            <a:r>
              <a:rPr lang="fr-FR" smtClean="0"/>
              <a:t>Un URL vers une page qui contient des balises </a:t>
            </a:r>
            <a:r>
              <a:rPr lang="fr-FR" b="1" smtClean="0">
                <a:latin typeface="Courier New" pitchFamily="49" charset="0"/>
                <a:cs typeface="Courier New" pitchFamily="49" charset="0"/>
              </a:rPr>
              <a:t>&lt;f:viewParam&gt;</a:t>
            </a:r>
            <a:r>
              <a:rPr lang="fr-FR" smtClean="0"/>
              <a:t> contiendra tous les paramètres indiqués par les </a:t>
            </a:r>
            <a:r>
              <a:rPr lang="fr-FR" b="1" smtClean="0">
                <a:latin typeface="Courier New" pitchFamily="49" charset="0"/>
                <a:cs typeface="Courier New" pitchFamily="49" charset="0"/>
              </a:rPr>
              <a:t>&lt;f:viewParam&gt;</a:t>
            </a:r>
            <a:r>
              <a:rPr lang="fr-FR" smtClean="0"/>
              <a:t> s’il contient « </a:t>
            </a:r>
            <a:r>
              <a:rPr lang="fr-FR" b="1" smtClean="0">
                <a:latin typeface="Courier New" pitchFamily="49" charset="0"/>
                <a:cs typeface="Courier New" pitchFamily="49" charset="0"/>
              </a:rPr>
              <a:t>includeViewParams=true</a:t>
            </a:r>
            <a:r>
              <a:rPr lang="fr-FR" smtClean="0"/>
              <a:t> »</a:t>
            </a:r>
          </a:p>
          <a:p>
            <a:r>
              <a:rPr lang="fr-FR" smtClean="0"/>
              <a:t>Exemple :</a:t>
            </a:r>
            <a:br>
              <a:rPr lang="fr-FR" smtClean="0"/>
            </a:br>
            <a:r>
              <a:rPr lang="fr-FR" sz="2400" b="1" smtClean="0">
                <a:latin typeface="Courier New" pitchFamily="49" charset="0"/>
                <a:cs typeface="Courier New" pitchFamily="49" charset="0"/>
              </a:rPr>
              <a:t>&lt;h:commandButton value=…</a:t>
            </a:r>
            <a:br>
              <a:rPr lang="fr-FR" sz="2400" b="1" smtClean="0">
                <a:latin typeface="Courier New" pitchFamily="49" charset="0"/>
                <a:cs typeface="Courier New" pitchFamily="49" charset="0"/>
              </a:rPr>
            </a:br>
            <a:r>
              <a:rPr lang="fr-FR" sz="2400" b="1" smtClean="0">
                <a:latin typeface="Courier New" pitchFamily="49" charset="0"/>
                <a:cs typeface="Courier New" pitchFamily="49" charset="0"/>
              </a:rPr>
              <a:t>  action="page2?faces-redirect=true </a:t>
            </a:r>
            <a:br>
              <a:rPr lang="fr-FR" sz="2400" b="1" smtClean="0">
                <a:latin typeface="Courier New" pitchFamily="49" charset="0"/>
                <a:cs typeface="Courier New" pitchFamily="49" charset="0"/>
              </a:rPr>
            </a:br>
            <a:r>
              <a:rPr lang="fr-FR" sz="2400" b="1" smtClean="0">
                <a:latin typeface="Courier New" pitchFamily="49" charset="0"/>
                <a:cs typeface="Courier New" pitchFamily="49" charset="0"/>
              </a:rPr>
              <a:t>&amp;amp;</a:t>
            </a:r>
            <a:r>
              <a:rPr lang="fr-FR" sz="2400" b="1" smtClean="0">
                <a:solidFill>
                  <a:srgbClr val="FF0000"/>
                </a:solidFill>
                <a:latin typeface="Courier New" pitchFamily="49" charset="0"/>
                <a:cs typeface="Courier New" pitchFamily="49" charset="0"/>
              </a:rPr>
              <a:t>includeViewParams=true</a:t>
            </a:r>
            <a:r>
              <a:rPr lang="fr-FR" sz="2400" b="1" smtClean="0">
                <a:latin typeface="Courier New" pitchFamily="49" charset="0"/>
                <a:cs typeface="Courier New" pitchFamily="49" charset="0"/>
              </a:rPr>
              <a:t>"</a:t>
            </a:r>
          </a:p>
          <a:p>
            <a:pPr lvl="1"/>
            <a:r>
              <a:rPr lang="fr-FR" b="1" smtClean="0">
                <a:latin typeface="Courier New" pitchFamily="49" charset="0"/>
                <a:cs typeface="Courier New" pitchFamily="49" charset="0"/>
              </a:rPr>
              <a:t>Dans le navigateur on verra l’URL avec les paramètres HTTP.</a:t>
            </a: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88</a:t>
            </a:fld>
            <a:endParaRPr kumimoji="0" lang="en-US"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re 1"/>
          <p:cNvSpPr>
            <a:spLocks noGrp="1"/>
          </p:cNvSpPr>
          <p:nvPr>
            <p:ph type="title"/>
          </p:nvPr>
        </p:nvSpPr>
        <p:spPr>
          <a:xfrm>
            <a:off x="250825" y="228600"/>
            <a:ext cx="8642350" cy="679450"/>
          </a:xfrm>
        </p:spPr>
        <p:txBody>
          <a:bodyPr/>
          <a:lstStyle/>
          <a:p>
            <a:r>
              <a:rPr lang="fr-FR" smtClean="0"/>
              <a:t>Fonctionnement de </a:t>
            </a:r>
            <a:r>
              <a:rPr lang="fr-FR" smtClean="0">
                <a:latin typeface="Courier New" pitchFamily="49" charset="0"/>
                <a:cs typeface="Courier New" pitchFamily="49" charset="0"/>
              </a:rPr>
              <a:t>includeViewParams</a:t>
            </a:r>
          </a:p>
        </p:txBody>
      </p:sp>
      <p:sp>
        <p:nvSpPr>
          <p:cNvPr id="76803" name="Espace réservé du contenu 2"/>
          <p:cNvSpPr>
            <a:spLocks noGrp="1"/>
          </p:cNvSpPr>
          <p:nvPr>
            <p:ph sz="quarter" idx="1"/>
          </p:nvPr>
        </p:nvSpPr>
        <p:spPr>
          <a:xfrm>
            <a:off x="685800" y="1125538"/>
            <a:ext cx="7772400" cy="4895850"/>
          </a:xfrm>
        </p:spPr>
        <p:txBody>
          <a:bodyPr/>
          <a:lstStyle/>
          <a:p>
            <a:pPr marL="514350" indent="-514350">
              <a:buFont typeface="Arial" pitchFamily="34" charset="0"/>
              <a:buAutoNum type="arabicPeriod"/>
            </a:pPr>
            <a:r>
              <a:rPr lang="fr-FR" smtClean="0"/>
              <a:t>La page de départ a un URL qui a le paramètre </a:t>
            </a:r>
            <a:r>
              <a:rPr lang="fr-FR" b="1" smtClean="0">
                <a:latin typeface="Courier New" pitchFamily="49" charset="0"/>
                <a:cs typeface="Courier New" pitchFamily="49" charset="0"/>
              </a:rPr>
              <a:t>includeViewParams,</a:t>
            </a:r>
          </a:p>
          <a:p>
            <a:pPr marL="514350" indent="-514350">
              <a:buFont typeface="Arial" pitchFamily="34" charset="0"/>
              <a:buAutoNum type="arabicPeriod"/>
            </a:pPr>
            <a:r>
              <a:rPr lang="fr-FR" smtClean="0"/>
              <a:t>Elle va chercher les </a:t>
            </a:r>
            <a:r>
              <a:rPr lang="fr-FR" b="1" smtClean="0">
                <a:latin typeface="Courier New" pitchFamily="49" charset="0"/>
                <a:cs typeface="Courier New" pitchFamily="49" charset="0"/>
              </a:rPr>
              <a:t>&lt;f:viewParam&gt;</a:t>
            </a:r>
            <a:r>
              <a:rPr lang="fr-FR" smtClean="0"/>
              <a:t> de la page de destination. Pour chacun, elle ajoute un paramètre à la requête GET en allant chercher la valeur qui est indiquée par l’attribut value du </a:t>
            </a:r>
            <a:r>
              <a:rPr lang="fr-FR" b="1" smtClean="0">
                <a:latin typeface="Courier New" pitchFamily="49" charset="0"/>
                <a:cs typeface="Courier New" pitchFamily="49" charset="0"/>
              </a:rPr>
              <a:t>&lt;f:viewParam&gt;,</a:t>
            </a:r>
          </a:p>
          <a:p>
            <a:pPr marL="514350" indent="-514350">
              <a:buFont typeface="Arial" pitchFamily="34" charset="0"/>
              <a:buAutoNum type="arabicPeriod"/>
            </a:pPr>
            <a:r>
              <a:rPr lang="fr-FR" smtClean="0"/>
              <a:t>A l’arrivée dans la page cible, la valeur du paramètre est mise dans la propriété du bean indiquée par l’attribut value</a:t>
            </a: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89</a:t>
            </a:fld>
            <a:endParaRPr kumimoji="0" lang="en-US"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re 1"/>
          <p:cNvSpPr>
            <a:spLocks noGrp="1"/>
          </p:cNvSpPr>
          <p:nvPr>
            <p:ph type="title"/>
          </p:nvPr>
        </p:nvSpPr>
        <p:spPr>
          <a:xfrm>
            <a:off x="384175" y="228600"/>
            <a:ext cx="8375650" cy="536575"/>
          </a:xfrm>
        </p:spPr>
        <p:txBody>
          <a:bodyPr>
            <a:normAutofit fontScale="90000"/>
          </a:bodyPr>
          <a:lstStyle/>
          <a:p>
            <a:r>
              <a:rPr lang="fr-FR" smtClean="0"/>
              <a:t>Fonctionnement de </a:t>
            </a:r>
            <a:r>
              <a:rPr lang="fr-FR" smtClean="0">
                <a:latin typeface="Courier New" pitchFamily="49" charset="0"/>
                <a:cs typeface="Courier New" pitchFamily="49" charset="0"/>
              </a:rPr>
              <a:t>includeViewParams</a:t>
            </a:r>
          </a:p>
        </p:txBody>
      </p:sp>
      <p:sp>
        <p:nvSpPr>
          <p:cNvPr id="77827" name="Espace réservé du contenu 2"/>
          <p:cNvSpPr>
            <a:spLocks noGrp="1"/>
          </p:cNvSpPr>
          <p:nvPr>
            <p:ph sz="quarter" idx="1"/>
          </p:nvPr>
        </p:nvSpPr>
        <p:spPr>
          <a:xfrm>
            <a:off x="685800" y="1338263"/>
            <a:ext cx="7772400" cy="4322762"/>
          </a:xfrm>
        </p:spPr>
        <p:txBody>
          <a:bodyPr/>
          <a:lstStyle/>
          <a:p>
            <a:r>
              <a:rPr lang="fr-FR" smtClean="0"/>
              <a:t>Cela revient à faire passer une valeur d’une page à l’autre,</a:t>
            </a:r>
          </a:p>
          <a:p>
            <a:r>
              <a:rPr lang="fr-FR" smtClean="0"/>
              <a:t>Si la portée du bean est la requête et qu’il y a eu redirection, cela revient plus précisément à faire passer la valeur d’une propriété d’un bean dans un autre bean (de la même classe).</a:t>
            </a: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90</a:t>
            </a:fld>
            <a:endParaRPr kumimoji="0" lang="en-US"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re 1"/>
          <p:cNvSpPr>
            <a:spLocks noGrp="1"/>
          </p:cNvSpPr>
          <p:nvPr>
            <p:ph type="title"/>
          </p:nvPr>
        </p:nvSpPr>
        <p:spPr/>
        <p:txBody>
          <a:bodyPr/>
          <a:lstStyle/>
          <a:p>
            <a:r>
              <a:rPr lang="fr-FR" smtClean="0"/>
              <a:t>Donner une valeur à un paramètre</a:t>
            </a:r>
          </a:p>
        </p:txBody>
      </p:sp>
      <p:sp>
        <p:nvSpPr>
          <p:cNvPr id="78851" name="Espace réservé du contenu 2"/>
          <p:cNvSpPr>
            <a:spLocks noGrp="1"/>
          </p:cNvSpPr>
          <p:nvPr>
            <p:ph sz="quarter" idx="1"/>
          </p:nvPr>
        </p:nvSpPr>
        <p:spPr>
          <a:xfrm>
            <a:off x="684213" y="1052736"/>
            <a:ext cx="7772400" cy="5616624"/>
          </a:xfrm>
        </p:spPr>
        <p:txBody>
          <a:bodyPr/>
          <a:lstStyle/>
          <a:p>
            <a:r>
              <a:rPr lang="fr-FR" dirty="0" smtClean="0"/>
              <a:t>Il y a plusieurs façons de donner une valeur à un paramètre de requête GET ; les voici dans l’ordre de priorité inverse (la dernière façon l’emporte)</a:t>
            </a:r>
          </a:p>
          <a:p>
            <a:pPr lvl="1"/>
            <a:r>
              <a:rPr lang="fr-FR" dirty="0" smtClean="0"/>
              <a:t>Dans la valeur du </a:t>
            </a:r>
            <a:r>
              <a:rPr lang="fr-FR" dirty="0" err="1" smtClean="0"/>
              <a:t>outcome</a:t>
            </a:r>
            <a:r>
              <a:rPr lang="fr-FR" dirty="0" smtClean="0"/>
              <a:t/>
            </a:r>
            <a:br>
              <a:rPr lang="fr-FR" dirty="0" smtClean="0"/>
            </a:br>
            <a:r>
              <a:rPr lang="fr-FR" dirty="0" smtClean="0"/>
              <a:t>&lt;</a:t>
            </a:r>
            <a:r>
              <a:rPr lang="fr-FR" dirty="0" err="1" smtClean="0"/>
              <a:t>h:link</a:t>
            </a:r>
            <a:r>
              <a:rPr lang="fr-FR" dirty="0" smtClean="0"/>
              <a:t> </a:t>
            </a:r>
            <a:r>
              <a:rPr lang="fr-FR" dirty="0" err="1" smtClean="0">
                <a:solidFill>
                  <a:srgbClr val="FF0000"/>
                </a:solidFill>
              </a:rPr>
              <a:t>outcome</a:t>
            </a:r>
            <a:r>
              <a:rPr lang="fr-FR" dirty="0" smtClean="0"/>
              <a:t>="</a:t>
            </a:r>
            <a:r>
              <a:rPr lang="fr-FR" dirty="0" err="1" smtClean="0"/>
              <a:t>page?p</a:t>
            </a:r>
            <a:r>
              <a:rPr lang="fr-FR" dirty="0" smtClean="0"/>
              <a:t>=4&amp;amp;p2=‘bibi’ " …&gt;</a:t>
            </a:r>
            <a:br>
              <a:rPr lang="fr-FR" dirty="0" smtClean="0"/>
            </a:br>
            <a:r>
              <a:rPr lang="fr-FR" dirty="0" smtClean="0"/>
              <a:t>&lt;</a:t>
            </a:r>
            <a:r>
              <a:rPr lang="fr-FR" dirty="0" err="1" smtClean="0"/>
              <a:t>h:link</a:t>
            </a:r>
            <a:r>
              <a:rPr lang="fr-FR" dirty="0" smtClean="0"/>
              <a:t> </a:t>
            </a:r>
            <a:r>
              <a:rPr lang="fr-FR" dirty="0" err="1" smtClean="0">
                <a:solidFill>
                  <a:srgbClr val="FF0000"/>
                </a:solidFill>
              </a:rPr>
              <a:t>outcome</a:t>
            </a:r>
            <a:r>
              <a:rPr lang="fr-FR" dirty="0" smtClean="0"/>
              <a:t>="</a:t>
            </a:r>
            <a:r>
              <a:rPr lang="fr-FR" dirty="0" err="1" smtClean="0"/>
              <a:t>page?p</a:t>
            </a:r>
            <a:r>
              <a:rPr lang="fr-FR" dirty="0" smtClean="0"/>
              <a:t>=#{</a:t>
            </a:r>
            <a:r>
              <a:rPr lang="fr-FR" dirty="0" err="1" smtClean="0"/>
              <a:t>bean.prop</a:t>
            </a:r>
            <a:r>
              <a:rPr lang="fr-FR" dirty="0" smtClean="0"/>
              <a:t> + 2} " …&gt;</a:t>
            </a:r>
          </a:p>
          <a:p>
            <a:pPr lvl="1"/>
            <a:r>
              <a:rPr lang="fr-FR" dirty="0" smtClean="0"/>
              <a:t>Avec les paramètres de vue</a:t>
            </a:r>
            <a:br>
              <a:rPr lang="fr-FR" dirty="0" smtClean="0"/>
            </a:br>
            <a:r>
              <a:rPr lang="fr-FR" dirty="0" smtClean="0"/>
              <a:t>&lt;</a:t>
            </a:r>
            <a:r>
              <a:rPr lang="fr-FR" dirty="0" err="1" smtClean="0"/>
              <a:t>h:link</a:t>
            </a:r>
            <a:r>
              <a:rPr lang="fr-FR" dirty="0" smtClean="0"/>
              <a:t> </a:t>
            </a:r>
            <a:r>
              <a:rPr lang="fr-FR" dirty="0" err="1" smtClean="0"/>
              <a:t>outcome</a:t>
            </a:r>
            <a:r>
              <a:rPr lang="fr-FR" dirty="0" smtClean="0"/>
              <a:t>="page" </a:t>
            </a:r>
            <a:r>
              <a:rPr lang="fr-FR" dirty="0" err="1" smtClean="0">
                <a:solidFill>
                  <a:srgbClr val="FF0000"/>
                </a:solidFill>
              </a:rPr>
              <a:t>includeViewParams</a:t>
            </a:r>
            <a:r>
              <a:rPr lang="fr-FR" dirty="0" smtClean="0">
                <a:solidFill>
                  <a:srgbClr val="FF0000"/>
                </a:solidFill>
              </a:rPr>
              <a:t>="</a:t>
            </a:r>
            <a:r>
              <a:rPr lang="fr-FR" dirty="0" err="1" smtClean="0">
                <a:solidFill>
                  <a:srgbClr val="FF0000"/>
                </a:solidFill>
              </a:rPr>
              <a:t>true</a:t>
            </a:r>
            <a:r>
              <a:rPr lang="fr-FR" dirty="0">
                <a:solidFill>
                  <a:srgbClr val="FF0000"/>
                </a:solidFill>
              </a:rPr>
              <a:t>"</a:t>
            </a:r>
            <a:r>
              <a:rPr lang="fr-FR" dirty="0" smtClean="0"/>
              <a:t> …&gt;</a:t>
            </a:r>
          </a:p>
          <a:p>
            <a:pPr lvl="1"/>
            <a:r>
              <a:rPr lang="fr-FR" dirty="0" smtClean="0"/>
              <a:t>Avec un &lt;</a:t>
            </a:r>
            <a:r>
              <a:rPr lang="fr-FR" dirty="0" err="1" smtClean="0"/>
              <a:t>f:param</a:t>
            </a:r>
            <a:r>
              <a:rPr lang="fr-FR" dirty="0" smtClean="0"/>
              <a:t>&gt;</a:t>
            </a:r>
            <a:br>
              <a:rPr lang="fr-FR" dirty="0" smtClean="0"/>
            </a:br>
            <a:r>
              <a:rPr lang="fr-FR" dirty="0" smtClean="0"/>
              <a:t>&lt;</a:t>
            </a:r>
            <a:r>
              <a:rPr lang="fr-FR" dirty="0" err="1" smtClean="0"/>
              <a:t>h:link</a:t>
            </a:r>
            <a:r>
              <a:rPr lang="fr-FR" dirty="0" smtClean="0"/>
              <a:t> </a:t>
            </a:r>
            <a:r>
              <a:rPr lang="fr-FR" dirty="0" err="1" smtClean="0"/>
              <a:t>outcome</a:t>
            </a:r>
            <a:r>
              <a:rPr lang="fr-FR" dirty="0" smtClean="0"/>
              <a:t>="page" </a:t>
            </a:r>
            <a:r>
              <a:rPr lang="fr-FR" dirty="0" err="1" smtClean="0"/>
              <a:t>includeViewParams</a:t>
            </a:r>
            <a:r>
              <a:rPr lang="fr-FR" dirty="0" smtClean="0"/>
              <a:t>="</a:t>
            </a:r>
            <a:r>
              <a:rPr lang="fr-FR" dirty="0" err="1" smtClean="0"/>
              <a:t>true</a:t>
            </a:r>
            <a:r>
              <a:rPr lang="fr-FR" dirty="0" smtClean="0"/>
              <a:t>" …&gt;</a:t>
            </a:r>
            <a:br>
              <a:rPr lang="fr-FR" dirty="0" smtClean="0"/>
            </a:br>
            <a:r>
              <a:rPr lang="fr-FR" dirty="0" smtClean="0">
                <a:solidFill>
                  <a:srgbClr val="FF0000"/>
                </a:solidFill>
              </a:rPr>
              <a:t>  &lt;</a:t>
            </a:r>
            <a:r>
              <a:rPr lang="fr-FR" dirty="0" err="1" smtClean="0">
                <a:solidFill>
                  <a:srgbClr val="FF0000"/>
                </a:solidFill>
              </a:rPr>
              <a:t>f:param</a:t>
            </a:r>
            <a:r>
              <a:rPr lang="fr-FR" dirty="0" smtClean="0">
                <a:solidFill>
                  <a:srgbClr val="FF0000"/>
                </a:solidFill>
              </a:rPr>
              <a:t> </a:t>
            </a:r>
            <a:r>
              <a:rPr lang="fr-FR" dirty="0" err="1" smtClean="0">
                <a:solidFill>
                  <a:srgbClr val="FF0000"/>
                </a:solidFill>
              </a:rPr>
              <a:t>name</a:t>
            </a:r>
            <a:r>
              <a:rPr lang="fr-FR" dirty="0" smtClean="0">
                <a:solidFill>
                  <a:srgbClr val="FF0000"/>
                </a:solidFill>
              </a:rPr>
              <a:t>=</a:t>
            </a:r>
            <a:r>
              <a:rPr lang="fr-FR" dirty="0">
                <a:solidFill>
                  <a:srgbClr val="FF0000"/>
                </a:solidFill>
              </a:rPr>
              <a:t>"p"</a:t>
            </a:r>
            <a:r>
              <a:rPr lang="fr-FR" dirty="0" smtClean="0">
                <a:solidFill>
                  <a:srgbClr val="FF0000"/>
                </a:solidFill>
              </a:rPr>
              <a:t> value=…/&gt; </a:t>
            </a:r>
            <a:r>
              <a:rPr lang="fr-FR" dirty="0" smtClean="0"/>
              <a:t>&lt;/</a:t>
            </a:r>
            <a:r>
              <a:rPr lang="fr-FR" dirty="0" err="1" smtClean="0"/>
              <a:t>h:link</a:t>
            </a:r>
            <a:r>
              <a:rPr lang="fr-FR" dirty="0" smtClean="0"/>
              <a:t>&gt;</a:t>
            </a:r>
            <a:br>
              <a:rPr lang="fr-FR" dirty="0" smtClean="0"/>
            </a:br>
            <a:endParaRPr lang="fr-FR" dirty="0" smtClean="0"/>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91</a:t>
            </a:fld>
            <a:endParaRPr kumimoji="0" lang="en-US"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re 1"/>
          <p:cNvSpPr>
            <a:spLocks noGrp="1"/>
          </p:cNvSpPr>
          <p:nvPr>
            <p:ph type="title"/>
          </p:nvPr>
        </p:nvSpPr>
        <p:spPr>
          <a:xfrm>
            <a:off x="685800" y="228600"/>
            <a:ext cx="7772400" cy="896938"/>
          </a:xfrm>
        </p:spPr>
        <p:txBody>
          <a:bodyPr/>
          <a:lstStyle/>
          <a:p>
            <a:r>
              <a:rPr lang="fr-FR" smtClean="0"/>
              <a:t>Exemple ; </a:t>
            </a:r>
            <a:r>
              <a:rPr lang="fr-FR" sz="3600" smtClean="0">
                <a:latin typeface="Courier New" pitchFamily="49" charset="0"/>
                <a:cs typeface="Courier New" pitchFamily="49" charset="0"/>
              </a:rPr>
              <a:t>page2.xhtml</a:t>
            </a:r>
            <a:endParaRPr lang="fr-FR" smtClean="0">
              <a:latin typeface="Courier New" pitchFamily="49" charset="0"/>
              <a:cs typeface="Courier New" pitchFamily="49" charset="0"/>
            </a:endParaRPr>
          </a:p>
        </p:txBody>
      </p:sp>
      <p:sp>
        <p:nvSpPr>
          <p:cNvPr id="79878"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EE6ABE44-1E1C-45CF-A2E9-9BC88D04C130}" type="slidenum">
              <a:rPr lang="fr-FR" sz="1400">
                <a:solidFill>
                  <a:schemeClr val="bg1"/>
                </a:solidFill>
                <a:latin typeface="Times New Roman" pitchFamily="18" charset="0"/>
              </a:rPr>
              <a:pPr/>
              <a:t>92</a:t>
            </a:fld>
            <a:endParaRPr lang="fr-FR" sz="1400">
              <a:solidFill>
                <a:schemeClr val="bg1"/>
              </a:solidFill>
              <a:latin typeface="Times New Roman" pitchFamily="18" charset="0"/>
            </a:endParaRPr>
          </a:p>
        </p:txBody>
      </p:sp>
      <p:sp>
        <p:nvSpPr>
          <p:cNvPr id="79875" name="Espace réservé du contenu 2"/>
          <p:cNvSpPr>
            <a:spLocks noGrp="1"/>
          </p:cNvSpPr>
          <p:nvPr>
            <p:ph sz="quarter" idx="1"/>
          </p:nvPr>
        </p:nvSpPr>
        <p:spPr>
          <a:xfrm>
            <a:off x="684213" y="1235095"/>
            <a:ext cx="7772400" cy="4979987"/>
          </a:xfrm>
        </p:spPr>
        <p:txBody>
          <a:bodyPr/>
          <a:lstStyle/>
          <a:p>
            <a:pPr>
              <a:buFont typeface="Monotype Sorts"/>
              <a:buNone/>
            </a:pPr>
            <a:r>
              <a:rPr lang="fr-FR" sz="2000" b="1" smtClean="0">
                <a:latin typeface="Courier New" pitchFamily="49" charset="0"/>
                <a:cs typeface="Courier New" pitchFamily="49" charset="0"/>
              </a:rPr>
              <a:t>&lt;!DOCTYPE …&gt;</a:t>
            </a:r>
          </a:p>
          <a:p>
            <a:pPr>
              <a:buFont typeface="Monotype Sorts"/>
              <a:buNone/>
            </a:pPr>
            <a:r>
              <a:rPr lang="fr-FR" sz="2000" b="1" smtClean="0">
                <a:latin typeface="Courier New" pitchFamily="49" charset="0"/>
                <a:cs typeface="Courier New" pitchFamily="49" charset="0"/>
              </a:rPr>
              <a:t>&lt;html xmlns="http://www.w3.org/1999/xhtml"</a:t>
            </a:r>
          </a:p>
          <a:p>
            <a:pPr>
              <a:buFont typeface="Monotype Sorts"/>
              <a:buNone/>
            </a:pPr>
            <a:r>
              <a:rPr lang="fr-FR" sz="2000" b="1" smtClean="0">
                <a:latin typeface="Courier New" pitchFamily="49" charset="0"/>
                <a:cs typeface="Courier New" pitchFamily="49" charset="0"/>
              </a:rPr>
              <a:t>      xmlns=...&gt;</a:t>
            </a:r>
          </a:p>
          <a:p>
            <a:pPr>
              <a:buFont typeface="Monotype Sorts"/>
              <a:buNone/>
            </a:pPr>
            <a:r>
              <a:rPr lang="fr-FR" sz="2000" b="1" smtClean="0">
                <a:latin typeface="Courier New" pitchFamily="49" charset="0"/>
                <a:cs typeface="Courier New" pitchFamily="49" charset="0"/>
              </a:rPr>
              <a:t>&lt;f:metadata&gt;</a:t>
            </a:r>
          </a:p>
          <a:p>
            <a:pPr>
              <a:buFont typeface="Monotype Sorts"/>
              <a:buNone/>
            </a:pPr>
            <a:r>
              <a:rPr lang="fr-FR" sz="2000" b="1" smtClean="0">
                <a:solidFill>
                  <a:srgbClr val="FF0000"/>
                </a:solidFill>
                <a:latin typeface="Courier New" pitchFamily="49" charset="0"/>
                <a:cs typeface="Courier New" pitchFamily="49" charset="0"/>
              </a:rPr>
              <a:t>  &lt;f:viewParam name="param1"   </a:t>
            </a:r>
          </a:p>
          <a:p>
            <a:pPr>
              <a:buFont typeface="Monotype Sorts"/>
              <a:buNone/>
            </a:pPr>
            <a:r>
              <a:rPr lang="fr-FR" sz="2000" b="1" smtClean="0">
                <a:solidFill>
                  <a:srgbClr val="FF0000"/>
                </a:solidFill>
                <a:latin typeface="Courier New" pitchFamily="49" charset="0"/>
                <a:cs typeface="Courier New" pitchFamily="49" charset="0"/>
              </a:rPr>
              <a:t>               value="#{bean.prop1}"/&gt;</a:t>
            </a:r>
          </a:p>
          <a:p>
            <a:pPr>
              <a:buFont typeface="Monotype Sorts"/>
              <a:buNone/>
            </a:pPr>
            <a:r>
              <a:rPr lang="fr-FR" sz="2000" b="1" smtClean="0">
                <a:latin typeface="Courier New" pitchFamily="49" charset="0"/>
                <a:cs typeface="Courier New" pitchFamily="49" charset="0"/>
              </a:rPr>
              <a:t>  &lt;f:viewParam name="param2" value="#{…}"/&gt;</a:t>
            </a:r>
          </a:p>
          <a:p>
            <a:pPr>
              <a:buFont typeface="Monotype Sorts"/>
              <a:buNone/>
            </a:pPr>
            <a:r>
              <a:rPr lang="fr-FR" sz="2000" b="1" smtClean="0">
                <a:latin typeface="Courier New" pitchFamily="49" charset="0"/>
                <a:cs typeface="Courier New" pitchFamily="49" charset="0"/>
              </a:rPr>
              <a:t>&lt;/f:metadata&gt;</a:t>
            </a:r>
          </a:p>
          <a:p>
            <a:pPr>
              <a:buFont typeface="Monotype Sorts"/>
              <a:buNone/>
            </a:pPr>
            <a:r>
              <a:rPr lang="fr-FR" sz="2000" b="1" smtClean="0">
                <a:latin typeface="Courier New" pitchFamily="49" charset="0"/>
                <a:cs typeface="Courier New" pitchFamily="49" charset="0"/>
              </a:rPr>
              <a:t>&lt;h:head&gt;…&lt;/h:head&gt;</a:t>
            </a:r>
          </a:p>
          <a:p>
            <a:pPr>
              <a:buFont typeface="Monotype Sorts"/>
              <a:buNone/>
            </a:pPr>
            <a:r>
              <a:rPr lang="fr-FR" sz="2000" b="1" smtClean="0">
                <a:latin typeface="Courier New" pitchFamily="49" charset="0"/>
                <a:cs typeface="Courier New" pitchFamily="49" charset="0"/>
              </a:rPr>
              <a:t>&lt;h:body&gt;</a:t>
            </a:r>
          </a:p>
          <a:p>
            <a:pPr>
              <a:buFont typeface="Monotype Sorts"/>
              <a:buNone/>
            </a:pPr>
            <a:r>
              <a:rPr lang="fr-FR" sz="2000" b="1" smtClean="0">
                <a:latin typeface="Courier New" pitchFamily="49" charset="0"/>
                <a:cs typeface="Courier New" pitchFamily="49" charset="0"/>
              </a:rPr>
              <a:t>  Valeur : </a:t>
            </a:r>
            <a:r>
              <a:rPr lang="fr-FR" sz="2000" b="1" smtClean="0">
                <a:solidFill>
                  <a:srgbClr val="FF0000"/>
                </a:solidFill>
                <a:latin typeface="Courier New" pitchFamily="49" charset="0"/>
                <a:cs typeface="Courier New" pitchFamily="49" charset="0"/>
              </a:rPr>
              <a:t>#{bean.prop1}</a:t>
            </a:r>
            <a:endParaRPr lang="fr-FR" sz="2000" smtClean="0">
              <a:solidFill>
                <a:srgbClr val="FF0000"/>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re 1"/>
          <p:cNvSpPr>
            <a:spLocks noGrp="1"/>
          </p:cNvSpPr>
          <p:nvPr>
            <p:ph type="title"/>
          </p:nvPr>
        </p:nvSpPr>
        <p:spPr/>
        <p:txBody>
          <a:bodyPr/>
          <a:lstStyle/>
          <a:p>
            <a:r>
              <a:rPr lang="fr-FR" smtClean="0"/>
              <a:t>Fonctionnement</a:t>
            </a:r>
          </a:p>
        </p:txBody>
      </p:sp>
      <p:sp>
        <p:nvSpPr>
          <p:cNvPr id="80902"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CF1E0027-E883-49EE-BC84-7F93AFCA0E6D}" type="slidenum">
              <a:rPr lang="fr-FR" sz="1400">
                <a:solidFill>
                  <a:schemeClr val="bg1"/>
                </a:solidFill>
                <a:latin typeface="Times New Roman" pitchFamily="18" charset="0"/>
              </a:rPr>
              <a:pPr/>
              <a:t>93</a:t>
            </a:fld>
            <a:endParaRPr lang="fr-FR" sz="1400">
              <a:solidFill>
                <a:schemeClr val="bg1"/>
              </a:solidFill>
              <a:latin typeface="Times New Roman" pitchFamily="18" charset="0"/>
            </a:endParaRPr>
          </a:p>
        </p:txBody>
      </p:sp>
      <p:sp>
        <p:nvSpPr>
          <p:cNvPr id="80899" name="Espace réservé du contenu 2"/>
          <p:cNvSpPr>
            <a:spLocks noGrp="1"/>
          </p:cNvSpPr>
          <p:nvPr>
            <p:ph sz="quarter" idx="1"/>
          </p:nvPr>
        </p:nvSpPr>
        <p:spPr/>
        <p:txBody>
          <a:bodyPr/>
          <a:lstStyle/>
          <a:p>
            <a:r>
              <a:rPr lang="fr-FR" smtClean="0"/>
              <a:t>Si </a:t>
            </a:r>
            <a:r>
              <a:rPr lang="fr-FR" b="1" smtClean="0">
                <a:latin typeface="Courier New" pitchFamily="49" charset="0"/>
                <a:cs typeface="Courier New" pitchFamily="49" charset="0"/>
              </a:rPr>
              <a:t>page2</a:t>
            </a:r>
            <a:r>
              <a:rPr lang="fr-FR" smtClean="0"/>
              <a:t> est appelé par la requête GET suivante,</a:t>
            </a:r>
            <a:br>
              <a:rPr lang="fr-FR" smtClean="0"/>
            </a:br>
            <a:r>
              <a:rPr lang="fr-FR" b="1" smtClean="0">
                <a:latin typeface="Courier New" pitchFamily="49" charset="0"/>
                <a:cs typeface="Courier New" pitchFamily="49" charset="0"/>
              </a:rPr>
              <a:t>page2.xhtml?param1=v1&amp;param2=v2</a:t>
            </a:r>
            <a:r>
              <a:rPr lang="fr-FR" smtClean="0"/>
              <a:t/>
            </a:r>
            <a:br>
              <a:rPr lang="fr-FR" smtClean="0"/>
            </a:br>
            <a:r>
              <a:rPr lang="fr-FR" smtClean="0"/>
              <a:t>la méthode </a:t>
            </a:r>
            <a:r>
              <a:rPr lang="fr-FR" b="1" smtClean="0">
                <a:latin typeface="Courier New" pitchFamily="49" charset="0"/>
                <a:cs typeface="Courier New" pitchFamily="49" charset="0"/>
              </a:rPr>
              <a:t>setProp1</a:t>
            </a:r>
            <a:r>
              <a:rPr lang="fr-FR" smtClean="0"/>
              <a:t> du bean est appelée avec l’argument v1 (idem pour param2 et v2),</a:t>
            </a:r>
          </a:p>
          <a:p>
            <a:r>
              <a:rPr lang="fr-FR" smtClean="0"/>
              <a:t>Si un paramètre n’apparait pas dans le GET, la valeur du paramètre de requête est </a:t>
            </a:r>
            <a:r>
              <a:rPr lang="fr-FR" b="1" smtClean="0">
                <a:latin typeface="Courier New" pitchFamily="49" charset="0"/>
                <a:cs typeface="Courier New" pitchFamily="49" charset="0"/>
              </a:rPr>
              <a:t>null</a:t>
            </a:r>
            <a:r>
              <a:rPr lang="fr-FR" smtClean="0"/>
              <a:t> et le </a:t>
            </a:r>
            <a:r>
              <a:rPr lang="fr-FR" i="1" smtClean="0"/>
              <a:t>setter</a:t>
            </a:r>
            <a:r>
              <a:rPr lang="fr-FR" smtClean="0"/>
              <a:t> n’est pas appelé (la propriété du bean n’est donc pas mise à null).</a:t>
            </a:r>
          </a:p>
        </p:txBody>
      </p:sp>
      <p:sp>
        <p:nvSpPr>
          <p:cNvPr id="80903" name="Rectangle 6"/>
          <p:cNvSpPr>
            <a:spLocks noChangeArrowheads="1"/>
          </p:cNvSpPr>
          <p:nvPr/>
        </p:nvSpPr>
        <p:spPr bwMode="auto">
          <a:xfrm>
            <a:off x="1049338" y="2039938"/>
            <a:ext cx="180975" cy="401637"/>
          </a:xfrm>
          <a:prstGeom prst="rect">
            <a:avLst/>
          </a:prstGeom>
          <a:noFill/>
          <a:ln w="9525" algn="ctr">
            <a:solidFill>
              <a:srgbClr val="FFFF00"/>
            </a:solidFill>
            <a:round/>
            <a:headEnd/>
            <a:tailEnd/>
          </a:ln>
          <a:extLst>
            <a:ext uri="{909E8E84-426E-40DD-AFC4-6F175D3DCCD1}">
              <a14:hiddenFill xmlns="" xmlns:a14="http://schemas.microsoft.com/office/drawing/2010/main">
                <a:solidFill>
                  <a:srgbClr val="FFFFFF"/>
                </a:solidFill>
              </a14:hiddenFill>
            </a:ext>
          </a:extLst>
        </p:spPr>
        <p:txBody>
          <a:bodyPr wrap="none" lIns="90000" tIns="46800" rIns="90000" bIns="46800" anchor="ctr">
            <a:spAutoFit/>
          </a:bodyPr>
          <a:lstStyle/>
          <a:p>
            <a:endParaRPr lang="fr-F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re 1"/>
          <p:cNvSpPr>
            <a:spLocks noGrp="1"/>
          </p:cNvSpPr>
          <p:nvPr>
            <p:ph type="title"/>
          </p:nvPr>
        </p:nvSpPr>
        <p:spPr/>
        <p:txBody>
          <a:bodyPr/>
          <a:lstStyle/>
          <a:p>
            <a:r>
              <a:rPr lang="fr-FR" smtClean="0"/>
              <a:t>Bookmarquer des URL de page</a:t>
            </a:r>
          </a:p>
        </p:txBody>
      </p:sp>
      <p:sp>
        <p:nvSpPr>
          <p:cNvPr id="81926" name="Espace réservé du numéro de diapositive 5"/>
          <p:cNvSpPr>
            <a:spLocks noGrp="1"/>
          </p:cNvSpPr>
          <p:nvPr>
            <p:ph type="sldNum" sz="quarter" idx="12"/>
          </p:nvPr>
        </p:nvSpPr>
        <p:spPr bwMode="auto">
          <a:xfrm>
            <a:off x="6553200" y="6248400"/>
            <a:ext cx="19050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4E654582-5916-4871-BD3A-280F8777B1EC}" type="slidenum">
              <a:rPr lang="fr-FR" sz="1400">
                <a:solidFill>
                  <a:schemeClr val="bg1"/>
                </a:solidFill>
                <a:latin typeface="Times New Roman" pitchFamily="18" charset="0"/>
              </a:rPr>
              <a:pPr/>
              <a:t>94</a:t>
            </a:fld>
            <a:endParaRPr lang="fr-FR" sz="1400">
              <a:solidFill>
                <a:schemeClr val="bg1"/>
              </a:solidFill>
              <a:latin typeface="Times New Roman" pitchFamily="18" charset="0"/>
            </a:endParaRPr>
          </a:p>
        </p:txBody>
      </p:sp>
      <p:sp>
        <p:nvSpPr>
          <p:cNvPr id="81923" name="Espace réservé du contenu 2"/>
          <p:cNvSpPr>
            <a:spLocks noGrp="1"/>
          </p:cNvSpPr>
          <p:nvPr>
            <p:ph sz="quarter" idx="1"/>
          </p:nvPr>
        </p:nvSpPr>
        <p:spPr>
          <a:xfrm>
            <a:off x="685800" y="1125538"/>
            <a:ext cx="8001000" cy="4724400"/>
          </a:xfrm>
        </p:spPr>
        <p:txBody>
          <a:bodyPr/>
          <a:lstStyle/>
          <a:p>
            <a:r>
              <a:rPr lang="fr-FR" smtClean="0"/>
              <a:t>Outre le fait qu’un refresh ne provoque plus de soumission du formulaire, le modèle PRG permet aussi de permettre de conserver un URL utile dans un marque-page ou dans l’historique,</a:t>
            </a:r>
          </a:p>
          <a:p>
            <a:r>
              <a:rPr lang="fr-FR" smtClean="0"/>
              <a:t>En effet, l’URL contient les paramètres qui permettront de réafficher les mêmes données à un autre moment,</a:t>
            </a:r>
          </a:p>
          <a:p>
            <a:r>
              <a:rPr lang="fr-FR" smtClean="0"/>
              <a:t>Sans PRG, les données utiles sont conservées dans l’entité de la requête et pas dans l’URL.</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smtClean="0"/>
              <a:t>JSF 2</a:t>
            </a:r>
            <a:endParaRPr lang="fr-FR"/>
          </a:p>
        </p:txBody>
      </p:sp>
      <p:sp>
        <p:nvSpPr>
          <p:cNvPr id="3" name="Espace réservé du texte 2"/>
          <p:cNvSpPr>
            <a:spLocks noGrp="1"/>
          </p:cNvSpPr>
          <p:nvPr>
            <p:ph type="subTitle" idx="1"/>
          </p:nvPr>
        </p:nvSpPr>
        <p:spPr/>
        <p:txBody>
          <a:bodyPr>
            <a:normAutofit fontScale="70000" lnSpcReduction="20000"/>
          </a:bodyPr>
          <a:lstStyle/>
          <a:p>
            <a:pPr algn="l"/>
            <a:r>
              <a:rPr lang="fr-FR" smtClean="0"/>
              <a:t>Maxime Lefrançois (</a:t>
            </a:r>
            <a:r>
              <a:rPr lang="fr-FR" smtClean="0">
                <a:hlinkClick r:id="rId2"/>
              </a:rPr>
              <a:t>maxime.lefrancois@inria.fr</a:t>
            </a:r>
            <a:r>
              <a:rPr lang="fr-FR" smtClean="0"/>
              <a:t>),</a:t>
            </a:r>
          </a:p>
          <a:p>
            <a:pPr algn="l"/>
            <a:r>
              <a:rPr lang="fr-FR" smtClean="0"/>
              <a:t>Adapté du cours de Michel Buffa et Richard Grin</a:t>
            </a: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95</a:t>
            </a:fld>
            <a:endParaRPr kumimoji="0"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29323</TotalTime>
  <Words>3870</Words>
  <Application>Microsoft Office PowerPoint</Application>
  <PresentationFormat>Affichage à l'écran (4:3)</PresentationFormat>
  <Paragraphs>623</Paragraphs>
  <Slides>95</Slides>
  <Notes>20</Notes>
  <HiddenSlides>0</HiddenSlides>
  <MMClips>0</MMClips>
  <ScaleCrop>false</ScaleCrop>
  <HeadingPairs>
    <vt:vector size="4" baseType="variant">
      <vt:variant>
        <vt:lpstr>Thème</vt:lpstr>
      </vt:variant>
      <vt:variant>
        <vt:i4>1</vt:i4>
      </vt:variant>
      <vt:variant>
        <vt:lpstr>Titres des diapositives</vt:lpstr>
      </vt:variant>
      <vt:variant>
        <vt:i4>95</vt:i4>
      </vt:variant>
    </vt:vector>
  </HeadingPairs>
  <TitlesOfParts>
    <vt:vector size="96" baseType="lpstr">
      <vt:lpstr>Origine</vt:lpstr>
      <vt:lpstr>JSF 2</vt:lpstr>
      <vt:lpstr>Standards</vt:lpstr>
      <vt:lpstr>JSF</vt:lpstr>
      <vt:lpstr>JSF</vt:lpstr>
      <vt:lpstr>Une application JSF typique</vt:lpstr>
      <vt:lpstr>Répartition des tâches (1/2)</vt:lpstr>
      <vt:lpstr>Répartition des tâches (2/2)</vt:lpstr>
      <vt:lpstr>Backing bean</vt:lpstr>
      <vt:lpstr>Backing bean</vt:lpstr>
      <vt:lpstr>Facelets</vt:lpstr>
      <vt:lpstr>Facelets</vt:lpstr>
      <vt:lpstr>Facelets – les librairies usuelles </vt:lpstr>
      <vt:lpstr>Facelets – JSF Facelets Tag Library</vt:lpstr>
      <vt:lpstr>Facelets – ressources web</vt:lpstr>
      <vt:lpstr>Langage EL</vt:lpstr>
      <vt:lpstr>Langage EL</vt:lpstr>
      <vt:lpstr>Langage EL</vt:lpstr>
      <vt:lpstr>Les composants habituels</vt:lpstr>
      <vt:lpstr>Composants JSF sur le serveur</vt:lpstr>
      <vt:lpstr>Composants habituels</vt:lpstr>
      <vt:lpstr>Attributs habituels et faciles</vt:lpstr>
      <vt:lpstr>Exemple: h:panelGrid et h:outputLabel</vt:lpstr>
      <vt:lpstr>Exemple: h:outputFormat et f:param</vt:lpstr>
      <vt:lpstr>Exemple: quelques UIInput</vt:lpstr>
      <vt:lpstr>Exemple: h:selectBooleanCheckbox</vt:lpstr>
      <vt:lpstr>Exemple: f:selectItem et f:selectItems</vt:lpstr>
      <vt:lpstr>Exemple: h:dataTable et h:column</vt:lpstr>
      <vt:lpstr>Messages d’information ou d’erreur</vt:lpstr>
      <vt:lpstr>Messages d’information ou d’erreur</vt:lpstr>
      <vt:lpstr>Messages d’information ou d’erreur</vt:lpstr>
      <vt:lpstr>Attribut binding</vt:lpstr>
      <vt:lpstr>Convertisseurs, Ecouteurs, et Validateurs</vt:lpstr>
      <vt:lpstr>Exemple: les listes</vt:lpstr>
      <vt:lpstr>Entrée « fictive » de la liste</vt:lpstr>
      <vt:lpstr>Convertisseurs, Ecouteurs, Validateurs</vt:lpstr>
      <vt:lpstr>Attributs habituels et faciles</vt:lpstr>
      <vt:lpstr>Convertisseurs</vt:lpstr>
      <vt:lpstr>Convertisseurs</vt:lpstr>
      <vt:lpstr>Convertisseurs</vt:lpstr>
      <vt:lpstr>Convertisseurs</vt:lpstr>
      <vt:lpstr>Ecouteurs</vt:lpstr>
      <vt:lpstr>Validateurs</vt:lpstr>
      <vt:lpstr>Validateurs</vt:lpstr>
      <vt:lpstr>Validateurs</vt:lpstr>
      <vt:lpstr>Concepts Avancés Cycle de vie JSF2</vt:lpstr>
      <vt:lpstr>Cycle de vie JSF 2</vt:lpstr>
      <vt:lpstr>Diapositive 47</vt:lpstr>
      <vt:lpstr>Le servlet « Faces »</vt:lpstr>
      <vt:lpstr>URL des pages JSF</vt:lpstr>
      <vt:lpstr>Codage - décodage</vt:lpstr>
      <vt:lpstr>Cycle de vie</vt:lpstr>
      <vt:lpstr>Diapositive 52</vt:lpstr>
      <vt:lpstr>Demande page HTML</vt:lpstr>
      <vt:lpstr>La vue</vt:lpstr>
      <vt:lpstr>Contenu de la vue</vt:lpstr>
      <vt:lpstr>Construction vue</vt:lpstr>
      <vt:lpstr>Rendu de la  page HTML</vt:lpstr>
      <vt:lpstr>Traitement d’un formulaire</vt:lpstr>
      <vt:lpstr>Diapositive 59</vt:lpstr>
      <vt:lpstr>Phase de restauration de la vue</vt:lpstr>
      <vt:lpstr>Diapositive 61</vt:lpstr>
      <vt:lpstr>Phase d’application des paramètres</vt:lpstr>
      <vt:lpstr>Diapositive 63</vt:lpstr>
      <vt:lpstr>Phase de validation</vt:lpstr>
      <vt:lpstr>Diapositive 65</vt:lpstr>
      <vt:lpstr>Phase de mise à jour du modèle</vt:lpstr>
      <vt:lpstr>Diapositive 67</vt:lpstr>
      <vt:lpstr>Phase d’invocation de l’application</vt:lpstr>
      <vt:lpstr>Diapositive 69</vt:lpstr>
      <vt:lpstr>Phase de rendu de la réponse</vt:lpstr>
      <vt:lpstr>Concepts Avancés Acceder manuellement aux formulaires</vt:lpstr>
      <vt:lpstr>Accéder aux objets Request et Response</vt:lpstr>
      <vt:lpstr>Exemple</vt:lpstr>
      <vt:lpstr>Concepts Avancés Modèle de navigation GET - PRG</vt:lpstr>
      <vt:lpstr>Navigation par défaut</vt:lpstr>
      <vt:lpstr>Utiliser GET</vt:lpstr>
      <vt:lpstr>Le problème avec POST</vt:lpstr>
      <vt:lpstr>La raison du problème</vt:lpstr>
      <vt:lpstr>Les conséquences du problème</vt:lpstr>
      <vt:lpstr>La solution :  POST, REDIRECT, GET (PRG)</vt:lpstr>
      <vt:lpstr>Sans PRG</vt:lpstr>
      <vt:lpstr>Avec PRG</vt:lpstr>
      <vt:lpstr>PRG et JSF2</vt:lpstr>
      <vt:lpstr>Problème de PRG</vt:lpstr>
      <vt:lpstr>Solutions</vt:lpstr>
      <vt:lpstr>Paramètres de vue</vt:lpstr>
      <vt:lpstr>&lt;f:viewParam&gt;</vt:lpstr>
      <vt:lpstr>&lt;f:viewParam&gt; (suite)</vt:lpstr>
      <vt:lpstr>Fonctionnement de includeViewParams</vt:lpstr>
      <vt:lpstr>Fonctionnement de includeViewParams</vt:lpstr>
      <vt:lpstr>Donner une valeur à un paramètre</vt:lpstr>
      <vt:lpstr>Exemple ; page2.xhtml</vt:lpstr>
      <vt:lpstr>Fonctionnement</vt:lpstr>
      <vt:lpstr>Bookmarquer des URL de page</vt:lpstr>
      <vt:lpstr>JSF 2</vt:lpstr>
    </vt:vector>
  </TitlesOfParts>
  <Company>SilverStream Software,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dc:creator>
  <cp:lastModifiedBy>Maxime Lefrançois</cp:lastModifiedBy>
  <cp:revision>671</cp:revision>
  <cp:lastPrinted>1999-01-08T22:44:56Z</cp:lastPrinted>
  <dcterms:created xsi:type="dcterms:W3CDTF">1998-09-04T19:58:23Z</dcterms:created>
  <dcterms:modified xsi:type="dcterms:W3CDTF">2013-01-18T08:36:01Z</dcterms:modified>
</cp:coreProperties>
</file>