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sldIdLst>
    <p:sldId id="256" r:id="rId2"/>
    <p:sldId id="257" r:id="rId3"/>
    <p:sldId id="258" r:id="rId4"/>
    <p:sldId id="263" r:id="rId5"/>
    <p:sldId id="264" r:id="rId6"/>
    <p:sldId id="259" r:id="rId7"/>
    <p:sldId id="261" r:id="rId8"/>
    <p:sldId id="262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7" r:id="rId29"/>
    <p:sldId id="288" r:id="rId30"/>
    <p:sldId id="289" r:id="rId31"/>
    <p:sldId id="290" r:id="rId32"/>
    <p:sldId id="291" r:id="rId33"/>
    <p:sldId id="292" r:id="rId34"/>
    <p:sldId id="283" r:id="rId35"/>
    <p:sldId id="284" r:id="rId36"/>
    <p:sldId id="285" r:id="rId37"/>
    <p:sldId id="301" r:id="rId38"/>
    <p:sldId id="286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2" r:id="rId48"/>
    <p:sldId id="312" r:id="rId49"/>
    <p:sldId id="313" r:id="rId50"/>
    <p:sldId id="314" r:id="rId51"/>
    <p:sldId id="315" r:id="rId52"/>
    <p:sldId id="311" r:id="rId53"/>
    <p:sldId id="303" r:id="rId54"/>
    <p:sldId id="304" r:id="rId55"/>
    <p:sldId id="305" r:id="rId56"/>
    <p:sldId id="306" r:id="rId57"/>
    <p:sldId id="308" r:id="rId58"/>
    <p:sldId id="309" r:id="rId59"/>
    <p:sldId id="310" r:id="rId60"/>
    <p:sldId id="307" r:id="rId61"/>
    <p:sldId id="316" r:id="rId62"/>
    <p:sldId id="322" r:id="rId63"/>
    <p:sldId id="323" r:id="rId64"/>
    <p:sldId id="324" r:id="rId65"/>
    <p:sldId id="317" r:id="rId66"/>
    <p:sldId id="318" r:id="rId67"/>
    <p:sldId id="319" r:id="rId68"/>
    <p:sldId id="320" r:id="rId69"/>
    <p:sldId id="321" r:id="rId7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5F027-A5A6-2C45-87DC-5FE2F582A3AC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09695-4807-E245-9C1F-36851145AC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7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1006" y="878422"/>
            <a:ext cx="4474549" cy="316340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120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7987" cy="3163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1411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7987" cy="3163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632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7987" cy="3163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230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1006" y="878422"/>
            <a:ext cx="4474549" cy="316340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0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7987" cy="3163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6531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02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999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4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6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31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02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1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87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644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94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34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3CB01-B43C-8A46-AE45-5C91E2D9972E}" type="datetimeFigureOut">
              <a:rPr lang="fr-FR" smtClean="0"/>
              <a:t>16/12/2013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BBFDB-E46D-BA47-8F0E-7719C39A62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1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ElEQUja/12/edit" TargetMode="External"/><Relationship Id="rId3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ElEQUja/14/edit" TargetMode="External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jsbin.com/ElEQUja/40/edit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ElEQUja/17/edit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ElEQUja/4/edit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jsbin.com/ElEQUja/6/edit" TargetMode="External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ElEQUja/20/edit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acohiv/845/edit" TargetMode="External"/><Relationship Id="rId3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esubuw/4/edit" TargetMode="External"/><Relationship Id="rId3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hrogz.net/tmp/canvas_bounding_box.html" TargetMode="External"/><Relationship Id="rId3" Type="http://schemas.openxmlformats.org/officeDocument/2006/relationships/image" Target="../media/image1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.playstation.com/screenshots.aspx?id=SCUS-97102&amp;image=5" TargetMode="External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hyperlink" Target="http://www.provoke.it/p/" TargetMode="External"/><Relationship Id="rId5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ikechambers.com/blog/2011/03/21/javascript-quadtree-implementation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awlowski.it/octtree/" TargetMode="External"/><Relationship Id="rId3" Type="http://schemas.openxmlformats.org/officeDocument/2006/relationships/image" Target="../media/image2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fiddle.net/greypants/9d2Dn/" TargetMode="External"/><Relationship Id="rId3" Type="http://schemas.openxmlformats.org/officeDocument/2006/relationships/image" Target="../media/image2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jsbin.com/imisah/78/edit" TargetMode="External"/><Relationship Id="rId4" Type="http://schemas.openxmlformats.org/officeDocument/2006/relationships/hyperlink" Target="http://jsbin.com/aRudADaR/1/edi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IMiNEjI/1/edit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isualiser.fr/page.php?id=Js_-_TypeScript_-_Steering_behavior" TargetMode="External"/><Relationship Id="rId3" Type="http://schemas.openxmlformats.org/officeDocument/2006/relationships/image" Target="../media/image30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do.it/gum/boids" TargetMode="External"/><Relationship Id="rId3" Type="http://schemas.openxmlformats.org/officeDocument/2006/relationships/image" Target="../media/image31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hecodingmonk.net/steering-behaviors-in-procesing-seek/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06/WanderTest.swf?width-640&amp;height=480" TargetMode="External"/><Relationship Id="rId3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06/SeekingTest.swf?width-640&amp;height=480" TargetMode="External"/><Relationship Id="rId3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06/FleeingTest.swf?width-640&amp;height=480" TargetMode="External"/><Relationship Id="rId3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07/PathFollowTest.swf" TargetMode="External"/><Relationship Id="rId3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06/PursuitTest.swf?width-640&amp;height=480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amedevelopment.tutsplus.com/tutorials/understanding-steering-behaviors-collision-avoidance--gamedev-7777" TargetMode="External"/><Relationship Id="rId3" Type="http://schemas.openxmlformats.org/officeDocument/2006/relationships/image" Target="../media/image45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10/FlockingTest.swf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qiao.github.io/PathFinding.js/visual/" TargetMode="External"/><Relationship Id="rId3" Type="http://schemas.openxmlformats.org/officeDocument/2006/relationships/image" Target="../media/image49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tml5canvastutorials.com/" TargetMode="External"/><Relationship Id="rId3" Type="http://schemas.openxmlformats.org/officeDocument/2006/relationships/hyperlink" Target="http://www.monkeycoder.co.nz/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cketmandevelopment.com/static/otherfiles/2010/11/AStarFollowing.swf" TargetMode="External"/><Relationship Id="rId3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Jeux vidéo, démystification,</a:t>
            </a:r>
            <a:br>
              <a:rPr lang="fr-FR" dirty="0" smtClean="0"/>
            </a:br>
            <a:r>
              <a:rPr lang="fr-FR" dirty="0" smtClean="0"/>
              <a:t>Comment sont-ils faits 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Michel Buffa (</a:t>
            </a:r>
            <a:r>
              <a:rPr lang="fr-FR" dirty="0" err="1" smtClean="0"/>
              <a:t>buffa@unice.fr</a:t>
            </a:r>
            <a:r>
              <a:rPr lang="fr-FR" dirty="0" smtClean="0"/>
              <a:t>)</a:t>
            </a:r>
          </a:p>
          <a:p>
            <a:r>
              <a:rPr lang="fr-FR" dirty="0" smtClean="0"/>
              <a:t>Maître de conférence,</a:t>
            </a:r>
          </a:p>
          <a:p>
            <a:r>
              <a:rPr lang="fr-FR" dirty="0" smtClean="0"/>
              <a:t>Université de Nice, collaborateur du W3C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1793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jeux ? Oui mais lesquels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Jeux 2D ? Jeux 3D ?</a:t>
            </a:r>
          </a:p>
          <a:p>
            <a:r>
              <a:rPr lang="fr-FR" dirty="0" smtClean="0"/>
              <a:t>Jeux PC ? Jeu console ? </a:t>
            </a:r>
          </a:p>
          <a:p>
            <a:r>
              <a:rPr lang="fr-FR" dirty="0" smtClean="0"/>
              <a:t>Jeu mobile ? </a:t>
            </a:r>
            <a:r>
              <a:rPr lang="fr-FR" dirty="0" err="1" smtClean="0"/>
              <a:t>Ipad</a:t>
            </a:r>
            <a:r>
              <a:rPr lang="fr-FR" dirty="0" smtClean="0"/>
              <a:t> ? Smartphone ?</a:t>
            </a:r>
          </a:p>
          <a:p>
            <a:r>
              <a:rPr lang="fr-FR" dirty="0" smtClean="0"/>
              <a:t>Jeu </a:t>
            </a:r>
            <a:r>
              <a:rPr lang="fr-FR" dirty="0" err="1" smtClean="0"/>
              <a:t>casual</a:t>
            </a:r>
            <a:r>
              <a:rPr lang="fr-FR" dirty="0" smtClean="0"/>
              <a:t> ? Jeu AAA ?</a:t>
            </a:r>
          </a:p>
          <a:p>
            <a:r>
              <a:rPr lang="fr-FR" dirty="0" smtClean="0"/>
              <a:t>Jeu Web ?</a:t>
            </a:r>
          </a:p>
          <a:p>
            <a:r>
              <a:rPr lang="fr-FR" dirty="0" smtClean="0"/>
              <a:t>Jeu solo ? </a:t>
            </a:r>
            <a:r>
              <a:rPr lang="fr-FR" dirty="0" err="1" smtClean="0"/>
              <a:t>Multijoueurs</a:t>
            </a:r>
            <a:r>
              <a:rPr lang="fr-FR" dirty="0" smtClean="0"/>
              <a:t> ?</a:t>
            </a:r>
          </a:p>
          <a:p>
            <a:r>
              <a:rPr lang="fr-FR" dirty="0" smtClean="0"/>
              <a:t>Jeu de stratégie, d’arcade, d’aventure, de plateforme, de sport, FPS, TPS, STR, RPG, MMORPG, etc.</a:t>
            </a:r>
          </a:p>
        </p:txBody>
      </p:sp>
    </p:spTree>
    <p:extLst>
      <p:ext uri="{BB962C8B-B14F-4D97-AF65-F5344CB8AC3E}">
        <p14:creationId xmlns:p14="http://schemas.microsoft.com/office/powerpoint/2010/main" val="3698609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de cette 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Créer un jeu simple : c’est facile !</a:t>
            </a:r>
          </a:p>
          <a:p>
            <a:r>
              <a:rPr lang="fr-FR" dirty="0" smtClean="0"/>
              <a:t>Besoin de…. rien du tout ! </a:t>
            </a:r>
            <a:endParaRPr lang="fr-FR" dirty="0"/>
          </a:p>
          <a:p>
            <a:r>
              <a:rPr lang="fr-FR" dirty="0" smtClean="0"/>
              <a:t>Nous allons voir les principes de base à connaître pour écrire un jeu 2D, puis nous verrons le chemin qu’il reste pour la 3D.</a:t>
            </a:r>
          </a:p>
          <a:p>
            <a:r>
              <a:rPr lang="fr-FR" dirty="0" smtClean="0"/>
              <a:t>Mathématiques de base, géométrie et algorithmes sont au cœur des jeux,</a:t>
            </a:r>
          </a:p>
          <a:p>
            <a:r>
              <a:rPr lang="fr-FR" dirty="0" smtClean="0"/>
              <a:t>Un langage de programmation aussi.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4843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démarrer ?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Je conseille : utiliser JavaScript + HTML5</a:t>
            </a:r>
          </a:p>
          <a:p>
            <a:r>
              <a:rPr lang="fr-FR" dirty="0" smtClean="0"/>
              <a:t>Très nombreux tutoriaux sur le web</a:t>
            </a:r>
          </a:p>
          <a:p>
            <a:r>
              <a:rPr lang="fr-FR" dirty="0" smtClean="0"/>
              <a:t>On a juste besoin d’un navigateur web</a:t>
            </a:r>
          </a:p>
          <a:p>
            <a:r>
              <a:rPr lang="fr-FR" dirty="0" smtClean="0"/>
              <a:t>Marcheront sur téléphone, tablettes, etc.</a:t>
            </a:r>
          </a:p>
          <a:p>
            <a:r>
              <a:rPr lang="fr-FR" dirty="0" smtClean="0"/>
              <a:t>Outil pour développer en ligne: </a:t>
            </a:r>
            <a:r>
              <a:rPr lang="fr-FR" dirty="0" err="1" smtClean="0"/>
              <a:t>jsbin.com</a:t>
            </a:r>
            <a:endParaRPr lang="fr-FR" dirty="0" smtClean="0"/>
          </a:p>
          <a:p>
            <a:r>
              <a:rPr lang="fr-FR" dirty="0" smtClean="0"/>
              <a:t>Autres possibilités : le langage </a:t>
            </a:r>
            <a:r>
              <a:rPr lang="fr-FR" dirty="0" err="1" smtClean="0"/>
              <a:t>processing</a:t>
            </a:r>
            <a:r>
              <a:rPr lang="fr-FR" dirty="0" smtClean="0"/>
              <a:t> (voir </a:t>
            </a:r>
            <a:r>
              <a:rPr lang="fr-FR" dirty="0" err="1" smtClean="0"/>
              <a:t>processing.org</a:t>
            </a:r>
            <a:r>
              <a:rPr lang="fr-FR" dirty="0" smtClean="0"/>
              <a:t>, </a:t>
            </a:r>
            <a:r>
              <a:rPr lang="fr-FR" dirty="0" err="1" smtClean="0"/>
              <a:t>processing.js</a:t>
            </a:r>
            <a:r>
              <a:rPr lang="fr-FR" dirty="0" smtClean="0"/>
              <a:t> et </a:t>
            </a:r>
            <a:r>
              <a:rPr lang="fr-FR" dirty="0" err="1" smtClean="0"/>
              <a:t>openprocessing.org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389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démarrer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N’écoutez pas vos profs, copiez et collez depuis le web allègrement, au début, vous n’êtes pas forcés de comprendre,</a:t>
            </a:r>
          </a:p>
          <a:p>
            <a:r>
              <a:rPr lang="fr-FR" dirty="0" smtClean="0"/>
              <a:t>Ensuite, regardez comment c’est fait…</a:t>
            </a:r>
          </a:p>
          <a:p>
            <a:r>
              <a:rPr lang="fr-FR" dirty="0" smtClean="0"/>
              <a:t>« apprenez par l’expérience » et vous verrez que peut-être que les cours de maths et de physique servent à quelque chose </a:t>
            </a:r>
            <a:r>
              <a:rPr lang="fr-FR" dirty="0" smtClean="0">
                <a:sym typeface="Wingdings"/>
              </a:rPr>
              <a:t>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5952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Partie 1 : l’animation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jeu est souvent animé…</a:t>
            </a:r>
          </a:p>
          <a:p>
            <a:r>
              <a:rPr lang="fr-FR" dirty="0" smtClean="0"/>
              <a:t>Animation :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FF0000"/>
                </a:solidFill>
              </a:rPr>
              <a:t>Début de la boucle d’animation</a:t>
            </a:r>
          </a:p>
          <a:p>
            <a:pPr marL="914400" lvl="1" indent="-514350"/>
            <a:r>
              <a:rPr lang="fr-FR" dirty="0" smtClean="0"/>
              <a:t>Effacer l’écran,</a:t>
            </a:r>
          </a:p>
          <a:p>
            <a:pPr marL="914400" lvl="1" indent="-514350"/>
            <a:r>
              <a:rPr lang="fr-FR" dirty="0" smtClean="0"/>
              <a:t>Dessiner les objets,</a:t>
            </a:r>
          </a:p>
          <a:p>
            <a:pPr marL="914400" lvl="1" indent="-514350"/>
            <a:r>
              <a:rPr lang="fr-FR" dirty="0" smtClean="0"/>
              <a:t>Déplacer les objets,</a:t>
            </a:r>
          </a:p>
          <a:p>
            <a:pPr marL="914400" lvl="1" indent="-514350"/>
            <a:r>
              <a:rPr lang="fr-FR" dirty="0" smtClean="0"/>
              <a:t>Traiter les collisions,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FF0000"/>
                </a:solidFill>
              </a:rPr>
              <a:t>Aller à l’étape 1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3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 en 2D, système de coordonnées</a:t>
            </a:r>
            <a:endParaRPr lang="fr-FR" dirty="0"/>
          </a:p>
        </p:txBody>
      </p:sp>
      <p:pic>
        <p:nvPicPr>
          <p:cNvPr id="4" name="Espace réservé du contenu 3" descr="screenCoor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893" r="-358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690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 en 2D, système de coordonnées</a:t>
            </a:r>
            <a:endParaRPr lang="fr-FR" dirty="0"/>
          </a:p>
        </p:txBody>
      </p:sp>
      <p:pic>
        <p:nvPicPr>
          <p:cNvPr id="5" name="Espace réservé du contenu 4" descr="5x5scree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80" r="-319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4771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Déplacer une balle, par incréments</a:t>
            </a:r>
            <a:endParaRPr lang="fr-FR" dirty="0"/>
          </a:p>
        </p:txBody>
      </p:sp>
      <p:pic>
        <p:nvPicPr>
          <p:cNvPr id="5" name="Espace réservé du contenu 4" descr="dxdyExampl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01" r="-34701"/>
          <a:stretch>
            <a:fillRect/>
          </a:stretch>
        </p:blipFill>
        <p:spPr>
          <a:xfrm>
            <a:off x="-487647" y="1514164"/>
            <a:ext cx="9174447" cy="4612000"/>
          </a:xfrm>
        </p:spPr>
      </p:pic>
    </p:spTree>
    <p:extLst>
      <p:ext uri="{BB962C8B-B14F-4D97-AF65-F5344CB8AC3E}">
        <p14:creationId xmlns:p14="http://schemas.microsoft.com/office/powerpoint/2010/main" val="1498931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Animation revue et corrigée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On a une liste d’objets, chacun avec une position (x, y), et des incréments dx et </a:t>
            </a:r>
            <a:r>
              <a:rPr lang="fr-FR" dirty="0" err="1" smtClean="0"/>
              <a:t>dy</a:t>
            </a:r>
            <a:r>
              <a:rPr lang="fr-FR" dirty="0" smtClean="0"/>
              <a:t>.</a:t>
            </a:r>
          </a:p>
          <a:p>
            <a:r>
              <a:rPr lang="fr-FR" dirty="0" smtClean="0"/>
              <a:t>Entre deux images on déplace les objets en faisant </a:t>
            </a:r>
          </a:p>
          <a:p>
            <a:pPr lvl="1"/>
            <a:r>
              <a:rPr lang="fr-FR" dirty="0" smtClean="0"/>
              <a:t>x = x + dx </a:t>
            </a:r>
          </a:p>
          <a:p>
            <a:pPr lvl="1"/>
            <a:r>
              <a:rPr lang="fr-FR" dirty="0" smtClean="0"/>
              <a:t>y = y + </a:t>
            </a:r>
            <a:r>
              <a:rPr lang="fr-FR" dirty="0" err="1" smtClean="0"/>
              <a:t>dy</a:t>
            </a:r>
            <a:endParaRPr lang="fr-FR" dirty="0" smtClean="0"/>
          </a:p>
          <a:p>
            <a:pPr lvl="1"/>
            <a:endParaRPr lang="fr-FR" dirty="0"/>
          </a:p>
          <a:p>
            <a:pPr marL="457200" lvl="1" indent="0">
              <a:buNone/>
            </a:pPr>
            <a:r>
              <a:rPr lang="fr-FR" dirty="0" smtClean="0"/>
              <a:t>Imaginez que dx vaut 1 et </a:t>
            </a:r>
            <a:r>
              <a:rPr lang="fr-FR" dirty="0" err="1" smtClean="0"/>
              <a:t>dy</a:t>
            </a:r>
            <a:r>
              <a:rPr lang="fr-FR" dirty="0" smtClean="0"/>
              <a:t> vaut 1, comment se déplace l’objet ? Et si dx et </a:t>
            </a:r>
            <a:r>
              <a:rPr lang="fr-FR" dirty="0" err="1" smtClean="0"/>
              <a:t>dy</a:t>
            </a:r>
            <a:r>
              <a:rPr lang="fr-FR" dirty="0" smtClean="0"/>
              <a:t> valent 2 ? Et si on ne leur donne pas les mêmes valeurs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200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Démonstration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Programme de démo ici : </a:t>
            </a:r>
            <a:r>
              <a:rPr lang="fr-FR" dirty="0" smtClean="0">
                <a:hlinkClick r:id="rId2"/>
              </a:rPr>
              <a:t>http://jsbin.com/ElEQUja/12/edit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ball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138" y="2797393"/>
            <a:ext cx="3899875" cy="389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42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Collisions avec les murs</a:t>
            </a:r>
            <a:endParaRPr lang="fr-FR" dirty="0"/>
          </a:p>
        </p:txBody>
      </p:sp>
      <p:pic>
        <p:nvPicPr>
          <p:cNvPr id="5" name="Espace réservé du contenu 4" descr="edge_bounc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93" r="-403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444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Alors, on fait comment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Démonstrations ici : </a:t>
            </a:r>
            <a:r>
              <a:rPr lang="fr-FR" dirty="0" smtClean="0">
                <a:hlinkClick r:id="rId2"/>
              </a:rPr>
              <a:t>http://jsbin.com/ElEQUja/14/edit</a:t>
            </a:r>
            <a:endParaRPr lang="fr-FR" dirty="0" smtClean="0"/>
          </a:p>
          <a:p>
            <a:r>
              <a:rPr lang="fr-FR" dirty="0" smtClean="0"/>
              <a:t>Il suffit d’inverser dx et </a:t>
            </a:r>
            <a:r>
              <a:rPr lang="fr-FR" dirty="0" err="1" smtClean="0"/>
              <a:t>dy</a:t>
            </a:r>
            <a:r>
              <a:rPr lang="fr-FR" dirty="0" smtClean="0"/>
              <a:t> dans certains cas…</a:t>
            </a:r>
          </a:p>
          <a:p>
            <a:r>
              <a:rPr lang="fr-FR" dirty="0" smtClean="0"/>
              <a:t>Regardons ensemble le cas de la diapositive précédente…</a:t>
            </a:r>
          </a:p>
          <a:p>
            <a:r>
              <a:rPr lang="fr-FR" dirty="0" smtClean="0"/>
              <a:t>Il faut inverser dx, </a:t>
            </a:r>
            <a:r>
              <a:rPr lang="fr-FR" dirty="0" err="1" smtClean="0"/>
              <a:t>dy</a:t>
            </a:r>
            <a:r>
              <a:rPr lang="fr-FR" dirty="0" smtClean="0"/>
              <a:t>,</a:t>
            </a:r>
            <a:br>
              <a:rPr lang="fr-FR" dirty="0" smtClean="0"/>
            </a:br>
            <a:r>
              <a:rPr lang="fr-FR" dirty="0" smtClean="0"/>
              <a:t>ou les deux ?</a:t>
            </a:r>
          </a:p>
          <a:p>
            <a:endParaRPr lang="fr-FR" dirty="0"/>
          </a:p>
        </p:txBody>
      </p:sp>
      <p:pic>
        <p:nvPicPr>
          <p:cNvPr id="4" name="Image 3" descr="edge_bounc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462" y="3944263"/>
            <a:ext cx="2542173" cy="252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63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Déplacement en suivant la souris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dirty="0" smtClean="0">
                <a:hlinkClick r:id="rId2"/>
              </a:rPr>
              <a:t>http://jsbin.com/ElEQUja/</a:t>
            </a:r>
            <a:r>
              <a:rPr lang="fr-FR" dirty="0" smtClean="0">
                <a:hlinkClick r:id="rId2"/>
              </a:rPr>
              <a:t>17/edit</a:t>
            </a:r>
            <a:endParaRPr lang="fr-FR" dirty="0" smtClean="0"/>
          </a:p>
          <a:p>
            <a:pPr marL="0" indent="0">
              <a:buNone/>
            </a:pPr>
            <a:r>
              <a:rPr lang="fr-FR" dirty="0">
                <a:hlinkClick r:id="rId3"/>
              </a:rPr>
              <a:t>http://</a:t>
            </a:r>
            <a:r>
              <a:rPr lang="fr-FR" dirty="0" err="1">
                <a:hlinkClick r:id="rId3"/>
              </a:rPr>
              <a:t>jsbin.com</a:t>
            </a:r>
            <a:r>
              <a:rPr lang="fr-FR" dirty="0">
                <a:hlinkClick r:id="rId3"/>
              </a:rPr>
              <a:t>/</a:t>
            </a:r>
            <a:r>
              <a:rPr lang="fr-FR" dirty="0" err="1">
                <a:hlinkClick r:id="rId3"/>
              </a:rPr>
              <a:t>ElEQUja</a:t>
            </a:r>
            <a:r>
              <a:rPr lang="fr-FR" dirty="0">
                <a:hlinkClick r:id="rId3"/>
              </a:rPr>
              <a:t>/40/</a:t>
            </a:r>
            <a:r>
              <a:rPr lang="fr-FR" dirty="0" err="1">
                <a:hlinkClick r:id="rId3"/>
              </a:rPr>
              <a:t>edit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Calcul de l’angle :</a:t>
            </a:r>
            <a:endParaRPr lang="fr-FR" dirty="0"/>
          </a:p>
          <a:p>
            <a:pPr marL="0" indent="0">
              <a:buNone/>
            </a:pPr>
            <a:r>
              <a:rPr lang="fr-FR" dirty="0" err="1" smtClean="0"/>
              <a:t>θ</a:t>
            </a:r>
            <a:r>
              <a:rPr lang="fr-FR" dirty="0" smtClean="0"/>
              <a:t> = atan2(</a:t>
            </a:r>
            <a:r>
              <a:rPr lang="fr-FR" dirty="0" err="1" smtClean="0"/>
              <a:t>dy</a:t>
            </a:r>
            <a:r>
              <a:rPr lang="fr-FR" dirty="0" smtClean="0"/>
              <a:t>, dx)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Que faire ensuite ?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ata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103" y="2227257"/>
            <a:ext cx="4860519" cy="44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11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Déplacement en suivant la souris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Ensuite si on connait l’angle et la</a:t>
            </a:r>
          </a:p>
          <a:p>
            <a:pPr marL="0" indent="0">
              <a:buNone/>
            </a:pPr>
            <a:r>
              <a:rPr lang="fr-FR" dirty="0"/>
              <a:t>d</a:t>
            </a:r>
            <a:r>
              <a:rPr lang="fr-FR" dirty="0" smtClean="0"/>
              <a:t>istance r de déplacement,</a:t>
            </a:r>
          </a:p>
          <a:p>
            <a:pPr marL="0" indent="0">
              <a:buNone/>
            </a:pPr>
            <a:r>
              <a:rPr lang="fr-FR" dirty="0" smtClean="0"/>
              <a:t>Que valent x et y ?</a:t>
            </a:r>
          </a:p>
          <a:p>
            <a:r>
              <a:rPr lang="fr-FR" dirty="0" smtClean="0"/>
              <a:t>Si r vaut 1, x = cos(</a:t>
            </a:r>
            <a:r>
              <a:rPr lang="fr-FR" dirty="0" err="1" smtClean="0"/>
              <a:t>θ</a:t>
            </a:r>
            <a:r>
              <a:rPr lang="fr-FR" dirty="0" smtClean="0"/>
              <a:t>)</a:t>
            </a:r>
          </a:p>
          <a:p>
            <a:r>
              <a:rPr lang="fr-FR" dirty="0" smtClean="0"/>
              <a:t>Si r vaut 100, x = 100 * cos(</a:t>
            </a:r>
            <a:r>
              <a:rPr lang="fr-FR" dirty="0" err="1" smtClean="0"/>
              <a:t>θ</a:t>
            </a:r>
            <a:r>
              <a:rPr lang="fr-FR" dirty="0" smtClean="0"/>
              <a:t>)</a:t>
            </a:r>
          </a:p>
          <a:p>
            <a:r>
              <a:rPr lang="fr-FR" dirty="0" smtClean="0"/>
              <a:t>Cas général : </a:t>
            </a:r>
            <a:r>
              <a:rPr lang="fr-FR" dirty="0" smtClean="0">
                <a:solidFill>
                  <a:srgbClr val="FF0000"/>
                </a:solidFill>
              </a:rPr>
              <a:t>x = r * cos(</a:t>
            </a:r>
            <a:r>
              <a:rPr lang="fr-FR" dirty="0" err="1" smtClean="0">
                <a:solidFill>
                  <a:srgbClr val="FF0000"/>
                </a:solidFill>
              </a:rPr>
              <a:t>θ</a:t>
            </a:r>
            <a:r>
              <a:rPr lang="fr-FR" dirty="0" smtClean="0">
                <a:solidFill>
                  <a:srgbClr val="FF0000"/>
                </a:solidFill>
              </a:rPr>
              <a:t>)</a:t>
            </a:r>
          </a:p>
          <a:p>
            <a:r>
              <a:rPr lang="fr-FR" dirty="0" smtClean="0"/>
              <a:t>De même </a:t>
            </a:r>
            <a:r>
              <a:rPr lang="fr-FR" dirty="0" smtClean="0">
                <a:solidFill>
                  <a:srgbClr val="FF0000"/>
                </a:solidFill>
              </a:rPr>
              <a:t>y = r *sin(</a:t>
            </a:r>
            <a:r>
              <a:rPr lang="fr-FR" dirty="0" err="1" smtClean="0">
                <a:solidFill>
                  <a:srgbClr val="FF0000"/>
                </a:solidFill>
              </a:rPr>
              <a:t>θ</a:t>
            </a:r>
            <a:r>
              <a:rPr lang="fr-FR" dirty="0" smtClean="0">
                <a:solidFill>
                  <a:srgbClr val="FF0000"/>
                </a:solidFill>
              </a:rPr>
              <a:t>)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En fait, r représente la vitesse de déplacement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5" name="Image 4" descr="deplacement alph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01" y="1319949"/>
            <a:ext cx="3976002" cy="274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05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Revenons à nos collisions…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Attention à la « complexité » des calculs!</a:t>
            </a:r>
          </a:p>
          <a:p>
            <a:r>
              <a:rPr lang="fr-FR" dirty="0" smtClean="0"/>
              <a:t>Certains algorithmes demandent des opérations proportionnelles au nombre d’objets.</a:t>
            </a:r>
          </a:p>
          <a:p>
            <a:r>
              <a:rPr lang="fr-FR" dirty="0" smtClean="0"/>
              <a:t>Exemple d’animations d’un grand nombre de balles : </a:t>
            </a:r>
            <a:r>
              <a:rPr lang="fr-FR" dirty="0" smtClean="0">
                <a:hlinkClick r:id="rId2"/>
              </a:rPr>
              <a:t>http://jsbin.com/ElEQUja/4/edit</a:t>
            </a:r>
            <a:endParaRPr lang="fr-FR" dirty="0" smtClean="0"/>
          </a:p>
          <a:p>
            <a:pPr lvl="1"/>
            <a:r>
              <a:rPr lang="fr-FR" dirty="0" smtClean="0"/>
              <a:t>Dans cet exemple, si on augmente à 100 le nombre de balles, combien de test de collision on fait avec les côtés, à chaque image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920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les collisions entre les balles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Ah, </a:t>
            </a:r>
            <a:r>
              <a:rPr lang="fr-FR" dirty="0" err="1" smtClean="0"/>
              <a:t>hmmm</a:t>
            </a:r>
            <a:r>
              <a:rPr lang="fr-FR" dirty="0" smtClean="0"/>
              <a:t>, là, il faut réfléchir un peu, vous avez des idées ?</a:t>
            </a:r>
          </a:p>
          <a:p>
            <a:endParaRPr lang="fr-FR" dirty="0"/>
          </a:p>
        </p:txBody>
      </p:sp>
      <p:pic>
        <p:nvPicPr>
          <p:cNvPr id="4" name="Image 3" descr="collisions sphere sphe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0" y="2712894"/>
            <a:ext cx="7958987" cy="377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21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les collisions entre les balles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Dans quelle direction repartent les balles ?</a:t>
            </a:r>
          </a:p>
          <a:p>
            <a:endParaRPr lang="fr-FR" dirty="0"/>
          </a:p>
        </p:txBody>
      </p:sp>
      <p:pic>
        <p:nvPicPr>
          <p:cNvPr id="4" name="Image 3" descr="collisions sphere sphe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0" y="2712894"/>
            <a:ext cx="7958987" cy="377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9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les collisions entre les balles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Et si j’ai 2 balles, je dois faire combien de tests ? Si j’en ai 3 ? Si j’en ai 10 ?</a:t>
            </a:r>
          </a:p>
          <a:p>
            <a:endParaRPr lang="fr-FR" dirty="0"/>
          </a:p>
        </p:txBody>
      </p:sp>
      <p:pic>
        <p:nvPicPr>
          <p:cNvPr id="4" name="Image 3" descr="collisions sphere sphe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0" y="2712894"/>
            <a:ext cx="7958987" cy="377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9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les collisions entre les balles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Démonstration 1</a:t>
            </a:r>
            <a:endParaRPr lang="fr-FR" dirty="0" smtClean="0"/>
          </a:p>
          <a:p>
            <a:r>
              <a:rPr lang="fr-FR" dirty="0" smtClean="0">
                <a:hlinkClick r:id="rId3"/>
              </a:rPr>
              <a:t>Démonstration 2 avec quelques effets graphiques </a:t>
            </a:r>
            <a:endParaRPr lang="fr-FR" dirty="0" smtClean="0"/>
          </a:p>
          <a:p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" name="Image 4" descr="balle bal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73" y="3334678"/>
            <a:ext cx="3286960" cy="3295892"/>
          </a:xfrm>
          <a:prstGeom prst="rect">
            <a:avLst/>
          </a:prstGeom>
        </p:spPr>
      </p:pic>
      <p:pic>
        <p:nvPicPr>
          <p:cNvPr id="6" name="Image 5" descr="balle balle 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6" y="3334678"/>
            <a:ext cx="3286984" cy="329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12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Complexité quadratique en n</a:t>
            </a:r>
            <a:r>
              <a:rPr lang="fr-FR" baseline="30000" dirty="0" smtClean="0"/>
              <a:t>2</a:t>
            </a:r>
            <a:r>
              <a:rPr lang="fr-FR" dirty="0" smtClean="0"/>
              <a:t> : ARGL!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2 balles, 4 tests</a:t>
            </a:r>
          </a:p>
          <a:p>
            <a:r>
              <a:rPr lang="fr-FR" dirty="0" smtClean="0"/>
              <a:t>Si 3 balles, 9 tests</a:t>
            </a:r>
          </a:p>
          <a:p>
            <a:r>
              <a:rPr lang="fr-FR" dirty="0" smtClean="0"/>
              <a:t>Si 100 balles, 10000 tests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Si 1000 balles, 1 million de tests!</a:t>
            </a:r>
          </a:p>
          <a:p>
            <a:r>
              <a:rPr lang="fr-FR" dirty="0" smtClean="0"/>
              <a:t>Etc… en général on fait tout pour éviter ce genre de cas. </a:t>
            </a:r>
            <a:endParaRPr lang="fr-FR" dirty="0"/>
          </a:p>
          <a:p>
            <a:r>
              <a:rPr lang="fr-FR" dirty="0" smtClean="0"/>
              <a:t>Alors, comment faire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711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Collisions entre rectangles et rectangles et cercles</a:t>
            </a:r>
            <a:endParaRPr lang="fr-FR" dirty="0"/>
          </a:p>
        </p:txBody>
      </p:sp>
      <p:pic>
        <p:nvPicPr>
          <p:cNvPr id="4" name="Espace réservé du contenu 3" descr="rect circle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05" r="-141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2272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Rectangle-Rectangle alignés sur les axes (AABB)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projette les axes des rectangles. Si les deux projections se chevauchent il y a collision !</a:t>
            </a:r>
            <a:endParaRPr lang="fr-FR" dirty="0"/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416121"/>
              </p:ext>
            </p:extLst>
          </p:nvPr>
        </p:nvGraphicFramePr>
        <p:xfrm>
          <a:off x="832730" y="2845267"/>
          <a:ext cx="4172482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Bitmap Image" r:id="rId3" imgW="2695951" imgH="2419048" progId="Paint.Picture">
                  <p:embed/>
                </p:oleObj>
              </mc:Choice>
              <mc:Fallback>
                <p:oleObj name="Bitmap Image" r:id="rId3" imgW="2695951" imgH="24190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730" y="2845267"/>
                        <a:ext cx="4172482" cy="374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164454"/>
              </p:ext>
            </p:extLst>
          </p:nvPr>
        </p:nvGraphicFramePr>
        <p:xfrm>
          <a:off x="4719819" y="3007448"/>
          <a:ext cx="3980813" cy="3582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Bitmap Image" r:id="rId5" imgW="2572109" imgH="2314286" progId="Paint.Picture">
                  <p:embed/>
                </p:oleObj>
              </mc:Choice>
              <mc:Fallback>
                <p:oleObj name="Bitmap Image" r:id="rId5" imgW="2572109" imgH="23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9819" y="3007448"/>
                        <a:ext cx="3980813" cy="35827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584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Cas des rectangles non alignés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C’est plus compliqué, un peu comme les collisions entre sphères, il faut projeter les côtés des rectangles non pas sur les axes des X et des Y mais sur des« axes séparateurs » et il y en a 15 ! </a:t>
            </a:r>
          </a:p>
          <a:p>
            <a:r>
              <a:rPr lang="fr-FR" dirty="0" smtClean="0"/>
              <a:t>Cliquer image pour démo !</a:t>
            </a:r>
          </a:p>
          <a:p>
            <a:r>
              <a:rPr lang="fr-FR" dirty="0" smtClean="0"/>
              <a:t>La plupart du temps: on </a:t>
            </a:r>
            <a:br>
              <a:rPr lang="fr-FR" dirty="0" smtClean="0"/>
            </a:br>
            <a:r>
              <a:rPr lang="fr-FR" dirty="0" smtClean="0"/>
              <a:t>reste dans le cas aligné</a:t>
            </a:r>
          </a:p>
          <a:p>
            <a:pPr lvl="1"/>
            <a:r>
              <a:rPr lang="fr-FR" dirty="0" err="1" smtClean="0"/>
              <a:t>Shoot’em’ups</a:t>
            </a:r>
            <a:r>
              <a:rPr lang="fr-FR" dirty="0" smtClean="0"/>
              <a:t>, jeux de plate-</a:t>
            </a:r>
            <a:br>
              <a:rPr lang="fr-FR" dirty="0" smtClean="0"/>
            </a:br>
            <a:r>
              <a:rPr lang="fr-FR" dirty="0" smtClean="0"/>
              <a:t>forme, etc.</a:t>
            </a:r>
          </a:p>
          <a:p>
            <a:endParaRPr lang="fr-FR" dirty="0" smtClean="0"/>
          </a:p>
        </p:txBody>
      </p:sp>
      <p:pic>
        <p:nvPicPr>
          <p:cNvPr id="4" name="Image 3" descr="rectangles orientés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094" y="3653617"/>
            <a:ext cx="3226711" cy="321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0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Genetos</a:t>
            </a:r>
            <a:r>
              <a:rPr lang="fr-FR" dirty="0" smtClean="0"/>
              <a:t> : collisions entre rectangles alignés (touche G : voir les rectangles)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Separating Axes Theorem</a:t>
            </a:r>
          </a:p>
          <a:p>
            <a:endParaRPr lang="fr-FR" dirty="0"/>
          </a:p>
        </p:txBody>
      </p:sp>
      <p:pic>
        <p:nvPicPr>
          <p:cNvPr id="4" name="Image 3" descr="stage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0" y="1600199"/>
            <a:ext cx="7029567" cy="52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44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Dodonpachi</a:t>
            </a:r>
            <a:r>
              <a:rPr lang="fr-FR" dirty="0" smtClean="0"/>
              <a:t>: collisions entre rectangles alignés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Separating Axes Theorem</a:t>
            </a:r>
          </a:p>
          <a:p>
            <a:endParaRPr lang="fr-FR" dirty="0"/>
          </a:p>
        </p:txBody>
      </p:sp>
      <p:pic>
        <p:nvPicPr>
          <p:cNvPr id="5" name="Image 4" descr="dodonpachi-daifukkatsu_hd_ipad2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875" y="1444816"/>
            <a:ext cx="4059887" cy="5413183"/>
          </a:xfrm>
          <a:prstGeom prst="rect">
            <a:avLst/>
          </a:prstGeom>
        </p:spPr>
      </p:pic>
      <p:pic>
        <p:nvPicPr>
          <p:cNvPr id="6" name="Image 5" descr="Dodonpachi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1" y="1444816"/>
            <a:ext cx="4330546" cy="541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32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sphères et les rectangles ? Y’a ça dans tous les jeux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Test des collisions entre sphères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S</a:t>
            </a:r>
            <a:r>
              <a:rPr lang="fr-FR" dirty="0" smtClean="0"/>
              <a:t>i les sphères s’</a:t>
            </a:r>
            <a:r>
              <a:rPr lang="fr-FR" dirty="0" err="1" smtClean="0"/>
              <a:t>intersectent</a:t>
            </a:r>
            <a:r>
              <a:rPr lang="fr-FR" dirty="0" smtClean="0"/>
              <a:t>, on teste les rectangles alignés. </a:t>
            </a:r>
          </a:p>
          <a:p>
            <a:pPr marL="0" indent="0">
              <a:buNone/>
            </a:pPr>
            <a:r>
              <a:rPr lang="fr-FR" dirty="0" smtClean="0">
                <a:hlinkClick r:id="rId2"/>
              </a:rPr>
              <a:t>Démo calcul </a:t>
            </a:r>
            <a:r>
              <a:rPr lang="fr-FR" dirty="0" err="1" smtClean="0">
                <a:hlinkClick r:id="rId2"/>
              </a:rPr>
              <a:t>bounding</a:t>
            </a:r>
            <a:r>
              <a:rPr lang="fr-FR" dirty="0" smtClean="0">
                <a:hlinkClick r:id="rId2"/>
              </a:rPr>
              <a:t> box</a:t>
            </a:r>
            <a:endParaRPr lang="fr-FR" dirty="0"/>
          </a:p>
        </p:txBody>
      </p:sp>
      <p:pic>
        <p:nvPicPr>
          <p:cNvPr id="4" name="Image 3" descr="bounding box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7" y="3846463"/>
            <a:ext cx="7933860" cy="293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2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53" name="Rectangle 13"/>
          <p:cNvSpPr>
            <a:spLocks noChangeArrowheads="1"/>
          </p:cNvSpPr>
          <p:nvPr/>
        </p:nvSpPr>
        <p:spPr bwMode="auto">
          <a:xfrm>
            <a:off x="829440" y="1175163"/>
            <a:ext cx="8156160" cy="45623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11043" name="AutoShape 3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1044" name="AutoShape 4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1045" name="AutoShape 5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1046" name="AutoShape 6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1047" name="AutoShape 7"/>
          <p:cNvSpPr>
            <a:spLocks noChangeArrowheads="1"/>
          </p:cNvSpPr>
          <p:nvPr/>
        </p:nvSpPr>
        <p:spPr bwMode="auto">
          <a:xfrm>
            <a:off x="326881" y="237566"/>
            <a:ext cx="2576160" cy="338554"/>
          </a:xfrm>
          <a:prstGeom prst="roundRect">
            <a:avLst>
              <a:gd name="adj" fmla="val 292"/>
            </a:avLst>
          </a:prstGeom>
          <a:solidFill>
            <a:srgbClr val="9999CC"/>
          </a:solidFill>
          <a:ln w="36000">
            <a:solidFill>
              <a:srgbClr val="9999CC"/>
            </a:solidFill>
            <a:round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200"/>
              <a:t>Hierarchies</a:t>
            </a:r>
          </a:p>
        </p:txBody>
      </p:sp>
      <p:sp>
        <p:nvSpPr>
          <p:cNvPr id="1111048" name="Rectangle 8"/>
          <p:cNvSpPr>
            <a:spLocks noChangeArrowheads="1"/>
          </p:cNvSpPr>
          <p:nvPr/>
        </p:nvSpPr>
        <p:spPr bwMode="auto">
          <a:xfrm>
            <a:off x="760320" y="967781"/>
            <a:ext cx="8225280" cy="63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marL="414726" indent="-414726">
              <a:buSzPct val="125000"/>
            </a:pPr>
            <a:endParaRPr lang="en-GB"/>
          </a:p>
          <a:p>
            <a:pPr marL="414726" indent="-414726">
              <a:buSzPct val="125000"/>
            </a:pPr>
            <a:endParaRPr lang="en-GB"/>
          </a:p>
        </p:txBody>
      </p:sp>
      <p:sp>
        <p:nvSpPr>
          <p:cNvPr id="1111050" name="Rectangle 10"/>
          <p:cNvSpPr>
            <a:spLocks noChangeArrowheads="1"/>
          </p:cNvSpPr>
          <p:nvPr/>
        </p:nvSpPr>
        <p:spPr bwMode="auto">
          <a:xfrm>
            <a:off x="2142720" y="6221453"/>
            <a:ext cx="829440" cy="103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11051" name="Line 11"/>
          <p:cNvSpPr>
            <a:spLocks noChangeShapeType="1"/>
          </p:cNvSpPr>
          <p:nvPr/>
        </p:nvSpPr>
        <p:spPr bwMode="auto">
          <a:xfrm flipH="1">
            <a:off x="5114880" y="6014071"/>
            <a:ext cx="2903040" cy="13825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1111052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40" y="1175164"/>
            <a:ext cx="8087040" cy="455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401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091" name="AutoShape 3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3092" name="AutoShape 4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3093" name="AutoShape 5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3094" name="AutoShape 6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13095" name="AutoShape 7"/>
          <p:cNvSpPr>
            <a:spLocks noChangeArrowheads="1"/>
          </p:cNvSpPr>
          <p:nvPr/>
        </p:nvSpPr>
        <p:spPr bwMode="auto">
          <a:xfrm>
            <a:off x="326881" y="237566"/>
            <a:ext cx="2576160" cy="338554"/>
          </a:xfrm>
          <a:prstGeom prst="roundRect">
            <a:avLst>
              <a:gd name="adj" fmla="val 292"/>
            </a:avLst>
          </a:prstGeom>
          <a:solidFill>
            <a:srgbClr val="9999CC"/>
          </a:solidFill>
          <a:ln w="36000">
            <a:solidFill>
              <a:srgbClr val="9999CC"/>
            </a:solidFill>
            <a:round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200"/>
              <a:t>Hierarchies</a:t>
            </a:r>
          </a:p>
        </p:txBody>
      </p:sp>
      <p:sp>
        <p:nvSpPr>
          <p:cNvPr id="1113096" name="Rectangle 8"/>
          <p:cNvSpPr>
            <a:spLocks noChangeArrowheads="1"/>
          </p:cNvSpPr>
          <p:nvPr/>
        </p:nvSpPr>
        <p:spPr bwMode="auto">
          <a:xfrm>
            <a:off x="760320" y="967781"/>
            <a:ext cx="8225280" cy="63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marL="414726" indent="-414726">
              <a:buSzPct val="125000"/>
            </a:pPr>
            <a:endParaRPr lang="en-GB"/>
          </a:p>
          <a:p>
            <a:pPr marL="414726" indent="-414726">
              <a:buSzPct val="125000"/>
            </a:pPr>
            <a:endParaRPr lang="en-GB"/>
          </a:p>
        </p:txBody>
      </p:sp>
      <p:sp>
        <p:nvSpPr>
          <p:cNvPr id="1113097" name="Text Box 9"/>
          <p:cNvSpPr txBox="1">
            <a:spLocks noChangeArrowheads="1"/>
          </p:cNvSpPr>
          <p:nvPr/>
        </p:nvSpPr>
        <p:spPr bwMode="auto">
          <a:xfrm>
            <a:off x="691200" y="898654"/>
            <a:ext cx="8294400" cy="176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Font typeface="StarBats" charset="0"/>
              <a:buNone/>
            </a:pPr>
            <a:endParaRPr lang="en-US" sz="3300">
              <a:solidFill>
                <a:srgbClr val="FFFFFF"/>
              </a:solidFill>
              <a:latin typeface="Arial" charset="0"/>
            </a:endParaRPr>
          </a:p>
          <a:p>
            <a:pPr algn="ctr">
              <a:buClr>
                <a:srgbClr val="000000"/>
              </a:buClr>
              <a:buFont typeface="StarBats" charset="0"/>
              <a:buNone/>
            </a:pPr>
            <a:r>
              <a:rPr lang="en-GB" sz="3300">
                <a:solidFill>
                  <a:srgbClr val="FFFFFF"/>
                </a:solidFill>
                <a:latin typeface="Arial" charset="0"/>
              </a:rPr>
              <a:t>Use the hierarchy from coarse to fine resolution to exclude non intersecting objects</a:t>
            </a:r>
          </a:p>
        </p:txBody>
      </p:sp>
      <p:sp>
        <p:nvSpPr>
          <p:cNvPr id="1113098" name="Rectangle 10"/>
          <p:cNvSpPr>
            <a:spLocks noChangeArrowheads="1"/>
          </p:cNvSpPr>
          <p:nvPr/>
        </p:nvSpPr>
        <p:spPr bwMode="auto">
          <a:xfrm>
            <a:off x="2142720" y="6221453"/>
            <a:ext cx="829440" cy="103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13099" name="Line 11"/>
          <p:cNvSpPr>
            <a:spLocks noChangeShapeType="1"/>
          </p:cNvSpPr>
          <p:nvPr/>
        </p:nvSpPr>
        <p:spPr bwMode="auto">
          <a:xfrm flipH="1">
            <a:off x="5184000" y="6359707"/>
            <a:ext cx="2903040" cy="13825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1113101" name="Picture 13" descr="http://www.gamasutra.com/features/20000330/bobic_0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43" y="967781"/>
            <a:ext cx="6497280" cy="357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77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3" name="AutoShape 3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2244" name="AutoShape 4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2245" name="AutoShape 5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2246" name="AutoShape 6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2247" name="AutoShape 7"/>
          <p:cNvSpPr>
            <a:spLocks noChangeArrowheads="1"/>
          </p:cNvSpPr>
          <p:nvPr/>
        </p:nvSpPr>
        <p:spPr bwMode="auto">
          <a:xfrm>
            <a:off x="326881" y="237566"/>
            <a:ext cx="2576160" cy="338554"/>
          </a:xfrm>
          <a:prstGeom prst="roundRect">
            <a:avLst>
              <a:gd name="adj" fmla="val 292"/>
            </a:avLst>
          </a:prstGeom>
          <a:solidFill>
            <a:srgbClr val="9999CC"/>
          </a:solidFill>
          <a:ln w="36000">
            <a:solidFill>
              <a:srgbClr val="9999CC"/>
            </a:solidFill>
            <a:round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200"/>
              <a:t>Hierarchies</a:t>
            </a:r>
          </a:p>
        </p:txBody>
      </p:sp>
      <p:sp>
        <p:nvSpPr>
          <p:cNvPr id="1162248" name="Rectangle 8"/>
          <p:cNvSpPr>
            <a:spLocks noChangeArrowheads="1"/>
          </p:cNvSpPr>
          <p:nvPr/>
        </p:nvSpPr>
        <p:spPr bwMode="auto">
          <a:xfrm>
            <a:off x="760320" y="967781"/>
            <a:ext cx="8225280" cy="63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marL="414726" indent="-414726">
              <a:buSzPct val="125000"/>
            </a:pPr>
            <a:endParaRPr lang="en-GB"/>
          </a:p>
          <a:p>
            <a:pPr marL="414726" indent="-414726">
              <a:buSzPct val="125000"/>
            </a:pPr>
            <a:endParaRPr lang="en-GB"/>
          </a:p>
        </p:txBody>
      </p:sp>
      <p:sp>
        <p:nvSpPr>
          <p:cNvPr id="1162249" name="Text Box 9"/>
          <p:cNvSpPr txBox="1">
            <a:spLocks noChangeArrowheads="1"/>
          </p:cNvSpPr>
          <p:nvPr/>
        </p:nvSpPr>
        <p:spPr bwMode="auto">
          <a:xfrm>
            <a:off x="691200" y="898654"/>
            <a:ext cx="8294400" cy="176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Font typeface="StarBats" charset="0"/>
              <a:buNone/>
            </a:pPr>
            <a:r>
              <a:rPr lang="en-GB" sz="4000" dirty="0" err="1" smtClean="0">
                <a:latin typeface="Arial" charset="0"/>
              </a:rPr>
              <a:t>Hiérarchie</a:t>
            </a:r>
            <a:r>
              <a:rPr lang="en-GB" sz="4000" dirty="0" smtClean="0">
                <a:latin typeface="Arial" charset="0"/>
              </a:rPr>
              <a:t> de </a:t>
            </a:r>
            <a:r>
              <a:rPr lang="en-GB" sz="4000" dirty="0" err="1" smtClean="0">
                <a:latin typeface="Arial" charset="0"/>
              </a:rPr>
              <a:t>sphères</a:t>
            </a:r>
            <a:r>
              <a:rPr lang="en-GB" sz="4000" dirty="0" smtClean="0">
                <a:latin typeface="Arial" charset="0"/>
              </a:rPr>
              <a:t> </a:t>
            </a:r>
            <a:r>
              <a:rPr lang="en-GB" sz="4000" dirty="0" err="1" smtClean="0">
                <a:latin typeface="Arial" charset="0"/>
              </a:rPr>
              <a:t>utilisées</a:t>
            </a:r>
            <a:r>
              <a:rPr lang="en-GB" sz="4000" dirty="0" smtClean="0">
                <a:latin typeface="Arial" charset="0"/>
              </a:rPr>
              <a:t> </a:t>
            </a:r>
            <a:r>
              <a:rPr lang="en-GB" sz="4000" dirty="0" err="1" smtClean="0">
                <a:latin typeface="Arial" charset="0"/>
              </a:rPr>
              <a:t>dans</a:t>
            </a:r>
            <a:endParaRPr lang="en-GB" sz="4000" dirty="0">
              <a:latin typeface="Arial" charset="0"/>
            </a:endParaRPr>
          </a:p>
          <a:p>
            <a:pPr algn="ctr">
              <a:buClr>
                <a:srgbClr val="000000"/>
              </a:buClr>
              <a:buFont typeface="StarBats" charset="0"/>
              <a:buNone/>
            </a:pPr>
            <a:r>
              <a:rPr lang="ja-JP" altLang="en-GB" sz="4000" dirty="0">
                <a:latin typeface="Arial"/>
              </a:rPr>
              <a:t>“</a:t>
            </a:r>
            <a:r>
              <a:rPr lang="en-GB" sz="4000" dirty="0">
                <a:latin typeface="Arial" charset="0"/>
              </a:rPr>
              <a:t>Gran </a:t>
            </a:r>
            <a:r>
              <a:rPr lang="en-GB" sz="4000" dirty="0" err="1">
                <a:latin typeface="Arial" charset="0"/>
              </a:rPr>
              <a:t>Tourismo</a:t>
            </a:r>
            <a:r>
              <a:rPr lang="ja-JP" altLang="en-GB" sz="4000" dirty="0">
                <a:latin typeface="Arial"/>
              </a:rPr>
              <a:t>”</a:t>
            </a:r>
            <a:r>
              <a:rPr lang="en-GB" sz="3300" dirty="0">
                <a:latin typeface="Arial" charset="0"/>
              </a:rPr>
              <a:t> </a:t>
            </a:r>
          </a:p>
        </p:txBody>
      </p:sp>
      <p:sp>
        <p:nvSpPr>
          <p:cNvPr id="1162250" name="Rectangle 10"/>
          <p:cNvSpPr>
            <a:spLocks noChangeArrowheads="1"/>
          </p:cNvSpPr>
          <p:nvPr/>
        </p:nvSpPr>
        <p:spPr bwMode="auto">
          <a:xfrm>
            <a:off x="2142720" y="6221453"/>
            <a:ext cx="829440" cy="103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62251" name="Line 11"/>
          <p:cNvSpPr>
            <a:spLocks noChangeShapeType="1"/>
          </p:cNvSpPr>
          <p:nvPr/>
        </p:nvSpPr>
        <p:spPr bwMode="auto">
          <a:xfrm flipH="1">
            <a:off x="5184000" y="6359707"/>
            <a:ext cx="2903040" cy="13825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162252" name="Rectangle 12"/>
          <p:cNvSpPr>
            <a:spLocks noChangeArrowheads="1"/>
          </p:cNvSpPr>
          <p:nvPr/>
        </p:nvSpPr>
        <p:spPr bwMode="auto">
          <a:xfrm>
            <a:off x="2482560" y="1863556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fr-FR"/>
          </a:p>
        </p:txBody>
      </p:sp>
      <p:pic>
        <p:nvPicPr>
          <p:cNvPr id="1162255" name="Picture 15" descr="http://fp.scea.com/Content/games/SCUS-97102/screenshots/5/image_400x30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40" y="2695963"/>
            <a:ext cx="5184000" cy="391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15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2" name="AutoShape 2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1283" name="AutoShape 3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1284" name="AutoShape 4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1285" name="AutoShape 5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1286" name="AutoShape 6"/>
          <p:cNvSpPr>
            <a:spLocks noChangeArrowheads="1"/>
          </p:cNvSpPr>
          <p:nvPr/>
        </p:nvSpPr>
        <p:spPr bwMode="auto">
          <a:xfrm>
            <a:off x="326880" y="68289"/>
            <a:ext cx="8658719" cy="677108"/>
          </a:xfrm>
          <a:prstGeom prst="roundRect">
            <a:avLst>
              <a:gd name="adj" fmla="val 292"/>
            </a:avLst>
          </a:prstGeom>
          <a:solidFill>
            <a:srgbClr val="9999CC"/>
          </a:solidFill>
          <a:ln w="36000">
            <a:solidFill>
              <a:srgbClr val="9999CC"/>
            </a:solidFill>
            <a:round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200" dirty="0" smtClean="0"/>
              <a:t>Hierarchies de bounding boxes : on </a:t>
            </a:r>
            <a:r>
              <a:rPr lang="en-GB" sz="2200" dirty="0" err="1" smtClean="0"/>
              <a:t>teste</a:t>
            </a:r>
            <a:r>
              <a:rPr lang="en-GB" sz="2200" dirty="0" smtClean="0"/>
              <a:t> </a:t>
            </a:r>
            <a:r>
              <a:rPr lang="en-GB" sz="2200" dirty="0" err="1" smtClean="0"/>
              <a:t>d’abord</a:t>
            </a:r>
            <a:r>
              <a:rPr lang="en-GB" sz="2200" dirty="0" smtClean="0"/>
              <a:t> la </a:t>
            </a:r>
            <a:r>
              <a:rPr lang="en-GB" sz="2200" dirty="0" err="1" smtClean="0"/>
              <a:t>grosse</a:t>
            </a:r>
            <a:r>
              <a:rPr lang="en-GB" sz="2200" dirty="0" smtClean="0"/>
              <a:t> </a:t>
            </a:r>
            <a:r>
              <a:rPr lang="en-GB" sz="2200" dirty="0" err="1" smtClean="0"/>
              <a:t>boîte</a:t>
            </a:r>
            <a:r>
              <a:rPr lang="en-GB" sz="2200" dirty="0" smtClean="0"/>
              <a:t>, </a:t>
            </a:r>
            <a:r>
              <a:rPr lang="en-GB" sz="2200" dirty="0" err="1" smtClean="0"/>
              <a:t>puis</a:t>
            </a:r>
            <a:r>
              <a:rPr lang="en-GB" sz="2200" dirty="0" smtClean="0"/>
              <a:t> les </a:t>
            </a:r>
            <a:r>
              <a:rPr lang="en-GB" sz="2200" dirty="0" err="1" smtClean="0"/>
              <a:t>boîtes</a:t>
            </a:r>
            <a:r>
              <a:rPr lang="en-GB" sz="2200" dirty="0" smtClean="0"/>
              <a:t> </a:t>
            </a:r>
            <a:r>
              <a:rPr lang="en-GB" sz="2200" dirty="0" err="1" smtClean="0"/>
              <a:t>à</a:t>
            </a:r>
            <a:r>
              <a:rPr lang="en-GB" sz="2200" dirty="0" smtClean="0"/>
              <a:t> </a:t>
            </a:r>
            <a:r>
              <a:rPr lang="en-GB" sz="2200" dirty="0" err="1" smtClean="0"/>
              <a:t>l’intérieur</a:t>
            </a:r>
            <a:r>
              <a:rPr lang="en-GB" sz="2200" dirty="0" smtClean="0"/>
              <a:t>, etc… </a:t>
            </a:r>
            <a:endParaRPr lang="en-GB" sz="2200" dirty="0"/>
          </a:p>
        </p:txBody>
      </p:sp>
      <p:sp>
        <p:nvSpPr>
          <p:cNvPr id="1121287" name="Rectangle 7"/>
          <p:cNvSpPr>
            <a:spLocks noChangeArrowheads="1"/>
          </p:cNvSpPr>
          <p:nvPr/>
        </p:nvSpPr>
        <p:spPr bwMode="auto">
          <a:xfrm>
            <a:off x="760320" y="967781"/>
            <a:ext cx="8225280" cy="63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marL="414726" indent="-414726">
              <a:buSzPct val="125000"/>
            </a:pPr>
            <a:endParaRPr lang="en-GB"/>
          </a:p>
          <a:p>
            <a:pPr marL="414726" indent="-414726">
              <a:buSzPct val="125000"/>
            </a:pPr>
            <a:endParaRPr lang="en-GB"/>
          </a:p>
        </p:txBody>
      </p:sp>
      <p:sp>
        <p:nvSpPr>
          <p:cNvPr id="1121289" name="Rectangle 9"/>
          <p:cNvSpPr>
            <a:spLocks noChangeArrowheads="1"/>
          </p:cNvSpPr>
          <p:nvPr/>
        </p:nvSpPr>
        <p:spPr bwMode="auto">
          <a:xfrm>
            <a:off x="2142720" y="6221453"/>
            <a:ext cx="829440" cy="103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1" name="Rectangle 11"/>
          <p:cNvSpPr>
            <a:spLocks noChangeArrowheads="1"/>
          </p:cNvSpPr>
          <p:nvPr/>
        </p:nvSpPr>
        <p:spPr bwMode="auto">
          <a:xfrm>
            <a:off x="760320" y="1728182"/>
            <a:ext cx="2695680" cy="3456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2" name="Rectangle 12"/>
          <p:cNvSpPr>
            <a:spLocks noChangeArrowheads="1"/>
          </p:cNvSpPr>
          <p:nvPr/>
        </p:nvSpPr>
        <p:spPr bwMode="auto">
          <a:xfrm>
            <a:off x="2833920" y="967781"/>
            <a:ext cx="207360" cy="967782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3" name="Rectangle 13"/>
          <p:cNvSpPr>
            <a:spLocks noChangeArrowheads="1"/>
          </p:cNvSpPr>
          <p:nvPr/>
        </p:nvSpPr>
        <p:spPr bwMode="auto">
          <a:xfrm>
            <a:off x="1175040" y="898654"/>
            <a:ext cx="1175040" cy="11060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4" name="Rectangle 14"/>
          <p:cNvSpPr>
            <a:spLocks noChangeArrowheads="1"/>
          </p:cNvSpPr>
          <p:nvPr/>
        </p:nvSpPr>
        <p:spPr bwMode="auto">
          <a:xfrm>
            <a:off x="760320" y="3318109"/>
            <a:ext cx="2695680" cy="3456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5" name="Rectangle 15"/>
          <p:cNvSpPr>
            <a:spLocks noChangeArrowheads="1"/>
          </p:cNvSpPr>
          <p:nvPr/>
        </p:nvSpPr>
        <p:spPr bwMode="auto">
          <a:xfrm>
            <a:off x="2833920" y="2557708"/>
            <a:ext cx="207360" cy="967782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6" name="Rectangle 16"/>
          <p:cNvSpPr>
            <a:spLocks noChangeArrowheads="1"/>
          </p:cNvSpPr>
          <p:nvPr/>
        </p:nvSpPr>
        <p:spPr bwMode="auto">
          <a:xfrm>
            <a:off x="1175040" y="2488581"/>
            <a:ext cx="1175040" cy="11060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7" name="Rectangle 17"/>
          <p:cNvSpPr>
            <a:spLocks noChangeArrowheads="1"/>
          </p:cNvSpPr>
          <p:nvPr/>
        </p:nvSpPr>
        <p:spPr bwMode="auto">
          <a:xfrm>
            <a:off x="760320" y="898655"/>
            <a:ext cx="2695680" cy="1175163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8" name="Rectangle 18"/>
          <p:cNvSpPr>
            <a:spLocks noChangeArrowheads="1"/>
          </p:cNvSpPr>
          <p:nvPr/>
        </p:nvSpPr>
        <p:spPr bwMode="auto">
          <a:xfrm>
            <a:off x="760320" y="2488581"/>
            <a:ext cx="1589760" cy="1175163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299" name="Rectangle 19"/>
          <p:cNvSpPr>
            <a:spLocks noChangeArrowheads="1"/>
          </p:cNvSpPr>
          <p:nvPr/>
        </p:nvSpPr>
        <p:spPr bwMode="auto">
          <a:xfrm>
            <a:off x="2350080" y="2557709"/>
            <a:ext cx="1105920" cy="11060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00" name="Rectangle 20"/>
          <p:cNvSpPr>
            <a:spLocks noChangeArrowheads="1"/>
          </p:cNvSpPr>
          <p:nvPr/>
        </p:nvSpPr>
        <p:spPr bwMode="auto">
          <a:xfrm>
            <a:off x="760320" y="4977163"/>
            <a:ext cx="2695680" cy="3456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01" name="Rectangle 21"/>
          <p:cNvSpPr>
            <a:spLocks noChangeArrowheads="1"/>
          </p:cNvSpPr>
          <p:nvPr/>
        </p:nvSpPr>
        <p:spPr bwMode="auto">
          <a:xfrm>
            <a:off x="2833920" y="4216763"/>
            <a:ext cx="207360" cy="967782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02" name="Rectangle 22"/>
          <p:cNvSpPr>
            <a:spLocks noChangeArrowheads="1"/>
          </p:cNvSpPr>
          <p:nvPr/>
        </p:nvSpPr>
        <p:spPr bwMode="auto">
          <a:xfrm>
            <a:off x="1175040" y="4147636"/>
            <a:ext cx="1175040" cy="11060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03" name="Rectangle 23"/>
          <p:cNvSpPr>
            <a:spLocks noChangeArrowheads="1"/>
          </p:cNvSpPr>
          <p:nvPr/>
        </p:nvSpPr>
        <p:spPr bwMode="auto">
          <a:xfrm>
            <a:off x="760320" y="4977163"/>
            <a:ext cx="1589760" cy="3456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04" name="Rectangle 24"/>
          <p:cNvSpPr>
            <a:spLocks noChangeArrowheads="1"/>
          </p:cNvSpPr>
          <p:nvPr/>
        </p:nvSpPr>
        <p:spPr bwMode="auto">
          <a:xfrm>
            <a:off x="2833920" y="4216763"/>
            <a:ext cx="622080" cy="11060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05" name="Rectangle 25"/>
          <p:cNvSpPr>
            <a:spLocks noChangeArrowheads="1"/>
          </p:cNvSpPr>
          <p:nvPr/>
        </p:nvSpPr>
        <p:spPr bwMode="auto">
          <a:xfrm>
            <a:off x="1175040" y="4147635"/>
            <a:ext cx="1175040" cy="829527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20" name="Line 40"/>
          <p:cNvSpPr>
            <a:spLocks noChangeShapeType="1"/>
          </p:cNvSpPr>
          <p:nvPr/>
        </p:nvSpPr>
        <p:spPr bwMode="auto">
          <a:xfrm flipH="1">
            <a:off x="2073600" y="2073817"/>
            <a:ext cx="0" cy="414764"/>
          </a:xfrm>
          <a:prstGeom prst="line">
            <a:avLst/>
          </a:prstGeom>
          <a:noFill/>
          <a:ln w="9525">
            <a:solidFill>
              <a:srgbClr val="8AC73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121322" name="Rectangle 42"/>
          <p:cNvSpPr>
            <a:spLocks noChangeArrowheads="1"/>
          </p:cNvSpPr>
          <p:nvPr/>
        </p:nvSpPr>
        <p:spPr bwMode="auto">
          <a:xfrm>
            <a:off x="2350080" y="4977163"/>
            <a:ext cx="483840" cy="3456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23" name="Line 43"/>
          <p:cNvSpPr>
            <a:spLocks noChangeShapeType="1"/>
          </p:cNvSpPr>
          <p:nvPr/>
        </p:nvSpPr>
        <p:spPr bwMode="auto">
          <a:xfrm flipH="1">
            <a:off x="2073600" y="3663744"/>
            <a:ext cx="0" cy="414764"/>
          </a:xfrm>
          <a:prstGeom prst="line">
            <a:avLst/>
          </a:prstGeom>
          <a:noFill/>
          <a:ln w="9525">
            <a:solidFill>
              <a:srgbClr val="8AC73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121333" name="Rectangle 53"/>
          <p:cNvSpPr>
            <a:spLocks noChangeArrowheads="1"/>
          </p:cNvSpPr>
          <p:nvPr/>
        </p:nvSpPr>
        <p:spPr bwMode="auto">
          <a:xfrm>
            <a:off x="829440" y="6512364"/>
            <a:ext cx="2695680" cy="345636"/>
          </a:xfrm>
          <a:prstGeom prst="rect">
            <a:avLst/>
          </a:prstGeom>
          <a:solidFill>
            <a:srgbClr val="FF3300"/>
          </a:solidFill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34" name="Rectangle 54"/>
          <p:cNvSpPr>
            <a:spLocks noChangeArrowheads="1"/>
          </p:cNvSpPr>
          <p:nvPr/>
        </p:nvSpPr>
        <p:spPr bwMode="auto">
          <a:xfrm>
            <a:off x="2903040" y="5751964"/>
            <a:ext cx="207360" cy="967782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35" name="Rectangle 55"/>
          <p:cNvSpPr>
            <a:spLocks noChangeArrowheads="1"/>
          </p:cNvSpPr>
          <p:nvPr/>
        </p:nvSpPr>
        <p:spPr bwMode="auto">
          <a:xfrm>
            <a:off x="1244160" y="5682837"/>
            <a:ext cx="1175040" cy="1106036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36" name="Rectangle 56"/>
          <p:cNvSpPr>
            <a:spLocks noChangeArrowheads="1"/>
          </p:cNvSpPr>
          <p:nvPr/>
        </p:nvSpPr>
        <p:spPr bwMode="auto">
          <a:xfrm>
            <a:off x="829440" y="6512364"/>
            <a:ext cx="1589760" cy="3456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37" name="Rectangle 57"/>
          <p:cNvSpPr>
            <a:spLocks noChangeArrowheads="1"/>
          </p:cNvSpPr>
          <p:nvPr/>
        </p:nvSpPr>
        <p:spPr bwMode="auto">
          <a:xfrm>
            <a:off x="2903040" y="5751964"/>
            <a:ext cx="207360" cy="11060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38" name="Rectangle 58"/>
          <p:cNvSpPr>
            <a:spLocks noChangeArrowheads="1"/>
          </p:cNvSpPr>
          <p:nvPr/>
        </p:nvSpPr>
        <p:spPr bwMode="auto">
          <a:xfrm>
            <a:off x="1244160" y="5682837"/>
            <a:ext cx="1175040" cy="829527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39" name="Rectangle 59"/>
          <p:cNvSpPr>
            <a:spLocks noChangeArrowheads="1"/>
          </p:cNvSpPr>
          <p:nvPr/>
        </p:nvSpPr>
        <p:spPr bwMode="auto">
          <a:xfrm>
            <a:off x="2419200" y="6512364"/>
            <a:ext cx="483840" cy="345636"/>
          </a:xfrm>
          <a:prstGeom prst="rect">
            <a:avLst/>
          </a:prstGeom>
          <a:noFill/>
          <a:ln w="9525">
            <a:solidFill>
              <a:srgbClr val="8AC7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0" name="Line 60"/>
          <p:cNvSpPr>
            <a:spLocks noChangeShapeType="1"/>
          </p:cNvSpPr>
          <p:nvPr/>
        </p:nvSpPr>
        <p:spPr bwMode="auto">
          <a:xfrm flipH="1">
            <a:off x="2142720" y="5391926"/>
            <a:ext cx="0" cy="276509"/>
          </a:xfrm>
          <a:prstGeom prst="line">
            <a:avLst/>
          </a:prstGeom>
          <a:noFill/>
          <a:ln w="9525">
            <a:solidFill>
              <a:srgbClr val="8AC73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121341" name="Oval 61"/>
          <p:cNvSpPr>
            <a:spLocks noChangeArrowheads="1"/>
          </p:cNvSpPr>
          <p:nvPr/>
        </p:nvSpPr>
        <p:spPr bwMode="auto">
          <a:xfrm>
            <a:off x="6082560" y="1244291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2" name="Oval 62"/>
          <p:cNvSpPr>
            <a:spLocks noChangeArrowheads="1"/>
          </p:cNvSpPr>
          <p:nvPr/>
        </p:nvSpPr>
        <p:spPr bwMode="auto">
          <a:xfrm>
            <a:off x="5253120" y="2903345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3" name="Oval 63"/>
          <p:cNvSpPr>
            <a:spLocks noChangeArrowheads="1"/>
          </p:cNvSpPr>
          <p:nvPr/>
        </p:nvSpPr>
        <p:spPr bwMode="auto">
          <a:xfrm>
            <a:off x="7188480" y="2903345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4" name="Oval 64"/>
          <p:cNvSpPr>
            <a:spLocks noChangeArrowheads="1"/>
          </p:cNvSpPr>
          <p:nvPr/>
        </p:nvSpPr>
        <p:spPr bwMode="auto">
          <a:xfrm>
            <a:off x="4078080" y="4631526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5" name="Oval 65"/>
          <p:cNvSpPr>
            <a:spLocks noChangeArrowheads="1"/>
          </p:cNvSpPr>
          <p:nvPr/>
        </p:nvSpPr>
        <p:spPr bwMode="auto">
          <a:xfrm>
            <a:off x="5529600" y="4631526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6" name="Oval 66"/>
          <p:cNvSpPr>
            <a:spLocks noChangeArrowheads="1"/>
          </p:cNvSpPr>
          <p:nvPr/>
        </p:nvSpPr>
        <p:spPr bwMode="auto">
          <a:xfrm>
            <a:off x="6773760" y="4631526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7" name="Oval 67"/>
          <p:cNvSpPr>
            <a:spLocks noChangeArrowheads="1"/>
          </p:cNvSpPr>
          <p:nvPr/>
        </p:nvSpPr>
        <p:spPr bwMode="auto">
          <a:xfrm>
            <a:off x="7948800" y="4631526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8" name="Oval 68"/>
          <p:cNvSpPr>
            <a:spLocks noChangeArrowheads="1"/>
          </p:cNvSpPr>
          <p:nvPr/>
        </p:nvSpPr>
        <p:spPr bwMode="auto">
          <a:xfrm>
            <a:off x="7534080" y="6359708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1349" name="Oval 69"/>
          <p:cNvSpPr>
            <a:spLocks noChangeArrowheads="1"/>
          </p:cNvSpPr>
          <p:nvPr/>
        </p:nvSpPr>
        <p:spPr bwMode="auto">
          <a:xfrm>
            <a:off x="8501760" y="6359708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cxnSp>
        <p:nvCxnSpPr>
          <p:cNvPr id="1121350" name="AutoShape 70"/>
          <p:cNvCxnSpPr>
            <a:cxnSpLocks noChangeShapeType="1"/>
            <a:stCxn id="1121341" idx="4"/>
            <a:endCxn id="1121342" idx="0"/>
          </p:cNvCxnSpPr>
          <p:nvPr/>
        </p:nvCxnSpPr>
        <p:spPr bwMode="auto">
          <a:xfrm flipH="1">
            <a:off x="5391360" y="1520800"/>
            <a:ext cx="829440" cy="1382545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2" name="AutoShape 72"/>
          <p:cNvCxnSpPr>
            <a:cxnSpLocks noChangeShapeType="1"/>
            <a:stCxn id="1121341" idx="4"/>
            <a:endCxn id="1121343" idx="0"/>
          </p:cNvCxnSpPr>
          <p:nvPr/>
        </p:nvCxnSpPr>
        <p:spPr bwMode="auto">
          <a:xfrm>
            <a:off x="6220800" y="1520800"/>
            <a:ext cx="1105920" cy="1382545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3" name="AutoShape 73"/>
          <p:cNvCxnSpPr>
            <a:cxnSpLocks noChangeShapeType="1"/>
            <a:stCxn id="1121342" idx="4"/>
            <a:endCxn id="1121344" idx="0"/>
          </p:cNvCxnSpPr>
          <p:nvPr/>
        </p:nvCxnSpPr>
        <p:spPr bwMode="auto">
          <a:xfrm flipH="1">
            <a:off x="4216320" y="3179854"/>
            <a:ext cx="117504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4" name="AutoShape 74"/>
          <p:cNvCxnSpPr>
            <a:cxnSpLocks noChangeShapeType="1"/>
            <a:stCxn id="1121342" idx="4"/>
            <a:endCxn id="1121345" idx="0"/>
          </p:cNvCxnSpPr>
          <p:nvPr/>
        </p:nvCxnSpPr>
        <p:spPr bwMode="auto">
          <a:xfrm>
            <a:off x="5391360" y="3179854"/>
            <a:ext cx="27648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5" name="AutoShape 75"/>
          <p:cNvCxnSpPr>
            <a:cxnSpLocks noChangeShapeType="1"/>
            <a:stCxn id="1121343" idx="4"/>
            <a:endCxn id="1121346" idx="0"/>
          </p:cNvCxnSpPr>
          <p:nvPr/>
        </p:nvCxnSpPr>
        <p:spPr bwMode="auto">
          <a:xfrm flipH="1">
            <a:off x="6912000" y="3179854"/>
            <a:ext cx="41472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6" name="AutoShape 76"/>
          <p:cNvCxnSpPr>
            <a:cxnSpLocks noChangeShapeType="1"/>
            <a:stCxn id="1121343" idx="4"/>
            <a:endCxn id="1121347" idx="0"/>
          </p:cNvCxnSpPr>
          <p:nvPr/>
        </p:nvCxnSpPr>
        <p:spPr bwMode="auto">
          <a:xfrm>
            <a:off x="7326720" y="3179854"/>
            <a:ext cx="76032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7" name="AutoShape 77"/>
          <p:cNvCxnSpPr>
            <a:cxnSpLocks noChangeShapeType="1"/>
            <a:stCxn id="1121347" idx="4"/>
            <a:endCxn id="1121348" idx="0"/>
          </p:cNvCxnSpPr>
          <p:nvPr/>
        </p:nvCxnSpPr>
        <p:spPr bwMode="auto">
          <a:xfrm flipH="1">
            <a:off x="7672320" y="4908035"/>
            <a:ext cx="41472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1358" name="AutoShape 78"/>
          <p:cNvCxnSpPr>
            <a:cxnSpLocks noChangeShapeType="1"/>
            <a:stCxn id="1121347" idx="4"/>
            <a:endCxn id="1121349" idx="0"/>
          </p:cNvCxnSpPr>
          <p:nvPr/>
        </p:nvCxnSpPr>
        <p:spPr bwMode="auto">
          <a:xfrm>
            <a:off x="8087040" y="4908035"/>
            <a:ext cx="55296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54243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AutoShape 2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5379" name="AutoShape 3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5380" name="AutoShape 4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5381" name="AutoShape 5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25382" name="AutoShape 6"/>
          <p:cNvSpPr>
            <a:spLocks noChangeArrowheads="1"/>
          </p:cNvSpPr>
          <p:nvPr/>
        </p:nvSpPr>
        <p:spPr bwMode="auto">
          <a:xfrm>
            <a:off x="326881" y="237566"/>
            <a:ext cx="2576160" cy="338554"/>
          </a:xfrm>
          <a:prstGeom prst="roundRect">
            <a:avLst>
              <a:gd name="adj" fmla="val 292"/>
            </a:avLst>
          </a:prstGeom>
          <a:solidFill>
            <a:srgbClr val="9999CC"/>
          </a:solidFill>
          <a:ln w="36000">
            <a:solidFill>
              <a:srgbClr val="9999CC"/>
            </a:solidFill>
            <a:round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200"/>
              <a:t>Hierarchies</a:t>
            </a:r>
          </a:p>
        </p:txBody>
      </p:sp>
      <p:sp>
        <p:nvSpPr>
          <p:cNvPr id="1125383" name="Rectangle 7"/>
          <p:cNvSpPr>
            <a:spLocks noChangeArrowheads="1"/>
          </p:cNvSpPr>
          <p:nvPr/>
        </p:nvSpPr>
        <p:spPr bwMode="auto">
          <a:xfrm>
            <a:off x="760320" y="967781"/>
            <a:ext cx="8225280" cy="63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marL="414726" indent="-414726">
              <a:buSzPct val="125000"/>
            </a:pPr>
            <a:endParaRPr lang="en-GB"/>
          </a:p>
          <a:p>
            <a:pPr marL="414726" indent="-414726">
              <a:buSzPct val="125000"/>
            </a:pPr>
            <a:endParaRPr lang="en-GB"/>
          </a:p>
        </p:txBody>
      </p:sp>
      <p:sp>
        <p:nvSpPr>
          <p:cNvPr id="1125384" name="Rectangle 8"/>
          <p:cNvSpPr>
            <a:spLocks noChangeArrowheads="1"/>
          </p:cNvSpPr>
          <p:nvPr/>
        </p:nvSpPr>
        <p:spPr bwMode="auto">
          <a:xfrm>
            <a:off x="2142720" y="6221453"/>
            <a:ext cx="829440" cy="103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11" name="Oval 35"/>
          <p:cNvSpPr>
            <a:spLocks noChangeArrowheads="1"/>
          </p:cNvSpPr>
          <p:nvPr/>
        </p:nvSpPr>
        <p:spPr bwMode="auto">
          <a:xfrm>
            <a:off x="6082560" y="1244291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12" name="Oval 36"/>
          <p:cNvSpPr>
            <a:spLocks noChangeArrowheads="1"/>
          </p:cNvSpPr>
          <p:nvPr/>
        </p:nvSpPr>
        <p:spPr bwMode="auto">
          <a:xfrm>
            <a:off x="5253120" y="2903345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13" name="Oval 37"/>
          <p:cNvSpPr>
            <a:spLocks noChangeArrowheads="1"/>
          </p:cNvSpPr>
          <p:nvPr/>
        </p:nvSpPr>
        <p:spPr bwMode="auto">
          <a:xfrm>
            <a:off x="7188480" y="2903345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16" name="Oval 40"/>
          <p:cNvSpPr>
            <a:spLocks noChangeArrowheads="1"/>
          </p:cNvSpPr>
          <p:nvPr/>
        </p:nvSpPr>
        <p:spPr bwMode="auto">
          <a:xfrm>
            <a:off x="6773760" y="4631526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17" name="Oval 41"/>
          <p:cNvSpPr>
            <a:spLocks noChangeArrowheads="1"/>
          </p:cNvSpPr>
          <p:nvPr/>
        </p:nvSpPr>
        <p:spPr bwMode="auto">
          <a:xfrm>
            <a:off x="7948800" y="4631526"/>
            <a:ext cx="276480" cy="276509"/>
          </a:xfrm>
          <a:prstGeom prst="ellipse">
            <a:avLst/>
          </a:prstGeom>
          <a:solidFill>
            <a:srgbClr val="FFFFFF"/>
          </a:solidFill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cxnSp>
        <p:nvCxnSpPr>
          <p:cNvPr id="1125420" name="AutoShape 44"/>
          <p:cNvCxnSpPr>
            <a:cxnSpLocks noChangeShapeType="1"/>
            <a:stCxn id="1125411" idx="4"/>
            <a:endCxn id="1125412" idx="0"/>
          </p:cNvCxnSpPr>
          <p:nvPr/>
        </p:nvCxnSpPr>
        <p:spPr bwMode="auto">
          <a:xfrm flipH="1">
            <a:off x="5391360" y="1520800"/>
            <a:ext cx="829440" cy="1382545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21" name="AutoShape 45"/>
          <p:cNvCxnSpPr>
            <a:cxnSpLocks noChangeShapeType="1"/>
            <a:stCxn id="1125411" idx="4"/>
            <a:endCxn id="1125413" idx="0"/>
          </p:cNvCxnSpPr>
          <p:nvPr/>
        </p:nvCxnSpPr>
        <p:spPr bwMode="auto">
          <a:xfrm>
            <a:off x="6220800" y="1520800"/>
            <a:ext cx="1105920" cy="1382545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24" name="AutoShape 48"/>
          <p:cNvCxnSpPr>
            <a:cxnSpLocks noChangeShapeType="1"/>
            <a:stCxn id="1125413" idx="4"/>
            <a:endCxn id="1125416" idx="0"/>
          </p:cNvCxnSpPr>
          <p:nvPr/>
        </p:nvCxnSpPr>
        <p:spPr bwMode="auto">
          <a:xfrm flipH="1">
            <a:off x="6912000" y="3179854"/>
            <a:ext cx="41472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25" name="AutoShape 49"/>
          <p:cNvCxnSpPr>
            <a:cxnSpLocks noChangeShapeType="1"/>
            <a:stCxn id="1125413" idx="4"/>
            <a:endCxn id="1125417" idx="0"/>
          </p:cNvCxnSpPr>
          <p:nvPr/>
        </p:nvCxnSpPr>
        <p:spPr bwMode="auto">
          <a:xfrm>
            <a:off x="7326720" y="3179854"/>
            <a:ext cx="760320" cy="1451672"/>
          </a:xfrm>
          <a:prstGeom prst="straightConnector1">
            <a:avLst/>
          </a:prstGeom>
          <a:noFill/>
          <a:ln w="9525">
            <a:solidFill>
              <a:srgbClr val="8AC73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125428" name="Rectangle 52"/>
          <p:cNvSpPr>
            <a:spLocks noChangeArrowheads="1"/>
          </p:cNvSpPr>
          <p:nvPr/>
        </p:nvSpPr>
        <p:spPr bwMode="auto">
          <a:xfrm>
            <a:off x="1313280" y="1175163"/>
            <a:ext cx="276480" cy="691273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29" name="Rectangle 53"/>
          <p:cNvSpPr>
            <a:spLocks noChangeArrowheads="1"/>
          </p:cNvSpPr>
          <p:nvPr/>
        </p:nvSpPr>
        <p:spPr bwMode="auto">
          <a:xfrm>
            <a:off x="1451520" y="1728181"/>
            <a:ext cx="691200" cy="483891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0" name="Rectangle 54"/>
          <p:cNvSpPr>
            <a:spLocks noChangeArrowheads="1"/>
          </p:cNvSpPr>
          <p:nvPr/>
        </p:nvSpPr>
        <p:spPr bwMode="auto">
          <a:xfrm>
            <a:off x="1935360" y="1382545"/>
            <a:ext cx="345600" cy="622145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1" name="Rectangle 55"/>
          <p:cNvSpPr>
            <a:spLocks noChangeArrowheads="1"/>
          </p:cNvSpPr>
          <p:nvPr/>
        </p:nvSpPr>
        <p:spPr bwMode="auto">
          <a:xfrm>
            <a:off x="1313280" y="1175163"/>
            <a:ext cx="967680" cy="1036909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2" name="Rectangle 56"/>
          <p:cNvSpPr>
            <a:spLocks noChangeArrowheads="1"/>
          </p:cNvSpPr>
          <p:nvPr/>
        </p:nvSpPr>
        <p:spPr bwMode="auto">
          <a:xfrm>
            <a:off x="1313280" y="2626836"/>
            <a:ext cx="276480" cy="691273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3" name="Rectangle 57"/>
          <p:cNvSpPr>
            <a:spLocks noChangeArrowheads="1"/>
          </p:cNvSpPr>
          <p:nvPr/>
        </p:nvSpPr>
        <p:spPr bwMode="auto">
          <a:xfrm>
            <a:off x="1451520" y="3179854"/>
            <a:ext cx="691200" cy="483891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4" name="Rectangle 58"/>
          <p:cNvSpPr>
            <a:spLocks noChangeArrowheads="1"/>
          </p:cNvSpPr>
          <p:nvPr/>
        </p:nvSpPr>
        <p:spPr bwMode="auto">
          <a:xfrm>
            <a:off x="1935360" y="2834218"/>
            <a:ext cx="345600" cy="622145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5" name="Rectangle 59"/>
          <p:cNvSpPr>
            <a:spLocks noChangeArrowheads="1"/>
          </p:cNvSpPr>
          <p:nvPr/>
        </p:nvSpPr>
        <p:spPr bwMode="auto">
          <a:xfrm>
            <a:off x="1313280" y="2626836"/>
            <a:ext cx="276480" cy="69127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6" name="Rectangle 60"/>
          <p:cNvSpPr>
            <a:spLocks noChangeArrowheads="1"/>
          </p:cNvSpPr>
          <p:nvPr/>
        </p:nvSpPr>
        <p:spPr bwMode="auto">
          <a:xfrm>
            <a:off x="1451520" y="2834218"/>
            <a:ext cx="829440" cy="82952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7" name="Rectangle 61"/>
          <p:cNvSpPr>
            <a:spLocks noChangeArrowheads="1"/>
          </p:cNvSpPr>
          <p:nvPr/>
        </p:nvSpPr>
        <p:spPr bwMode="auto">
          <a:xfrm>
            <a:off x="1313280" y="4147635"/>
            <a:ext cx="276480" cy="691273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8" name="Rectangle 62"/>
          <p:cNvSpPr>
            <a:spLocks noChangeArrowheads="1"/>
          </p:cNvSpPr>
          <p:nvPr/>
        </p:nvSpPr>
        <p:spPr bwMode="auto">
          <a:xfrm>
            <a:off x="1451520" y="4700653"/>
            <a:ext cx="691200" cy="483891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39" name="Rectangle 63"/>
          <p:cNvSpPr>
            <a:spLocks noChangeArrowheads="1"/>
          </p:cNvSpPr>
          <p:nvPr/>
        </p:nvSpPr>
        <p:spPr bwMode="auto">
          <a:xfrm>
            <a:off x="1935360" y="4355017"/>
            <a:ext cx="345600" cy="622145"/>
          </a:xfrm>
          <a:prstGeom prst="rect">
            <a:avLst/>
          </a:prstGeom>
          <a:solidFill>
            <a:srgbClr val="8AC7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40" name="Rectangle 64"/>
          <p:cNvSpPr>
            <a:spLocks noChangeArrowheads="1"/>
          </p:cNvSpPr>
          <p:nvPr/>
        </p:nvSpPr>
        <p:spPr bwMode="auto">
          <a:xfrm>
            <a:off x="1313280" y="4147635"/>
            <a:ext cx="276480" cy="69127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41" name="Rectangle 65"/>
          <p:cNvSpPr>
            <a:spLocks noChangeArrowheads="1"/>
          </p:cNvSpPr>
          <p:nvPr/>
        </p:nvSpPr>
        <p:spPr bwMode="auto">
          <a:xfrm>
            <a:off x="1451520" y="4700653"/>
            <a:ext cx="691200" cy="48389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25442" name="Rectangle 66"/>
          <p:cNvSpPr>
            <a:spLocks noChangeArrowheads="1"/>
          </p:cNvSpPr>
          <p:nvPr/>
        </p:nvSpPr>
        <p:spPr bwMode="auto">
          <a:xfrm>
            <a:off x="1935360" y="4355017"/>
            <a:ext cx="345600" cy="62214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cxnSp>
        <p:nvCxnSpPr>
          <p:cNvPr id="1125443" name="AutoShape 67"/>
          <p:cNvCxnSpPr>
            <a:cxnSpLocks noChangeShapeType="1"/>
            <a:stCxn id="1125442" idx="3"/>
            <a:endCxn id="1125416" idx="4"/>
          </p:cNvCxnSpPr>
          <p:nvPr/>
        </p:nvCxnSpPr>
        <p:spPr bwMode="auto">
          <a:xfrm>
            <a:off x="2280960" y="4666090"/>
            <a:ext cx="4631040" cy="241945"/>
          </a:xfrm>
          <a:prstGeom prst="curvedConnector4">
            <a:avLst>
              <a:gd name="adj1" fmla="val 40144"/>
              <a:gd name="adj2" fmla="val 197620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44" name="AutoShape 68"/>
          <p:cNvCxnSpPr>
            <a:cxnSpLocks noChangeShapeType="1"/>
            <a:stCxn id="1125441" idx="2"/>
            <a:endCxn id="1125417" idx="4"/>
          </p:cNvCxnSpPr>
          <p:nvPr/>
        </p:nvCxnSpPr>
        <p:spPr bwMode="auto">
          <a:xfrm rot="5400000" flipH="1" flipV="1">
            <a:off x="4803826" y="1901330"/>
            <a:ext cx="276509" cy="6289920"/>
          </a:xfrm>
          <a:prstGeom prst="curvedConnector3">
            <a:avLst>
              <a:gd name="adj1" fmla="val -259375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45" name="AutoShape 69"/>
          <p:cNvCxnSpPr>
            <a:cxnSpLocks noChangeShapeType="1"/>
            <a:stCxn id="1125436" idx="2"/>
            <a:endCxn id="1125413" idx="3"/>
          </p:cNvCxnSpPr>
          <p:nvPr/>
        </p:nvCxnSpPr>
        <p:spPr bwMode="auto">
          <a:xfrm rot="5400000" flipH="1" flipV="1">
            <a:off x="4285413" y="720357"/>
            <a:ext cx="524215" cy="5362560"/>
          </a:xfrm>
          <a:prstGeom prst="curvedConnector3">
            <a:avLst>
              <a:gd name="adj1" fmla="val -39560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46" name="AutoShape 70"/>
          <p:cNvCxnSpPr>
            <a:cxnSpLocks noChangeShapeType="1"/>
            <a:stCxn id="1125435" idx="0"/>
            <a:endCxn id="1125412" idx="1"/>
          </p:cNvCxnSpPr>
          <p:nvPr/>
        </p:nvCxnSpPr>
        <p:spPr bwMode="auto">
          <a:xfrm rot="5400000" flipV="1">
            <a:off x="3214064" y="864292"/>
            <a:ext cx="316833" cy="3841920"/>
          </a:xfrm>
          <a:prstGeom prst="curvedConnector3">
            <a:avLst>
              <a:gd name="adj1" fmla="val -65454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25447" name="AutoShape 71"/>
          <p:cNvCxnSpPr>
            <a:cxnSpLocks noChangeShapeType="1"/>
            <a:stCxn id="1125431" idx="3"/>
            <a:endCxn id="1125411" idx="2"/>
          </p:cNvCxnSpPr>
          <p:nvPr/>
        </p:nvCxnSpPr>
        <p:spPr bwMode="auto">
          <a:xfrm flipV="1">
            <a:off x="2280960" y="1382545"/>
            <a:ext cx="3801600" cy="311073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90934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1" name="AutoShape 3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4292" name="AutoShape 4"/>
          <p:cNvSpPr>
            <a:spLocks noChangeArrowheads="1"/>
          </p:cNvSpPr>
          <p:nvPr/>
        </p:nvSpPr>
        <p:spPr bwMode="auto">
          <a:xfrm>
            <a:off x="329760" y="635107"/>
            <a:ext cx="316800" cy="6221453"/>
          </a:xfrm>
          <a:prstGeom prst="roundRect">
            <a:avLst>
              <a:gd name="adj" fmla="val 454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4293" name="AutoShape 5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4294" name="AutoShape 6"/>
          <p:cNvSpPr>
            <a:spLocks noChangeArrowheads="1"/>
          </p:cNvSpPr>
          <p:nvPr/>
        </p:nvSpPr>
        <p:spPr bwMode="auto">
          <a:xfrm>
            <a:off x="0" y="0"/>
            <a:ext cx="9142560" cy="812245"/>
          </a:xfrm>
          <a:prstGeom prst="roundRect">
            <a:avLst>
              <a:gd name="adj" fmla="val 176"/>
            </a:avLst>
          </a:prstGeom>
          <a:solidFill>
            <a:srgbClr val="666699"/>
          </a:solidFill>
          <a:ln w="9525">
            <a:solidFill>
              <a:srgbClr val="666699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fr-FR"/>
          </a:p>
        </p:txBody>
      </p:sp>
      <p:sp>
        <p:nvSpPr>
          <p:cNvPr id="1164295" name="AutoShape 7"/>
          <p:cNvSpPr>
            <a:spLocks noChangeArrowheads="1"/>
          </p:cNvSpPr>
          <p:nvPr/>
        </p:nvSpPr>
        <p:spPr bwMode="auto">
          <a:xfrm>
            <a:off x="326881" y="237566"/>
            <a:ext cx="3820320" cy="338554"/>
          </a:xfrm>
          <a:prstGeom prst="roundRect">
            <a:avLst>
              <a:gd name="adj" fmla="val 292"/>
            </a:avLst>
          </a:prstGeom>
          <a:solidFill>
            <a:srgbClr val="9999CC"/>
          </a:solidFill>
          <a:ln w="36000">
            <a:solidFill>
              <a:srgbClr val="9999CC"/>
            </a:solidFill>
            <a:round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200" dirty="0" err="1" smtClean="0"/>
              <a:t>Hiérarchie</a:t>
            </a:r>
            <a:r>
              <a:rPr lang="en-GB" sz="2200" dirty="0" smtClean="0"/>
              <a:t> de bounding Boxes 3D</a:t>
            </a:r>
            <a:endParaRPr lang="en-GB" sz="2200" dirty="0"/>
          </a:p>
        </p:txBody>
      </p:sp>
      <p:sp>
        <p:nvSpPr>
          <p:cNvPr id="1164296" name="Rectangle 8"/>
          <p:cNvSpPr>
            <a:spLocks noChangeArrowheads="1"/>
          </p:cNvSpPr>
          <p:nvPr/>
        </p:nvSpPr>
        <p:spPr bwMode="auto">
          <a:xfrm>
            <a:off x="760320" y="967781"/>
            <a:ext cx="8225280" cy="63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marL="414726" indent="-414726">
              <a:buSzPct val="125000"/>
            </a:pPr>
            <a:endParaRPr lang="en-GB"/>
          </a:p>
          <a:p>
            <a:pPr marL="414726" indent="-414726">
              <a:buSzPct val="125000"/>
            </a:pPr>
            <a:endParaRPr lang="en-GB"/>
          </a:p>
        </p:txBody>
      </p:sp>
      <p:sp>
        <p:nvSpPr>
          <p:cNvPr id="1164297" name="Text Box 9"/>
          <p:cNvSpPr txBox="1">
            <a:spLocks noChangeArrowheads="1"/>
          </p:cNvSpPr>
          <p:nvPr/>
        </p:nvSpPr>
        <p:spPr bwMode="auto">
          <a:xfrm>
            <a:off x="691200" y="898654"/>
            <a:ext cx="8294400" cy="176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Font typeface="StarBats" charset="0"/>
              <a:buNone/>
            </a:pPr>
            <a:endParaRPr lang="en-US" sz="3300" dirty="0">
              <a:solidFill>
                <a:srgbClr val="FFFFFF"/>
              </a:solidFill>
              <a:latin typeface="Arial" charset="0"/>
            </a:endParaRPr>
          </a:p>
          <a:p>
            <a:pPr algn="ctr">
              <a:buClr>
                <a:srgbClr val="000000"/>
              </a:buClr>
              <a:buFont typeface="StarBats" charset="0"/>
              <a:buNone/>
            </a:pPr>
            <a:r>
              <a:rPr lang="en-US" sz="3600" dirty="0" err="1" smtClean="0">
                <a:solidFill>
                  <a:srgbClr val="000000"/>
                </a:solidFill>
                <a:latin typeface="Arial" charset="0"/>
              </a:rPr>
              <a:t>Exemple</a:t>
            </a:r>
            <a:r>
              <a:rPr lang="en-US" sz="3600" dirty="0" smtClean="0">
                <a:solidFill>
                  <a:srgbClr val="000000"/>
                </a:solidFill>
                <a:latin typeface="Arial" charset="0"/>
              </a:rPr>
              <a:t> 3D : </a:t>
            </a:r>
            <a:r>
              <a:rPr lang="en-US" sz="3600" dirty="0">
                <a:solidFill>
                  <a:srgbClr val="000000"/>
                </a:solidFill>
                <a:latin typeface="Arial" charset="0"/>
              </a:rPr>
              <a:t>UNREAL-Engine</a:t>
            </a:r>
            <a:endParaRPr lang="en-GB" sz="33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64298" name="Rectangle 10"/>
          <p:cNvSpPr>
            <a:spLocks noChangeArrowheads="1"/>
          </p:cNvSpPr>
          <p:nvPr/>
        </p:nvSpPr>
        <p:spPr bwMode="auto">
          <a:xfrm>
            <a:off x="2142720" y="6221453"/>
            <a:ext cx="829440" cy="103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1164299" name="Line 11"/>
          <p:cNvSpPr>
            <a:spLocks noChangeShapeType="1"/>
          </p:cNvSpPr>
          <p:nvPr/>
        </p:nvSpPr>
        <p:spPr bwMode="auto">
          <a:xfrm flipH="1">
            <a:off x="5184000" y="6359707"/>
            <a:ext cx="2903040" cy="13825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pic>
        <p:nvPicPr>
          <p:cNvPr id="1164301" name="Picture 13" descr="show_colli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480" y="2419454"/>
            <a:ext cx="5736960" cy="430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4302" name="Line 14"/>
          <p:cNvSpPr>
            <a:spLocks noChangeShapeType="1"/>
          </p:cNvSpPr>
          <p:nvPr/>
        </p:nvSpPr>
        <p:spPr bwMode="auto">
          <a:xfrm>
            <a:off x="898560" y="4355017"/>
            <a:ext cx="145152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976988" y="31015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734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Ne pas tester tous les objets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Partitionnement spatial :</a:t>
            </a:r>
          </a:p>
          <a:p>
            <a:endParaRPr lang="fr-FR" dirty="0"/>
          </a:p>
        </p:txBody>
      </p:sp>
      <p:pic>
        <p:nvPicPr>
          <p:cNvPr id="4" name="Image 3" descr="spati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81423"/>
            <a:ext cx="73660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63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 général</a:t>
            </a:r>
            <a:endParaRPr lang="fr-FR" dirty="0"/>
          </a:p>
        </p:txBody>
      </p:sp>
      <p:pic>
        <p:nvPicPr>
          <p:cNvPr id="4" name="Picture 10" descr="C:\Dokumente und Einstellungen\Homer\Eigene Dateien\uniform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229" r="-4022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696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 y a des tas d’améliorations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Quadtrees</a:t>
            </a:r>
            <a:r>
              <a:rPr lang="fr-FR" dirty="0" smtClean="0"/>
              <a:t> : hiérarchie de cellules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quadtree1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75" y="2440044"/>
            <a:ext cx="3858321" cy="4324232"/>
          </a:xfrm>
          <a:prstGeom prst="rect">
            <a:avLst/>
          </a:prstGeom>
        </p:spPr>
      </p:pic>
      <p:pic>
        <p:nvPicPr>
          <p:cNvPr id="5" name="Image 4" descr="quadtree2.jp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9" y="2440044"/>
            <a:ext cx="3353733" cy="424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Quadtrees</a:t>
            </a:r>
            <a:r>
              <a:rPr lang="fr-FR" dirty="0" smtClean="0"/>
              <a:t> et terrains / niveaux de détails, partie visible (GTA 5)</a:t>
            </a:r>
            <a:endParaRPr lang="fr-FR" dirty="0"/>
          </a:p>
        </p:txBody>
      </p:sp>
      <p:pic>
        <p:nvPicPr>
          <p:cNvPr id="4" name="Espace réservé du contenu 3" descr="quadtrees terrai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120" r="-21120"/>
          <a:stretch>
            <a:fillRect/>
          </a:stretch>
        </p:blipFill>
        <p:spPr>
          <a:xfrm>
            <a:off x="31359" y="1600200"/>
            <a:ext cx="9285099" cy="5257800"/>
          </a:xfrm>
        </p:spPr>
      </p:pic>
    </p:spTree>
    <p:extLst>
      <p:ext uri="{BB962C8B-B14F-4D97-AF65-F5344CB8AC3E}">
        <p14:creationId xmlns:p14="http://schemas.microsoft.com/office/powerpoint/2010/main" val="2660390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 y a des tas d’améliorations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Octrees</a:t>
            </a:r>
            <a:r>
              <a:rPr lang="fr-FR" dirty="0" smtClean="0"/>
              <a:t> : en 3D !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6" name="Image 5" descr="octrees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759" y="2160439"/>
            <a:ext cx="4586651" cy="454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9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Animation basée sur le temps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Dans les « vrais » jeux, on vise 30 images/s ou mieux, 60 images/s.</a:t>
            </a:r>
          </a:p>
          <a:p>
            <a:r>
              <a:rPr lang="fr-FR" dirty="0" smtClean="0"/>
              <a:t>Sur de gros PC, on peut même aller plus loin…</a:t>
            </a:r>
          </a:p>
          <a:p>
            <a:r>
              <a:rPr lang="fr-FR" dirty="0" smtClean="0"/>
              <a:t>Mais les capacités graphiques et la complexité de ce qu’on doit animer peut varier selon le matériel, la situation dans le jeu…</a:t>
            </a:r>
          </a:p>
          <a:p>
            <a:r>
              <a:rPr lang="fr-FR" dirty="0" smtClean="0"/>
              <a:t>Ex : un jeu sur tel </a:t>
            </a:r>
            <a:r>
              <a:rPr lang="fr-FR" dirty="0" err="1" smtClean="0"/>
              <a:t>android</a:t>
            </a:r>
            <a:r>
              <a:rPr lang="fr-FR" dirty="0" smtClean="0"/>
              <a:t> un peu ancien vs un jeu sur le dernier </a:t>
            </a:r>
            <a:r>
              <a:rPr lang="fr-FR" dirty="0" err="1" smtClean="0"/>
              <a:t>Nexus</a:t>
            </a:r>
            <a:r>
              <a:rPr lang="fr-FR" dirty="0" smtClean="0"/>
              <a:t> 5 qui vient de sortir…</a:t>
            </a:r>
          </a:p>
          <a:p>
            <a:r>
              <a:rPr lang="fr-FR" dirty="0" smtClean="0"/>
              <a:t>On aimerait avoir une animation « aussi rapide », même si pas aussi fluide….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19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règles de 4</a:t>
            </a:r>
            <a:r>
              <a:rPr lang="fr-FR" baseline="30000" dirty="0" smtClean="0"/>
              <a:t>ème</a:t>
            </a:r>
            <a:r>
              <a:rPr lang="fr-FR" dirty="0"/>
              <a:t> </a:t>
            </a:r>
            <a:r>
              <a:rPr lang="fr-FR" dirty="0" smtClean="0"/>
              <a:t>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60 images/s = 1/60 entre chaque image = 16,6 millisecondes</a:t>
            </a:r>
          </a:p>
          <a:p>
            <a:r>
              <a:rPr lang="fr-FR" dirty="0" smtClean="0"/>
              <a:t>Mais dans la réalité ça peut varier… On peut avoir que 45 </a:t>
            </a:r>
            <a:r>
              <a:rPr lang="fr-FR" dirty="0" err="1" smtClean="0"/>
              <a:t>im</a:t>
            </a:r>
            <a:r>
              <a:rPr lang="fr-FR" dirty="0" smtClean="0"/>
              <a:t>/s puis 40 puis 60, puis 20 etc…</a:t>
            </a:r>
          </a:p>
          <a:p>
            <a:r>
              <a:rPr lang="fr-FR" dirty="0" smtClean="0"/>
              <a:t>Solution : </a:t>
            </a:r>
          </a:p>
          <a:p>
            <a:pPr lvl="1"/>
            <a:r>
              <a:rPr lang="fr-FR" dirty="0" smtClean="0"/>
              <a:t>On mesure delta = temps écoulé en ms,</a:t>
            </a:r>
          </a:p>
          <a:p>
            <a:pPr lvl="1"/>
            <a:r>
              <a:rPr lang="fr-FR" dirty="0" smtClean="0"/>
              <a:t>On fixe v = vitesse en pixels/s</a:t>
            </a:r>
          </a:p>
          <a:p>
            <a:pPr lvl="1"/>
            <a:r>
              <a:rPr lang="fr-FR" dirty="0" smtClean="0"/>
              <a:t>Et on calcule dx et </a:t>
            </a:r>
            <a:r>
              <a:rPr lang="fr-FR" dirty="0" err="1" smtClean="0"/>
              <a:t>dy</a:t>
            </a:r>
            <a:r>
              <a:rPr lang="fr-FR" dirty="0" smtClean="0"/>
              <a:t> en fonction du temps écoulé</a:t>
            </a:r>
          </a:p>
          <a:p>
            <a:pPr lvl="1"/>
            <a:r>
              <a:rPr lang="fr-FR" dirty="0" smtClean="0"/>
              <a:t>v = d / </a:t>
            </a:r>
            <a:r>
              <a:rPr lang="fr-FR" dirty="0" err="1" smtClean="0"/>
              <a:t>t</a:t>
            </a:r>
            <a:r>
              <a:rPr lang="fr-FR" dirty="0" smtClean="0"/>
              <a:t> donc d = v * </a:t>
            </a:r>
            <a:r>
              <a:rPr lang="fr-FR" dirty="0" err="1" smtClean="0"/>
              <a:t>t</a:t>
            </a:r>
            <a:r>
              <a:rPr lang="fr-FR" dirty="0" smtClean="0"/>
              <a:t> !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7957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pic>
        <p:nvPicPr>
          <p:cNvPr id="4" name="Espace réservé du contenu 3" descr="Time-Based Animation (canvas example) - JSFiddle 2013-11-27 07-09-19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58" r="-98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535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 exemple…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Ici : exemple plus simple :</a:t>
            </a:r>
          </a:p>
          <a:p>
            <a:pPr lvl="1"/>
            <a:r>
              <a:rPr lang="fr-FR" dirty="0" smtClean="0">
                <a:hlinkClick r:id="rId2"/>
              </a:rPr>
              <a:t>http://jsbin.com/IMiNEjI/1/edit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dirty="0" smtClean="0"/>
              <a:t>On peut aussi mesurer le temps pour régler le nombre d’images par seconde</a:t>
            </a:r>
          </a:p>
          <a:p>
            <a:pPr lvl="1"/>
            <a:r>
              <a:rPr lang="fr-FR" dirty="0" smtClean="0">
                <a:hlinkClick r:id="rId3"/>
              </a:rPr>
              <a:t>http://jsbin.com/imisah/78/edit</a:t>
            </a:r>
            <a:endParaRPr lang="fr-FR" dirty="0" smtClean="0"/>
          </a:p>
          <a:p>
            <a:pPr lvl="1"/>
            <a:r>
              <a:rPr lang="fr-FR" dirty="0" smtClean="0">
                <a:hlinkClick r:id="rId4"/>
              </a:rPr>
              <a:t>http://jsbin.com/aRudADaR/1/edit</a:t>
            </a:r>
            <a:r>
              <a:rPr lang="fr-FR" dirty="0" smtClean="0"/>
              <a:t> </a:t>
            </a:r>
          </a:p>
          <a:p>
            <a:pPr lvl="1"/>
            <a:endParaRPr lang="fr-FR" dirty="0"/>
          </a:p>
          <a:p>
            <a:r>
              <a:rPr lang="fr-FR" dirty="0" smtClean="0"/>
              <a:t>Utile si on ne veut pas gaspiller trop de temps CPU/GPU pour animer un truc simple…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260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Comportements / IA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ne va pas étudier tous les cas ici (jeu d’</a:t>
            </a:r>
            <a:r>
              <a:rPr lang="fr-FR" dirty="0"/>
              <a:t>é</a:t>
            </a:r>
            <a:r>
              <a:rPr lang="fr-FR" dirty="0" smtClean="0"/>
              <a:t>checs, etc.), </a:t>
            </a:r>
          </a:p>
          <a:p>
            <a:r>
              <a:rPr lang="fr-FR" dirty="0" smtClean="0"/>
              <a:t>On se focalise sur les « comportements réactifs » que l’on retrouve dans 90% des jeux modernes:</a:t>
            </a:r>
          </a:p>
          <a:p>
            <a:pPr lvl="1"/>
            <a:r>
              <a:rPr lang="fr-FR" dirty="0" smtClean="0"/>
              <a:t>Suivre un chemin, avancer en formation, atteindre un but, éviter les obstacles, suivre la piste dans un jeu de course, attaquer, fuir, se cacher, etc.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476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 !</a:t>
            </a:r>
            <a:endParaRPr lang="fr-FR" dirty="0"/>
          </a:p>
        </p:txBody>
      </p:sp>
      <p:pic>
        <p:nvPicPr>
          <p:cNvPr id="4" name="Espace réservé du contenu 3" descr="comportements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12" r="-215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4810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autre exemple !</a:t>
            </a:r>
            <a:endParaRPr lang="fr-FR" dirty="0"/>
          </a:p>
        </p:txBody>
      </p:sp>
      <p:pic>
        <p:nvPicPr>
          <p:cNvPr id="4" name="Espace réservé du contenu 3" descr="comportements 2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48" r="-403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2985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En fait ces exemples sont la somme de plusieurs comportements simples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Se déplacer aléatoirement,</a:t>
            </a:r>
          </a:p>
          <a:p>
            <a:r>
              <a:rPr lang="fr-FR" dirty="0" smtClean="0"/>
              <a:t>Se déplacer en groupe,</a:t>
            </a:r>
          </a:p>
          <a:p>
            <a:r>
              <a:rPr lang="fr-FR" dirty="0" smtClean="0">
                <a:hlinkClick r:id="rId2"/>
              </a:rPr>
              <a:t>Atteindre un but</a:t>
            </a:r>
            <a:r>
              <a:rPr lang="fr-FR" dirty="0" smtClean="0"/>
              <a:t>,</a:t>
            </a:r>
          </a:p>
          <a:p>
            <a:r>
              <a:rPr lang="fr-FR" dirty="0" smtClean="0"/>
              <a:t>Eviter les obstacles,</a:t>
            </a:r>
          </a:p>
          <a:p>
            <a:r>
              <a:rPr lang="fr-FR" dirty="0" smtClean="0"/>
              <a:t>S’enfuir en cas d’attaque,</a:t>
            </a:r>
          </a:p>
          <a:p>
            <a:r>
              <a:rPr lang="fr-FR" dirty="0" smtClean="0"/>
              <a:t>Et pour la flèche rouge : attaquer les ennemis à proximité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5707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Wandering</a:t>
            </a:r>
            <a:r>
              <a:rPr lang="fr-FR" dirty="0" smtClean="0"/>
              <a:t> : promenade aléatoire</a:t>
            </a:r>
            <a:endParaRPr lang="fr-FR" dirty="0"/>
          </a:p>
        </p:txBody>
      </p:sp>
      <p:pic>
        <p:nvPicPr>
          <p:cNvPr id="6" name="Espace réservé du contenu 5" descr="Wander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097" r="-460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6597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ATTEINDRE UN BUT, similaire à la sphère qui suit la souris, (v et rot en plus)</a:t>
            </a:r>
            <a:endParaRPr lang="fr-FR" dirty="0"/>
          </a:p>
        </p:txBody>
      </p:sp>
      <p:pic>
        <p:nvPicPr>
          <p:cNvPr id="4" name="Espace réservé du contenu 3" descr="Seeking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1" r="-23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2499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FUIR un point : inverse du précédent</a:t>
            </a:r>
            <a:endParaRPr lang="fr-FR" dirty="0"/>
          </a:p>
        </p:txBody>
      </p:sp>
      <p:pic>
        <p:nvPicPr>
          <p:cNvPr id="4" name="Espace réservé du contenu 3" descr="Flee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77" r="-7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3476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Suivre un chemin :  revient à atteindre des buts les uns après les autres</a:t>
            </a:r>
            <a:endParaRPr lang="fr-FR" dirty="0"/>
          </a:p>
        </p:txBody>
      </p:sp>
      <p:pic>
        <p:nvPicPr>
          <p:cNvPr id="4" name="Espace réservé du contenu 3" descr="PathFollowing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60" r="-4260"/>
          <a:stretch>
            <a:fillRect/>
          </a:stretch>
        </p:blipFill>
        <p:spPr>
          <a:xfrm>
            <a:off x="457200" y="1909522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34196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Poursuivre et s’échapper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Idem, on calcule la position du point d’interception, ou de point pour fuir.</a:t>
            </a:r>
          </a:p>
          <a:p>
            <a:endParaRPr lang="fr-FR" dirty="0"/>
          </a:p>
        </p:txBody>
      </p:sp>
      <p:pic>
        <p:nvPicPr>
          <p:cNvPr id="4" name="Image 3" descr="Pusuit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776627"/>
            <a:ext cx="3987800" cy="3213100"/>
          </a:xfrm>
          <a:prstGeom prst="rect">
            <a:avLst/>
          </a:prstGeom>
        </p:spPr>
      </p:pic>
      <p:pic>
        <p:nvPicPr>
          <p:cNvPr id="5" name="Image 4" descr="Evad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3183027"/>
            <a:ext cx="39116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7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Evitement d’obstacle (1)</a:t>
            </a:r>
            <a:endParaRPr lang="fr-FR" dirty="0"/>
          </a:p>
        </p:txBody>
      </p:sp>
      <p:pic>
        <p:nvPicPr>
          <p:cNvPr id="4" name="Espace réservé du contenu 3" descr="avoidance_obstacl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2348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(2)</a:t>
            </a:r>
            <a:br>
              <a:rPr lang="fr-FR" dirty="0" smtClean="0"/>
            </a:br>
            <a:r>
              <a:rPr lang="fr-FR" dirty="0" smtClean="0"/>
              <a:t>Vecteur « </a:t>
            </a:r>
            <a:r>
              <a:rPr lang="fr-FR" dirty="0" err="1" smtClean="0"/>
              <a:t>ahead</a:t>
            </a:r>
            <a:r>
              <a:rPr lang="fr-FR" dirty="0" smtClean="0"/>
              <a:t> », on regarde loin…</a:t>
            </a:r>
            <a:endParaRPr lang="fr-FR" dirty="0"/>
          </a:p>
        </p:txBody>
      </p:sp>
      <p:pic>
        <p:nvPicPr>
          <p:cNvPr id="5" name="Espace réservé du contenu 4" descr="avoidance_ahead_vector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/>
      </p:pic>
      <p:sp>
        <p:nvSpPr>
          <p:cNvPr id="6" name="ZoneTexte 5"/>
          <p:cNvSpPr txBox="1"/>
          <p:nvPr/>
        </p:nvSpPr>
        <p:spPr>
          <a:xfrm>
            <a:off x="0" y="547228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AHEAD = POSITION + </a:t>
            </a:r>
            <a:r>
              <a:rPr lang="fr-FR" sz="2800" dirty="0" err="1" smtClean="0"/>
              <a:t>normer</a:t>
            </a:r>
            <a:r>
              <a:rPr lang="fr-FR" sz="2800" dirty="0" smtClean="0"/>
              <a:t>(VELOCITY) * MAX_SEE_AHEAD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85283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(3)</a:t>
            </a:r>
            <a:br>
              <a:rPr lang="fr-FR" dirty="0" smtClean="0"/>
            </a:br>
            <a:r>
              <a:rPr lang="fr-FR" dirty="0" smtClean="0"/>
              <a:t>MAX_SEE_AHEAD grand ou petit ?</a:t>
            </a:r>
            <a:endParaRPr lang="fr-FR" dirty="0"/>
          </a:p>
        </p:txBody>
      </p:sp>
      <p:pic>
        <p:nvPicPr>
          <p:cNvPr id="4" name="Espace réservé du contenu 3" descr="avoidance_lengths_ahea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>
          <a:xfrm>
            <a:off x="457200" y="1525705"/>
            <a:ext cx="8229600" cy="4525963"/>
          </a:xfrm>
        </p:spPr>
      </p:pic>
      <p:sp>
        <p:nvSpPr>
          <p:cNvPr id="7" name="ZoneTexte 6"/>
          <p:cNvSpPr txBox="1"/>
          <p:nvPr/>
        </p:nvSpPr>
        <p:spPr>
          <a:xfrm>
            <a:off x="0" y="5973268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Grande valeur = permet d’anticiper, en général dépend de la vitesse courante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10961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(4)</a:t>
            </a:r>
            <a:br>
              <a:rPr lang="fr-FR" dirty="0" smtClean="0"/>
            </a:br>
            <a:r>
              <a:rPr lang="fr-FR" dirty="0" smtClean="0"/>
              <a:t>aussi un vecteur deux fois plus petit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5973268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Permettra de tester si un obstacle est entre le bout du petit et le bout du grand vecteur…</a:t>
            </a:r>
            <a:endParaRPr lang="fr-FR" sz="2800" dirty="0"/>
          </a:p>
        </p:txBody>
      </p:sp>
      <p:pic>
        <p:nvPicPr>
          <p:cNvPr id="5" name="Espace réservé du contenu 4" descr="avoidance_ahead_point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3762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(5)</a:t>
            </a:r>
            <a:br>
              <a:rPr lang="fr-FR" dirty="0" smtClean="0"/>
            </a:br>
            <a:r>
              <a:rPr lang="fr-FR" dirty="0" smtClean="0"/>
              <a:t>aussi un vecteur deux fois plus petit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5433665"/>
            <a:ext cx="9143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Si d (distance entre bout du vecteur AHEAD et centre de la sphère) est &lt; rayon alors obstacle dangereux. En réalité on teste aussi avec le vecteur deux fois plus petit pour être sûr.</a:t>
            </a:r>
            <a:endParaRPr lang="fr-FR" sz="2800" dirty="0"/>
          </a:p>
        </p:txBody>
      </p:sp>
      <p:pic>
        <p:nvPicPr>
          <p:cNvPr id="4" name="Espace réservé du contenu 3" descr="avoidance_ahead_check_insid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>
          <a:xfrm>
            <a:off x="457200" y="125524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23602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(6)</a:t>
            </a:r>
            <a:br>
              <a:rPr lang="fr-FR" dirty="0" smtClean="0"/>
            </a:br>
            <a:r>
              <a:rPr lang="fr-FR" dirty="0" smtClean="0"/>
              <a:t>Cas où il y a plusieurs obstacles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543366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On ne tient compte que de l’obstacle le plus proche !</a:t>
            </a:r>
            <a:endParaRPr lang="fr-FR" sz="2800" dirty="0"/>
          </a:p>
        </p:txBody>
      </p:sp>
      <p:pic>
        <p:nvPicPr>
          <p:cNvPr id="5" name="Espace réservé du contenu 4" descr="avoidance_multi_obstacles_select_mos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>
          <a:xfrm>
            <a:off x="457200" y="127092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295027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(7)</a:t>
            </a:r>
            <a:br>
              <a:rPr lang="fr-FR" dirty="0" smtClean="0"/>
            </a:br>
            <a:r>
              <a:rPr lang="fr-FR" dirty="0" smtClean="0"/>
              <a:t>Force de répulsion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5980362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En rouge, le vecteur représente la forcer de répulsion. On l’ajoute au vecteur AHEAD et on obtient la direction orange.</a:t>
            </a:r>
            <a:endParaRPr lang="fr-FR" sz="2800" dirty="0"/>
          </a:p>
        </p:txBody>
      </p:sp>
      <p:pic>
        <p:nvPicPr>
          <p:cNvPr id="4" name="Espace réservé du contenu 3" descr="avoidance_calculare_forc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6" b="-4996"/>
          <a:stretch>
            <a:fillRect/>
          </a:stretch>
        </p:blipFill>
        <p:spPr>
          <a:xfrm>
            <a:off x="457200" y="142772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491002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Evitement d’obstacle : démonstration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5980362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.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Démonstration et article détaillé (en anglais) :</a:t>
            </a:r>
            <a:endParaRPr lang="fr-FR" dirty="0"/>
          </a:p>
        </p:txBody>
      </p:sp>
      <p:pic>
        <p:nvPicPr>
          <p:cNvPr id="5" name="Image 4" descr="test collisions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49" y="2255917"/>
            <a:ext cx="4735657" cy="44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7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Déplacements en groupe (</a:t>
            </a:r>
            <a:r>
              <a:rPr lang="fr-FR" dirty="0" err="1" smtClean="0"/>
              <a:t>flocking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4" name="Espace réservé du contenu 3" descr="Separation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27" r="-30327"/>
          <a:stretch>
            <a:fillRect/>
          </a:stretch>
        </p:blipFill>
        <p:spPr>
          <a:xfrm>
            <a:off x="192629" y="1600201"/>
            <a:ext cx="4018496" cy="2210018"/>
          </a:xfrm>
        </p:spPr>
      </p:pic>
      <p:pic>
        <p:nvPicPr>
          <p:cNvPr id="5" name="Image 4" descr="Cohesion.png">
            <a:hlinkClick r:id="rId2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952" y="1709961"/>
            <a:ext cx="2256643" cy="2210018"/>
          </a:xfrm>
          <a:prstGeom prst="rect">
            <a:avLst/>
          </a:prstGeom>
        </p:spPr>
      </p:pic>
      <p:pic>
        <p:nvPicPr>
          <p:cNvPr id="6" name="Image 5" descr="Alignment.png">
            <a:hlinkClick r:id="rId2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655" y="1757001"/>
            <a:ext cx="2505145" cy="175565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" y="3823763"/>
            <a:ext cx="90035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Séparation = rester à une certaine distance des autres, revient à FUIR les véhicules les plus proches  </a:t>
            </a:r>
          </a:p>
          <a:p>
            <a:endParaRPr lang="fr-FR" sz="2400" dirty="0"/>
          </a:p>
          <a:p>
            <a:r>
              <a:rPr lang="fr-FR" sz="2400" dirty="0" smtClean="0"/>
              <a:t>Cohésion = rester avec les véhicules les plus proches, revient à calculer le ventre du groupe et à ATTEINDRE CE BUT</a:t>
            </a:r>
          </a:p>
          <a:p>
            <a:endParaRPr lang="fr-FR" sz="2400" dirty="0"/>
          </a:p>
          <a:p>
            <a:r>
              <a:rPr lang="fr-FR" sz="2400" dirty="0" smtClean="0"/>
              <a:t>Alignement = rejoindre la vitesse et la direction moyenne des véhicules les plus proches</a:t>
            </a:r>
          </a:p>
        </p:txBody>
      </p:sp>
    </p:spTree>
    <p:extLst>
      <p:ext uri="{BB962C8B-B14F-4D97-AF65-F5344CB8AC3E}">
        <p14:creationId xmlns:p14="http://schemas.microsoft.com/office/powerpoint/2010/main" val="1873841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Path</a:t>
            </a:r>
            <a:r>
              <a:rPr lang="fr-FR" dirty="0" smtClean="0"/>
              <a:t> </a:t>
            </a:r>
            <a:r>
              <a:rPr lang="fr-FR" dirty="0" err="1" smtClean="0"/>
              <a:t>finding</a:t>
            </a:r>
            <a:r>
              <a:rPr lang="fr-FR" dirty="0" smtClean="0"/>
              <a:t> (recherche du chemin non optimal), </a:t>
            </a:r>
            <a:r>
              <a:rPr lang="fr-FR" dirty="0" smtClean="0">
                <a:solidFill>
                  <a:srgbClr val="FF0000"/>
                </a:solidFill>
              </a:rPr>
              <a:t>le fameux algorithme A*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Très utilisé dans les jeux de stratégie : « les soldats, allez là-bas ! »</a:t>
            </a:r>
          </a:p>
          <a:p>
            <a:r>
              <a:rPr lang="fr-FR" dirty="0" smtClean="0"/>
              <a:t>Long, mais est en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général réalisé en </a:t>
            </a:r>
            <a:br>
              <a:rPr lang="fr-FR" dirty="0" smtClean="0"/>
            </a:br>
            <a:r>
              <a:rPr lang="fr-FR" dirty="0" smtClean="0"/>
              <a:t>tâche de fond, et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recalculé toutes les</a:t>
            </a:r>
            <a:br>
              <a:rPr lang="fr-FR" dirty="0" smtClean="0"/>
            </a:br>
            <a:r>
              <a:rPr lang="fr-FR" dirty="0" smtClean="0"/>
              <a:t>secondes…</a:t>
            </a:r>
          </a:p>
          <a:p>
            <a:r>
              <a:rPr lang="fr-FR" dirty="0" smtClean="0"/>
              <a:t>Les autres</a:t>
            </a:r>
            <a:br>
              <a:rPr lang="fr-FR" dirty="0" smtClean="0"/>
            </a:br>
            <a:r>
              <a:rPr lang="fr-FR" dirty="0" smtClean="0"/>
              <a:t>comportements sont</a:t>
            </a:r>
            <a:br>
              <a:rPr lang="fr-FR" dirty="0" smtClean="0"/>
            </a:br>
            <a:r>
              <a:rPr lang="fr-FR" dirty="0" smtClean="0"/>
              <a:t>toujours actifs… </a:t>
            </a:r>
            <a:r>
              <a:rPr lang="fr-FR" dirty="0" err="1" smtClean="0"/>
              <a:t>cf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transparents </a:t>
            </a:r>
            <a:br>
              <a:rPr lang="fr-FR" dirty="0" smtClean="0"/>
            </a:br>
            <a:r>
              <a:rPr lang="fr-FR" dirty="0" smtClean="0"/>
              <a:t>précédents…</a:t>
            </a:r>
          </a:p>
        </p:txBody>
      </p:sp>
      <p:pic>
        <p:nvPicPr>
          <p:cNvPr id="4" name="Image 3" descr="PathFinding.js 2013-11-27 22-04-08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36" y="2779712"/>
            <a:ext cx="4176364" cy="383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105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Très utilisé dans </a:t>
            </a:r>
            <a:r>
              <a:rPr lang="fr-FR" dirty="0" err="1" smtClean="0"/>
              <a:t>Warcraft</a:t>
            </a:r>
            <a:r>
              <a:rPr lang="fr-FR" dirty="0" smtClean="0"/>
              <a:t> 3, </a:t>
            </a:r>
            <a:r>
              <a:rPr lang="fr-FR" dirty="0" err="1" smtClean="0"/>
              <a:t>Starcraft</a:t>
            </a:r>
            <a:r>
              <a:rPr lang="fr-FR" dirty="0" smtClean="0"/>
              <a:t>, Rome Total </a:t>
            </a:r>
            <a:r>
              <a:rPr lang="fr-FR" dirty="0" err="1" smtClean="0"/>
              <a:t>War</a:t>
            </a:r>
            <a:r>
              <a:rPr lang="fr-FR" dirty="0" smtClean="0"/>
              <a:t> etc.</a:t>
            </a:r>
            <a:endParaRPr lang="fr-FR" dirty="0"/>
          </a:p>
        </p:txBody>
      </p:sp>
      <p:pic>
        <p:nvPicPr>
          <p:cNvPr id="4" name="Espace réservé du contenu 3" descr="53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046564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Bon, alors ???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But de cette présentation:</a:t>
            </a:r>
          </a:p>
          <a:p>
            <a:pPr lvl="1"/>
            <a:r>
              <a:rPr lang="fr-FR" dirty="0" smtClean="0"/>
              <a:t>Vous montrer que les « gros jeux » ont tous ces principes qui se programment en moins de 100 lignes dans leur cœur,</a:t>
            </a:r>
          </a:p>
          <a:p>
            <a:pPr lvl="1"/>
            <a:r>
              <a:rPr lang="fr-FR" dirty="0" smtClean="0"/>
              <a:t>Qu’il est possible d’apprendre toutes les bases de la programmation de jeu sans de gros moyens</a:t>
            </a:r>
          </a:p>
          <a:p>
            <a:pPr lvl="1"/>
            <a:r>
              <a:rPr lang="fr-FR" dirty="0" smtClean="0"/>
              <a:t>Apprendre en s’amusant !</a:t>
            </a:r>
          </a:p>
          <a:p>
            <a:pPr lvl="1"/>
            <a:r>
              <a:rPr lang="fr-FR" dirty="0" smtClean="0"/>
              <a:t>Les maths simples font déjà beaucoup !</a:t>
            </a:r>
          </a:p>
        </p:txBody>
      </p:sp>
    </p:spTree>
    <p:extLst>
      <p:ext uri="{BB962C8B-B14F-4D97-AF65-F5344CB8AC3E}">
        <p14:creationId xmlns:p14="http://schemas.microsoft.com/office/powerpoint/2010/main" val="18086151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Quels outils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HTML5 : </a:t>
            </a:r>
            <a:r>
              <a:rPr lang="fr-FR" dirty="0" smtClean="0">
                <a:hlinkClick r:id="rId2"/>
              </a:rPr>
              <a:t>http://www.html5canvastutorials.com/</a:t>
            </a:r>
            <a:r>
              <a:rPr lang="fr-FR" dirty="0" smtClean="0"/>
              <a:t> et chercher « html5 </a:t>
            </a:r>
            <a:r>
              <a:rPr lang="fr-FR" dirty="0" err="1" smtClean="0"/>
              <a:t>game</a:t>
            </a:r>
            <a:r>
              <a:rPr lang="fr-FR" dirty="0" smtClean="0"/>
              <a:t> tutorial » etc.</a:t>
            </a:r>
          </a:p>
          <a:p>
            <a:r>
              <a:rPr lang="fr-FR" dirty="0" err="1" smtClean="0"/>
              <a:t>BlitzMax</a:t>
            </a:r>
            <a:r>
              <a:rPr lang="fr-FR" dirty="0" smtClean="0"/>
              <a:t> / </a:t>
            </a:r>
            <a:r>
              <a:rPr lang="fr-FR" dirty="0" err="1" smtClean="0"/>
              <a:t>Monkey</a:t>
            </a:r>
            <a:r>
              <a:rPr lang="fr-FR" dirty="0" smtClean="0"/>
              <a:t> : http://</a:t>
            </a:r>
            <a:r>
              <a:rPr lang="fr-FR" dirty="0" err="1" smtClean="0"/>
              <a:t>blitzmax.com</a:t>
            </a:r>
            <a:r>
              <a:rPr lang="fr-FR" dirty="0" smtClean="0"/>
              <a:t> et </a:t>
            </a:r>
            <a:r>
              <a:rPr lang="fr-FR" dirty="0" smtClean="0">
                <a:hlinkClick r:id="rId3"/>
              </a:rPr>
              <a:t>http://www.monkeycoder.co.nz/</a:t>
            </a:r>
            <a:endParaRPr lang="fr-FR" dirty="0" smtClean="0"/>
          </a:p>
          <a:p>
            <a:r>
              <a:rPr lang="fr-FR" dirty="0" smtClean="0"/>
              <a:t>Pour ceux qui veulent </a:t>
            </a:r>
            <a:r>
              <a:rPr lang="fr-FR" dirty="0" err="1" smtClean="0"/>
              <a:t>tater</a:t>
            </a:r>
            <a:r>
              <a:rPr lang="fr-FR" dirty="0" smtClean="0"/>
              <a:t> la 3D sans se fatiguer: </a:t>
            </a:r>
            <a:r>
              <a:rPr lang="fr-FR" dirty="0" err="1" smtClean="0"/>
              <a:t>babylonjs.com</a:t>
            </a:r>
            <a:r>
              <a:rPr lang="fr-FR" dirty="0" smtClean="0"/>
              <a:t> (gratuit)</a:t>
            </a:r>
          </a:p>
          <a:p>
            <a:r>
              <a:rPr lang="fr-FR" dirty="0" smtClean="0"/>
              <a:t>XNA (Microsoft PC/Xbox/surface)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57002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A* : principe</a:t>
            </a:r>
            <a:endParaRPr lang="fr-FR" dirty="0"/>
          </a:p>
        </p:txBody>
      </p:sp>
      <p:pic>
        <p:nvPicPr>
          <p:cNvPr id="4" name="Espace réservé du contenu 3" descr="aStarT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4" b="10964"/>
          <a:stretch>
            <a:fillRect/>
          </a:stretch>
        </p:blipFill>
        <p:spPr>
          <a:xfrm>
            <a:off x="457200" y="1176917"/>
            <a:ext cx="8229600" cy="4525963"/>
          </a:xfrm>
        </p:spPr>
      </p:pic>
      <p:sp>
        <p:nvSpPr>
          <p:cNvPr id="5" name="ZoneTexte 4"/>
          <p:cNvSpPr txBox="1"/>
          <p:nvPr/>
        </p:nvSpPr>
        <p:spPr>
          <a:xfrm>
            <a:off x="457200" y="5735441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Du carré courant on va vers celui qui minimise un coût F = G + H</a:t>
            </a:r>
          </a:p>
          <a:p>
            <a:r>
              <a:rPr lang="fr-FR" dirty="0" smtClean="0"/>
              <a:t>G = 10 si mouvement horizontal ou vertical, 14 si diagonal</a:t>
            </a:r>
          </a:p>
          <a:p>
            <a:r>
              <a:rPr lang="fr-FR" dirty="0" smtClean="0"/>
              <a:t>H = nombre de carrés pour atteindre le carré rouge, sans tenir compte des obstacles</a:t>
            </a:r>
          </a:p>
          <a:p>
            <a:r>
              <a:rPr lang="fr-FR" dirty="0" smtClean="0"/>
              <a:t>On ne </a:t>
            </a:r>
            <a:r>
              <a:rPr lang="fr-FR" dirty="0" err="1" smtClean="0"/>
              <a:t>re-examine</a:t>
            </a:r>
            <a:r>
              <a:rPr lang="fr-FR" dirty="0" smtClean="0"/>
              <a:t> pas les carrés choisis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49986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A* : principe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57200" y="592836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Du carré courant on va vers celui qui minimise un coût F = G + H</a:t>
            </a:r>
          </a:p>
          <a:p>
            <a:r>
              <a:rPr lang="fr-FR" dirty="0" smtClean="0"/>
              <a:t>On a choisi le carré à droite qui a F le plus petit (40), dans les coins haut gauche des carrés, on se souvient d’où on vient (orientation au centre du carré, va vers le père)</a:t>
            </a:r>
          </a:p>
        </p:txBody>
      </p:sp>
      <p:pic>
        <p:nvPicPr>
          <p:cNvPr id="6" name="Espace réservé du contenu 5" descr="aStarT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3" b="11653"/>
          <a:stretch>
            <a:fillRect/>
          </a:stretch>
        </p:blipFill>
        <p:spPr>
          <a:xfrm>
            <a:off x="457200" y="129088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40591118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A* : principe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57200" y="5928366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repart de là où on était et on va parmi les carrés possibles vers celui qui a le plus petit F. S’il y en a deux on en prend un au hasard.</a:t>
            </a:r>
          </a:p>
        </p:txBody>
      </p:sp>
      <p:pic>
        <p:nvPicPr>
          <p:cNvPr id="4" name="Espace réservé du contenu 3" descr="aStarT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1" b="11351"/>
          <a:stretch>
            <a:fillRect/>
          </a:stretch>
        </p:blipFill>
        <p:spPr>
          <a:xfrm>
            <a:off x="457200" y="1402403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9715177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A* : principe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57200" y="5928366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répétant l’opération, on avance et on s’arrête quand on touche le carré rouge.</a:t>
            </a:r>
          </a:p>
          <a:p>
            <a:r>
              <a:rPr lang="fr-FR" dirty="0" smtClean="0"/>
              <a:t>Au final on sera passé par beaucoup de carrés (bleu clairs)</a:t>
            </a:r>
          </a:p>
        </p:txBody>
      </p:sp>
      <p:pic>
        <p:nvPicPr>
          <p:cNvPr id="6" name="Espace réservé du contenu 5" descr="aStarT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4" b="13814"/>
          <a:stretch>
            <a:fillRect/>
          </a:stretch>
        </p:blipFill>
        <p:spPr>
          <a:xfrm>
            <a:off x="457200" y="1258317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9886168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A* : principe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57200" y="5928366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part à l’envers en remontant vers les parents directs (on suit les flèches au centre des carrés) : ça donne le chemin. </a:t>
            </a:r>
            <a:r>
              <a:rPr lang="fr-FR" dirty="0" smtClean="0">
                <a:hlinkClick r:id="rId2"/>
              </a:rPr>
              <a:t>DEMONSTRATION FINALE</a:t>
            </a:r>
            <a:endParaRPr lang="fr-FR" dirty="0" smtClean="0"/>
          </a:p>
        </p:txBody>
      </p:sp>
      <p:pic>
        <p:nvPicPr>
          <p:cNvPr id="4" name="Espace réservé du contenu 3" descr="aStarT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6" b="13306"/>
          <a:stretch>
            <a:fillRect/>
          </a:stretch>
        </p:blipFill>
        <p:spPr>
          <a:xfrm>
            <a:off x="457200" y="1258317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4684752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1775</Words>
  <Application>Microsoft Macintosh PowerPoint</Application>
  <PresentationFormat>Présentation à l'écran (4:3)</PresentationFormat>
  <Paragraphs>226</Paragraphs>
  <Slides>69</Slides>
  <Notes>6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69</vt:i4>
      </vt:variant>
    </vt:vector>
  </HeadingPairs>
  <TitlesOfParts>
    <vt:vector size="71" baseType="lpstr">
      <vt:lpstr>Thème Office</vt:lpstr>
      <vt:lpstr>Bitmap Image</vt:lpstr>
      <vt:lpstr>Jeux vidéo, démystification, Comment sont-ils faits ?</vt:lpstr>
      <vt:lpstr>Des jeux ? Oui mais lesquels ?</vt:lpstr>
      <vt:lpstr>Objectif de cette présentation</vt:lpstr>
      <vt:lpstr>Comment démarrer ? </vt:lpstr>
      <vt:lpstr>Comment démarrer</vt:lpstr>
      <vt:lpstr>Partie 1 : l’animation</vt:lpstr>
      <vt:lpstr>Exemple en 2D, système de coordonnées</vt:lpstr>
      <vt:lpstr>Exemple en 2D, système de coordonnées</vt:lpstr>
      <vt:lpstr>Déplacer une balle, par incréments</vt:lpstr>
      <vt:lpstr>Animation revue et corrigée</vt:lpstr>
      <vt:lpstr>Démonstration 1</vt:lpstr>
      <vt:lpstr>Collisions avec les murs</vt:lpstr>
      <vt:lpstr>Alors, on fait comment ?</vt:lpstr>
      <vt:lpstr>Déplacement en suivant la souris</vt:lpstr>
      <vt:lpstr>Déplacement en suivant la souris</vt:lpstr>
      <vt:lpstr>Revenons à nos collisions…</vt:lpstr>
      <vt:lpstr>Et les collisions entre les balles ?</vt:lpstr>
      <vt:lpstr>Et les collisions entre les balles ?</vt:lpstr>
      <vt:lpstr>Et les collisions entre les balles ?</vt:lpstr>
      <vt:lpstr>Et les collisions entre les balles ?</vt:lpstr>
      <vt:lpstr>Complexité quadratique en n2 : ARGL!</vt:lpstr>
      <vt:lpstr>Collisions entre rectangles et rectangles et cercles</vt:lpstr>
      <vt:lpstr>Rectangle-Rectangle alignés sur les axes (AABB)</vt:lpstr>
      <vt:lpstr>Cas des rectangles non alignés</vt:lpstr>
      <vt:lpstr>Genetos : collisions entre rectangles alignés (touche G : voir les rectangles)</vt:lpstr>
      <vt:lpstr>Dodonpachi: collisions entre rectangles alignés</vt:lpstr>
      <vt:lpstr>Pourquoi les sphères et les rectangles ? Y’a ça dans tous les jeux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Ne pas tester tous les objets</vt:lpstr>
      <vt:lpstr>Principe général</vt:lpstr>
      <vt:lpstr>Il y a des tas d’améliorations</vt:lpstr>
      <vt:lpstr>Quadtrees et terrains / niveaux de détails, partie visible (GTA 5)</vt:lpstr>
      <vt:lpstr>Il y a des tas d’améliorations</vt:lpstr>
      <vt:lpstr>Animation basée sur le temps</vt:lpstr>
      <vt:lpstr>Quelques règles de 4ème !</vt:lpstr>
      <vt:lpstr>Exemple</vt:lpstr>
      <vt:lpstr>Autre exemple…</vt:lpstr>
      <vt:lpstr>Comportements / IA ?</vt:lpstr>
      <vt:lpstr>Un exemple !</vt:lpstr>
      <vt:lpstr>Un autre exemple !</vt:lpstr>
      <vt:lpstr>En fait ces exemples sont la somme de plusieurs comportements simples</vt:lpstr>
      <vt:lpstr>Wandering : promenade aléatoire</vt:lpstr>
      <vt:lpstr>ATTEINDRE UN BUT, similaire à la sphère qui suit la souris, (v et rot en plus)</vt:lpstr>
      <vt:lpstr>FUIR un point : inverse du précédent</vt:lpstr>
      <vt:lpstr>Suivre un chemin :  revient à atteindre des buts les uns après les autres</vt:lpstr>
      <vt:lpstr>Poursuivre et s’échapper</vt:lpstr>
      <vt:lpstr>Evitement d’obstacle (1)</vt:lpstr>
      <vt:lpstr>Evitement d’obstacle (2) Vecteur « ahead », on regarde loin…</vt:lpstr>
      <vt:lpstr>Evitement d’obstacle (3) MAX_SEE_AHEAD grand ou petit ?</vt:lpstr>
      <vt:lpstr>Evitement d’obstacle (4) aussi un vecteur deux fois plus petit</vt:lpstr>
      <vt:lpstr>Evitement d’obstacle (5) aussi un vecteur deux fois plus petit</vt:lpstr>
      <vt:lpstr>Evitement d’obstacle (6) Cas où il y a plusieurs obstacles</vt:lpstr>
      <vt:lpstr>Evitement d’obstacle (7) Force de répulsion</vt:lpstr>
      <vt:lpstr>Evitement d’obstacle : démonstration</vt:lpstr>
      <vt:lpstr>Déplacements en groupe (flocking)</vt:lpstr>
      <vt:lpstr>Path finding (recherche du chemin non optimal), le fameux algorithme A*</vt:lpstr>
      <vt:lpstr>Très utilisé dans Warcraft 3, Starcraft, Rome Total War etc.</vt:lpstr>
      <vt:lpstr>Bon, alors ???</vt:lpstr>
      <vt:lpstr>Quels outils ?</vt:lpstr>
      <vt:lpstr>A* : principe</vt:lpstr>
      <vt:lpstr>A* : principe</vt:lpstr>
      <vt:lpstr>A* : principe</vt:lpstr>
      <vt:lpstr>A* : principe</vt:lpstr>
      <vt:lpstr>A* : principe</vt:lpstr>
    </vt:vector>
  </TitlesOfParts>
  <Company>Wimmics/I3S/INRIA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Jeux vidéo, démystification, Comment sont-ils faits ?</dc:title>
  <dc:creator>Michel Buffa</dc:creator>
  <cp:lastModifiedBy>Michel Buffa</cp:lastModifiedBy>
  <cp:revision>52</cp:revision>
  <dcterms:created xsi:type="dcterms:W3CDTF">2013-11-26T16:47:38Z</dcterms:created>
  <dcterms:modified xsi:type="dcterms:W3CDTF">2013-12-16T11:30:01Z</dcterms:modified>
</cp:coreProperties>
</file>